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Average"/>
      <p:regular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verage-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4b1d4b2713_5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4b1d4b2713_5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4b1d4b2713_5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4b1d4b2713_5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4b1d4b2713_5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4b1d4b2713_5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4b1d4b2713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4b1d4b2713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4b1d4b2713_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4b1d4b2713_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4b1d4b2713_5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4b1d4b2713_5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1655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s"/>
              <a:t>Proyecto II</a:t>
            </a:r>
            <a:endParaRPr/>
          </a:p>
        </p:txBody>
      </p:sp>
      <p:sp>
        <p:nvSpPr>
          <p:cNvPr id="60" name="Google Shape;60;p13"/>
          <p:cNvSpPr txBox="1"/>
          <p:nvPr>
            <p:ph idx="1" type="subTitle"/>
          </p:nvPr>
        </p:nvSpPr>
        <p:spPr>
          <a:xfrm>
            <a:off x="671250" y="2200626"/>
            <a:ext cx="7801500" cy="7926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es"/>
              <a:t>“Asistencia a personas con discapacidad auditiva”</a:t>
            </a:r>
            <a:endParaRPr/>
          </a:p>
          <a:p>
            <a:pPr indent="0" lvl="0" marL="0" rtl="0" algn="l">
              <a:spcBef>
                <a:spcPts val="0"/>
              </a:spcBef>
              <a:spcAft>
                <a:spcPts val="0"/>
              </a:spcAft>
              <a:buNone/>
            </a:pPr>
            <a:r>
              <a:t/>
            </a:r>
            <a:endParaRPr/>
          </a:p>
        </p:txBody>
      </p:sp>
      <p:sp>
        <p:nvSpPr>
          <p:cNvPr id="61" name="Google Shape;61;p13"/>
          <p:cNvSpPr txBox="1"/>
          <p:nvPr/>
        </p:nvSpPr>
        <p:spPr>
          <a:xfrm>
            <a:off x="155825" y="3646375"/>
            <a:ext cx="4075200" cy="1908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solidFill>
                  <a:schemeClr val="accent3"/>
                </a:solidFill>
                <a:latin typeface="Average"/>
                <a:ea typeface="Average"/>
                <a:cs typeface="Average"/>
                <a:sym typeface="Average"/>
              </a:rPr>
              <a:t>Integrantes:	Rodrigo Suaña</a:t>
            </a:r>
            <a:endParaRPr>
              <a:solidFill>
                <a:schemeClr val="accent3"/>
              </a:solidFill>
              <a:latin typeface="Average"/>
              <a:ea typeface="Average"/>
              <a:cs typeface="Average"/>
              <a:sym typeface="Average"/>
            </a:endParaRPr>
          </a:p>
          <a:p>
            <a:pPr indent="0" lvl="0" marL="0" rtl="0" algn="l">
              <a:spcBef>
                <a:spcPts val="0"/>
              </a:spcBef>
              <a:spcAft>
                <a:spcPts val="0"/>
              </a:spcAft>
              <a:buNone/>
            </a:pPr>
            <a:r>
              <a:rPr lang="es">
                <a:solidFill>
                  <a:schemeClr val="accent3"/>
                </a:solidFill>
                <a:latin typeface="Average"/>
                <a:ea typeface="Average"/>
                <a:cs typeface="Average"/>
                <a:sym typeface="Average"/>
              </a:rPr>
              <a:t>		Anibal Laura</a:t>
            </a:r>
            <a:endParaRPr>
              <a:solidFill>
                <a:schemeClr val="accent3"/>
              </a:solidFill>
              <a:latin typeface="Average"/>
              <a:ea typeface="Average"/>
              <a:cs typeface="Average"/>
              <a:sym typeface="Average"/>
            </a:endParaRPr>
          </a:p>
          <a:p>
            <a:pPr indent="0" lvl="0" marL="0" rtl="0" algn="l">
              <a:spcBef>
                <a:spcPts val="0"/>
              </a:spcBef>
              <a:spcAft>
                <a:spcPts val="0"/>
              </a:spcAft>
              <a:buNone/>
            </a:pPr>
            <a:r>
              <a:rPr lang="es">
                <a:solidFill>
                  <a:schemeClr val="accent3"/>
                </a:solidFill>
                <a:latin typeface="Average"/>
                <a:ea typeface="Average"/>
                <a:cs typeface="Average"/>
                <a:sym typeface="Average"/>
              </a:rPr>
              <a:t>		Felipe Crispin</a:t>
            </a:r>
            <a:endParaRPr>
              <a:solidFill>
                <a:schemeClr val="accent3"/>
              </a:solidFill>
              <a:latin typeface="Average"/>
              <a:ea typeface="Average"/>
              <a:cs typeface="Average"/>
              <a:sym typeface="Average"/>
            </a:endParaRPr>
          </a:p>
          <a:p>
            <a:pPr indent="0" lvl="0" marL="0" rtl="0" algn="l">
              <a:spcBef>
                <a:spcPts val="0"/>
              </a:spcBef>
              <a:spcAft>
                <a:spcPts val="0"/>
              </a:spcAft>
              <a:buNone/>
            </a:pPr>
            <a:r>
              <a:rPr lang="es">
                <a:solidFill>
                  <a:schemeClr val="accent3"/>
                </a:solidFill>
                <a:latin typeface="Average"/>
                <a:ea typeface="Average"/>
                <a:cs typeface="Average"/>
                <a:sym typeface="Average"/>
              </a:rPr>
              <a:t>		Mauricio Benavides</a:t>
            </a:r>
            <a:endParaRPr>
              <a:solidFill>
                <a:schemeClr val="accent3"/>
              </a:solidFill>
              <a:latin typeface="Average"/>
              <a:ea typeface="Average"/>
              <a:cs typeface="Average"/>
              <a:sym typeface="Average"/>
            </a:endParaRPr>
          </a:p>
          <a:p>
            <a:pPr indent="0" lvl="0" marL="0" rtl="0" algn="l">
              <a:spcBef>
                <a:spcPts val="0"/>
              </a:spcBef>
              <a:spcAft>
                <a:spcPts val="0"/>
              </a:spcAft>
              <a:buNone/>
            </a:pPr>
            <a:r>
              <a:rPr lang="es">
                <a:solidFill>
                  <a:schemeClr val="accent3"/>
                </a:solidFill>
                <a:latin typeface="Average"/>
                <a:ea typeface="Average"/>
                <a:cs typeface="Average"/>
                <a:sym typeface="Average"/>
              </a:rPr>
              <a:t>Profesor: 	Diego Aracena Pizarro</a:t>
            </a:r>
            <a:endParaRPr>
              <a:solidFill>
                <a:schemeClr val="accent3"/>
              </a:solidFill>
              <a:latin typeface="Average"/>
              <a:ea typeface="Average"/>
              <a:cs typeface="Average"/>
              <a:sym typeface="Average"/>
            </a:endParaRPr>
          </a:p>
          <a:p>
            <a:pPr indent="0" lvl="0" marL="0" rtl="0" algn="l">
              <a:spcBef>
                <a:spcPts val="0"/>
              </a:spcBef>
              <a:spcAft>
                <a:spcPts val="0"/>
              </a:spcAft>
              <a:buNone/>
            </a:pPr>
            <a:r>
              <a:rPr lang="es">
                <a:solidFill>
                  <a:schemeClr val="accent3"/>
                </a:solidFill>
                <a:latin typeface="Average"/>
                <a:ea typeface="Average"/>
                <a:cs typeface="Average"/>
                <a:sym typeface="Average"/>
              </a:rPr>
              <a:t>Grupo: 	4</a:t>
            </a:r>
            <a:endParaRPr>
              <a:solidFill>
                <a:schemeClr val="accent3"/>
              </a:solidFill>
              <a:latin typeface="Average"/>
              <a:ea typeface="Average"/>
              <a:cs typeface="Average"/>
              <a:sym typeface="Average"/>
            </a:endParaRPr>
          </a:p>
          <a:p>
            <a:pPr indent="0" lvl="0" marL="0" rtl="0" algn="l">
              <a:spcBef>
                <a:spcPts val="0"/>
              </a:spcBef>
              <a:spcAft>
                <a:spcPts val="0"/>
              </a:spcAft>
              <a:buNone/>
            </a:pPr>
            <a:r>
              <a:rPr lang="es">
                <a:latin typeface="Average"/>
                <a:ea typeface="Average"/>
                <a:cs typeface="Average"/>
                <a:sym typeface="Average"/>
              </a:rPr>
              <a:t>	</a:t>
            </a:r>
            <a:endParaRPr>
              <a:latin typeface="Average"/>
              <a:ea typeface="Average"/>
              <a:cs typeface="Average"/>
              <a:sym typeface="Average"/>
            </a:endParaRPr>
          </a:p>
          <a:p>
            <a:pPr indent="0" lvl="0" marL="0" rtl="0" algn="l">
              <a:spcBef>
                <a:spcPts val="0"/>
              </a:spcBef>
              <a:spcAft>
                <a:spcPts val="0"/>
              </a:spcAft>
              <a:buNone/>
            </a:pPr>
            <a:r>
              <a:rPr lang="es">
                <a:latin typeface="Average"/>
                <a:ea typeface="Average"/>
                <a:cs typeface="Average"/>
                <a:sym typeface="Average"/>
              </a:rPr>
              <a:t>		</a:t>
            </a:r>
            <a:endParaRPr>
              <a:latin typeface="Average"/>
              <a:ea typeface="Average"/>
              <a:cs typeface="Average"/>
              <a:sym typeface="Averag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
              <a:t>Introducción</a:t>
            </a:r>
            <a:r>
              <a:rPr lang="es"/>
              <a:t> </a:t>
            </a:r>
            <a:endParaRPr/>
          </a:p>
        </p:txBody>
      </p:sp>
      <p:sp>
        <p:nvSpPr>
          <p:cNvPr id="67" name="Google Shape;67;p14"/>
          <p:cNvSpPr txBox="1"/>
          <p:nvPr>
            <p:ph idx="1" type="body"/>
          </p:nvPr>
        </p:nvSpPr>
        <p:spPr>
          <a:xfrm>
            <a:off x="311700" y="1124725"/>
            <a:ext cx="8520600" cy="3529800"/>
          </a:xfrm>
          <a:prstGeom prst="rect">
            <a:avLst/>
          </a:prstGeom>
        </p:spPr>
        <p:txBody>
          <a:bodyPr anchorCtr="0" anchor="ctr" bIns="91425" lIns="91425" spcFirstLastPara="1" rIns="91425" wrap="square" tIns="91425">
            <a:normAutofit/>
          </a:bodyPr>
          <a:lstStyle/>
          <a:p>
            <a:pPr indent="-393700" lvl="0" marL="457200" rtl="0" algn="l">
              <a:spcBef>
                <a:spcPts val="0"/>
              </a:spcBef>
              <a:spcAft>
                <a:spcPts val="0"/>
              </a:spcAft>
              <a:buSzPts val="2600"/>
              <a:buChar char="●"/>
            </a:pPr>
            <a:r>
              <a:rPr lang="es" sz="2600"/>
              <a:t>Objetivos</a:t>
            </a:r>
            <a:endParaRPr sz="2600"/>
          </a:p>
          <a:p>
            <a:pPr indent="-393700" lvl="0" marL="457200" rtl="0" algn="l">
              <a:spcBef>
                <a:spcPts val="0"/>
              </a:spcBef>
              <a:spcAft>
                <a:spcPts val="0"/>
              </a:spcAft>
              <a:buSzPts val="2600"/>
              <a:buChar char="●"/>
            </a:pPr>
            <a:r>
              <a:rPr lang="es" sz="2600"/>
              <a:t>Problemática </a:t>
            </a:r>
            <a:endParaRPr sz="2600"/>
          </a:p>
          <a:p>
            <a:pPr indent="-393700" lvl="0" marL="457200" rtl="0" algn="l">
              <a:spcBef>
                <a:spcPts val="0"/>
              </a:spcBef>
              <a:spcAft>
                <a:spcPts val="0"/>
              </a:spcAft>
              <a:buSzPts val="2600"/>
              <a:buChar char="●"/>
            </a:pPr>
            <a:r>
              <a:rPr lang="es" sz="2600"/>
              <a:t>Esquema de la problemática y solución</a:t>
            </a:r>
            <a:endParaRPr sz="2600"/>
          </a:p>
          <a:p>
            <a:pPr indent="-393700" lvl="0" marL="457200" rtl="0" algn="l">
              <a:spcBef>
                <a:spcPts val="0"/>
              </a:spcBef>
              <a:spcAft>
                <a:spcPts val="0"/>
              </a:spcAft>
              <a:buSzPts val="2600"/>
              <a:buChar char="●"/>
            </a:pPr>
            <a:r>
              <a:rPr lang="es" sz="2600"/>
              <a:t>Conclusión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
              <a:t>Objetivo General </a:t>
            </a:r>
            <a:endParaRPr/>
          </a:p>
        </p:txBody>
      </p:sp>
      <p:sp>
        <p:nvSpPr>
          <p:cNvPr id="73" name="Google Shape;73;p15"/>
          <p:cNvSpPr txBox="1"/>
          <p:nvPr>
            <p:ph idx="1" type="body"/>
          </p:nvPr>
        </p:nvSpPr>
        <p:spPr>
          <a:xfrm>
            <a:off x="311700" y="1152475"/>
            <a:ext cx="8520600" cy="10962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s" sz="2000"/>
              <a:t>Analizar la problemática y desarrollar una aplicación que cuente con las competencias necesarias para brindar la asistencia a las personas objetivo.</a:t>
            </a:r>
            <a:r>
              <a:rPr lang="es" sz="2000"/>
              <a:t> </a:t>
            </a:r>
            <a:endParaRPr sz="2000"/>
          </a:p>
        </p:txBody>
      </p:sp>
      <p:sp>
        <p:nvSpPr>
          <p:cNvPr id="74" name="Google Shape;74;p15"/>
          <p:cNvSpPr txBox="1"/>
          <p:nvPr>
            <p:ph type="title"/>
          </p:nvPr>
        </p:nvSpPr>
        <p:spPr>
          <a:xfrm>
            <a:off x="311700" y="25162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
              <a:t>Objetivos Específicos </a:t>
            </a:r>
            <a:endParaRPr/>
          </a:p>
        </p:txBody>
      </p:sp>
      <p:sp>
        <p:nvSpPr>
          <p:cNvPr id="75" name="Google Shape;75;p15"/>
          <p:cNvSpPr txBox="1"/>
          <p:nvPr>
            <p:ph idx="1" type="body"/>
          </p:nvPr>
        </p:nvSpPr>
        <p:spPr>
          <a:xfrm>
            <a:off x="311700" y="3356575"/>
            <a:ext cx="8520600" cy="3300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s" sz="1800"/>
              <a:t>Analizar la problemática. </a:t>
            </a:r>
            <a:endParaRPr sz="1800"/>
          </a:p>
          <a:p>
            <a:pPr indent="-342900" lvl="0" marL="457200" rtl="0" algn="l">
              <a:spcBef>
                <a:spcPts val="0"/>
              </a:spcBef>
              <a:spcAft>
                <a:spcPts val="0"/>
              </a:spcAft>
              <a:buSzPts val="1800"/>
              <a:buChar char="●"/>
            </a:pPr>
            <a:r>
              <a:rPr lang="es" sz="1800"/>
              <a:t>Proponer y estudiar distintas soluciones posibles.  </a:t>
            </a:r>
            <a:endParaRPr sz="1800"/>
          </a:p>
          <a:p>
            <a:pPr indent="-342900" lvl="0" marL="457200" rtl="0" algn="l">
              <a:spcBef>
                <a:spcPts val="0"/>
              </a:spcBef>
              <a:spcAft>
                <a:spcPts val="0"/>
              </a:spcAft>
              <a:buSzPts val="1800"/>
              <a:buChar char="●"/>
            </a:pPr>
            <a:r>
              <a:rPr lang="es" sz="1800"/>
              <a:t>Realizar el esquema de la posible solución</a:t>
            </a:r>
            <a:r>
              <a:rPr lang="es"/>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
              <a:t>Definición</a:t>
            </a:r>
            <a:r>
              <a:rPr lang="es"/>
              <a:t> del Problema</a:t>
            </a:r>
            <a:endParaRPr/>
          </a:p>
        </p:txBody>
      </p:sp>
      <p:sp>
        <p:nvSpPr>
          <p:cNvPr id="81" name="Google Shape;8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SzPts val="688"/>
              <a:buNone/>
            </a:pPr>
            <a:r>
              <a:rPr lang="es" sz="2612"/>
              <a:t>El problema principal en el que nos enfocaremos para el desarrollo de este proyecto es en la dificultad que tienen que pasar las personas con discapacidad auditiva al momento de entablar una conversación con personas que no sepan el lenguaje de señas, la cual se dificulta de gran manera sin ayuda.</a:t>
            </a:r>
            <a:endParaRPr sz="2612"/>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88450" y="1730125"/>
            <a:ext cx="3001500" cy="168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sz="3500"/>
              <a:t>Esquema </a:t>
            </a:r>
            <a:endParaRPr sz="3500"/>
          </a:p>
          <a:p>
            <a:pPr indent="0" lvl="0" marL="0" rtl="0" algn="l">
              <a:spcBef>
                <a:spcPts val="0"/>
              </a:spcBef>
              <a:spcAft>
                <a:spcPts val="0"/>
              </a:spcAft>
              <a:buNone/>
            </a:pPr>
            <a:r>
              <a:rPr lang="es" sz="3500"/>
              <a:t>de la </a:t>
            </a:r>
            <a:endParaRPr sz="3500"/>
          </a:p>
          <a:p>
            <a:pPr indent="0" lvl="0" marL="0" rtl="0" algn="l">
              <a:spcBef>
                <a:spcPts val="0"/>
              </a:spcBef>
              <a:spcAft>
                <a:spcPts val="0"/>
              </a:spcAft>
              <a:buNone/>
            </a:pPr>
            <a:r>
              <a:rPr lang="es" sz="3500"/>
              <a:t>P</a:t>
            </a:r>
            <a:r>
              <a:rPr lang="es" sz="3500"/>
              <a:t>roblemática</a:t>
            </a:r>
            <a:endParaRPr sz="3500"/>
          </a:p>
        </p:txBody>
      </p:sp>
      <p:pic>
        <p:nvPicPr>
          <p:cNvPr id="87" name="Google Shape;87;p17"/>
          <p:cNvPicPr preferRelativeResize="0"/>
          <p:nvPr/>
        </p:nvPicPr>
        <p:blipFill>
          <a:blip r:embed="rId3">
            <a:alphaModFix/>
          </a:blip>
          <a:stretch>
            <a:fillRect/>
          </a:stretch>
        </p:blipFill>
        <p:spPr>
          <a:xfrm>
            <a:off x="3591775" y="435975"/>
            <a:ext cx="5378150" cy="4293625"/>
          </a:xfrm>
          <a:prstGeom prst="rect">
            <a:avLst/>
          </a:prstGeom>
          <a:noFill/>
          <a:ln cap="flat" cmpd="sng" w="38100">
            <a:solidFill>
              <a:schemeClr val="dk2"/>
            </a:solidFill>
            <a:prstDash val="solid"/>
            <a:round/>
            <a:headEnd len="sm" w="sm" type="none"/>
            <a:tailEnd len="sm" w="sm" type="none"/>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45675" y="1743450"/>
            <a:ext cx="2905500" cy="165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s" sz="3500"/>
              <a:t>Esquema </a:t>
            </a:r>
            <a:endParaRPr sz="3500"/>
          </a:p>
          <a:p>
            <a:pPr indent="0" lvl="0" marL="0" rtl="0" algn="l">
              <a:spcBef>
                <a:spcPts val="0"/>
              </a:spcBef>
              <a:spcAft>
                <a:spcPts val="0"/>
              </a:spcAft>
              <a:buSzPts val="990"/>
              <a:buNone/>
            </a:pPr>
            <a:r>
              <a:rPr lang="es" sz="3500"/>
              <a:t>de la</a:t>
            </a:r>
            <a:endParaRPr sz="3500"/>
          </a:p>
          <a:p>
            <a:pPr indent="0" lvl="0" marL="0" rtl="0" algn="l">
              <a:spcBef>
                <a:spcPts val="0"/>
              </a:spcBef>
              <a:spcAft>
                <a:spcPts val="0"/>
              </a:spcAft>
              <a:buSzPts val="990"/>
              <a:buNone/>
            </a:pPr>
            <a:r>
              <a:rPr lang="es" sz="3500"/>
              <a:t>S</a:t>
            </a:r>
            <a:r>
              <a:rPr lang="es" sz="3500"/>
              <a:t>olución</a:t>
            </a:r>
            <a:r>
              <a:rPr lang="es"/>
              <a:t> </a:t>
            </a:r>
            <a:endParaRPr/>
          </a:p>
        </p:txBody>
      </p:sp>
      <p:pic>
        <p:nvPicPr>
          <p:cNvPr id="93" name="Google Shape;93;p18"/>
          <p:cNvPicPr preferRelativeResize="0"/>
          <p:nvPr/>
        </p:nvPicPr>
        <p:blipFill>
          <a:blip r:embed="rId3">
            <a:alphaModFix/>
          </a:blip>
          <a:stretch>
            <a:fillRect/>
          </a:stretch>
        </p:blipFill>
        <p:spPr>
          <a:xfrm>
            <a:off x="3413350" y="267175"/>
            <a:ext cx="5337075" cy="4609150"/>
          </a:xfrm>
          <a:prstGeom prst="rect">
            <a:avLst/>
          </a:prstGeom>
          <a:noFill/>
          <a:ln cap="flat" cmpd="sng" w="38100">
            <a:solidFill>
              <a:schemeClr val="dk2"/>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s" sz="4800"/>
              <a:t>Conclusión</a:t>
            </a:r>
            <a:endParaRPr sz="4800"/>
          </a:p>
        </p:txBody>
      </p:sp>
      <p:sp>
        <p:nvSpPr>
          <p:cNvPr id="99" name="Google Shape;99;p19"/>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393700" lvl="0" marL="457200" rtl="0" algn="l">
              <a:spcBef>
                <a:spcPts val="0"/>
              </a:spcBef>
              <a:spcAft>
                <a:spcPts val="0"/>
              </a:spcAft>
              <a:buSzPts val="2600"/>
              <a:buChar char="●"/>
            </a:pPr>
            <a:r>
              <a:rPr lang="es" sz="2600"/>
              <a:t>Identificar y entender los problemas de una persona con </a:t>
            </a:r>
            <a:r>
              <a:rPr lang="es" sz="2600"/>
              <a:t>discapacidad</a:t>
            </a:r>
            <a:r>
              <a:rPr lang="es" sz="2600"/>
              <a:t> </a:t>
            </a:r>
            <a:r>
              <a:rPr lang="es" sz="2600"/>
              <a:t>auditiva</a:t>
            </a:r>
            <a:r>
              <a:rPr lang="es" sz="2600"/>
              <a:t> </a:t>
            </a:r>
            <a:endParaRPr sz="2600"/>
          </a:p>
          <a:p>
            <a:pPr indent="-393700" lvl="0" marL="457200" rtl="0" algn="l">
              <a:spcBef>
                <a:spcPts val="0"/>
              </a:spcBef>
              <a:spcAft>
                <a:spcPts val="0"/>
              </a:spcAft>
              <a:buSzPts val="2600"/>
              <a:buChar char="●"/>
            </a:pPr>
            <a:r>
              <a:rPr lang="es" sz="2600"/>
              <a:t>Estructura de la </a:t>
            </a:r>
            <a:r>
              <a:rPr lang="es" sz="2600"/>
              <a:t>solución</a:t>
            </a:r>
            <a:endParaRPr sz="2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