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828DC46-55FA-456C-A677-A86E84EC8EAA}">
  <a:tblStyle styleId="{A828DC46-55FA-456C-A677-A86E84EC8E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oboto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Roboto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4b1fb72ec6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4b1fb72ec6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4b1fb72ec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4b1fb72ec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498ab2330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498ab233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498ab2330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498ab2330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4b1fb72ec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4b1fb72ec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4b1fb72ec6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4b1fb72ec6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4b1fb72ec6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4b1fb72ec6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4b1fb72ec6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4b1fb72ec6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4b1fb72ec6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4b1fb72ec6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edrl.berkeley.edu/projects/signedmath/" TargetMode="External"/><Relationship Id="rId4" Type="http://schemas.openxmlformats.org/officeDocument/2006/relationships/hyperlink" Target="https://techcrunch.com/2019/08/19/this-hand-tracking-algorithm-could-lead-to-sign-language-recognition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311700" y="708750"/>
            <a:ext cx="8520600" cy="16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922"/>
              <a:t>SYLT</a:t>
            </a:r>
            <a:endParaRPr sz="4922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922"/>
              <a:t>(Señaliza y lo traduzco)</a:t>
            </a:r>
            <a:endParaRPr sz="4922"/>
          </a:p>
        </p:txBody>
      </p:sp>
      <p:graphicFrame>
        <p:nvGraphicFramePr>
          <p:cNvPr id="86" name="Google Shape;86;p13"/>
          <p:cNvGraphicFramePr/>
          <p:nvPr/>
        </p:nvGraphicFramePr>
        <p:xfrm>
          <a:off x="581625" y="2766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{A828DC46-55FA-456C-A677-A86E84EC8EAA}</a:tableStyleId>
              </a:tblPr>
              <a:tblGrid>
                <a:gridCol w="2065425"/>
                <a:gridCol w="2065425"/>
              </a:tblGrid>
              <a:tr h="1055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Integrantes: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72000" marB="720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Juan Bustos</a:t>
                      </a:r>
                      <a:endParaRPr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Paul Cespedes</a:t>
                      </a:r>
                      <a:endParaRPr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Jordan Lefimil </a:t>
                      </a:r>
                      <a:endParaRPr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Camilo Valenzuela</a:t>
                      </a:r>
                      <a:endParaRPr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72000" marB="720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9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Profesor:</a:t>
                      </a:r>
                      <a:endParaRPr b="1"/>
                    </a:p>
                  </a:txBody>
                  <a:tcPr marT="72000" marB="72000" marR="0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Diego Aracena Pizarro</a:t>
                      </a:r>
                      <a:endParaRPr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72000" marB="72000" marR="0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7" name="Google Shape;87;p13"/>
          <p:cNvSpPr txBox="1"/>
          <p:nvPr/>
        </p:nvSpPr>
        <p:spPr>
          <a:xfrm>
            <a:off x="368150" y="416275"/>
            <a:ext cx="2483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Presentación del proyecto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0000" y="2522975"/>
            <a:ext cx="1714889" cy="168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Referencias</a:t>
            </a:r>
            <a:endParaRPr/>
          </a:p>
        </p:txBody>
      </p:sp>
      <p:graphicFrame>
        <p:nvGraphicFramePr>
          <p:cNvPr id="146" name="Google Shape;146;p22"/>
          <p:cNvGraphicFramePr/>
          <p:nvPr/>
        </p:nvGraphicFramePr>
        <p:xfrm>
          <a:off x="540275" y="115069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{A828DC46-55FA-456C-A677-A86E84EC8EAA}</a:tableStyleId>
              </a:tblPr>
              <a:tblGrid>
                <a:gridCol w="2274650"/>
                <a:gridCol w="5376575"/>
              </a:tblGrid>
              <a:tr h="311375">
                <a:tc>
                  <a:txBody>
                    <a:bodyPr/>
                    <a:lstStyle/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Roboto"/>
                        <a:buAutoNum type="romanUcPeriod"/>
                      </a:pPr>
                      <a:r>
                        <a:rPr lang="es" sz="15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Imagen portada: </a:t>
                      </a:r>
                      <a:endParaRPr sz="1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" sz="1200" u="sng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https://edrl.berkeley.edu/projects/signedmath/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0450">
                <a:tc>
                  <a:txBody>
                    <a:bodyPr/>
                    <a:lstStyle/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Roboto"/>
                        <a:buAutoNum type="romanLcPeriod" startAt="2"/>
                      </a:pPr>
                      <a:r>
                        <a:rPr lang="es" sz="15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Imagen detección de manos:</a:t>
                      </a:r>
                      <a:endParaRPr sz="1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" sz="1200" u="sng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https://techcrunch.com/2019/08/19/this-hand-tracking-algorithm-could-lead-to-sign-language-recognition/</a:t>
                      </a:r>
                      <a:r>
                        <a:rPr lang="es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Objetivos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778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2"/>
              <a:buChar char="❖"/>
            </a:pPr>
            <a:r>
              <a:rPr lang="es" sz="2191">
                <a:solidFill>
                  <a:schemeClr val="dk1"/>
                </a:solidFill>
              </a:rPr>
              <a:t>Objetivo General:</a:t>
            </a:r>
            <a:endParaRPr sz="2191">
              <a:solidFill>
                <a:schemeClr val="dk1"/>
              </a:solidFill>
            </a:endParaRPr>
          </a:p>
          <a:p>
            <a:pPr indent="-34238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2"/>
              <a:buChar char="➢"/>
            </a:pPr>
            <a:r>
              <a:rPr lang="es" sz="1791">
                <a:solidFill>
                  <a:schemeClr val="dk1"/>
                </a:solidFill>
              </a:rPr>
              <a:t>Desarrollar una aplicación capaz de traducir en tiempo real el lenguaje de señas a texto y voz sintética.</a:t>
            </a:r>
            <a:endParaRPr sz="1791">
              <a:solidFill>
                <a:schemeClr val="dk1"/>
              </a:solidFill>
            </a:endParaRPr>
          </a:p>
          <a:p>
            <a:pPr indent="-36778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2"/>
              <a:buChar char="❖"/>
            </a:pPr>
            <a:r>
              <a:rPr lang="es" sz="2191">
                <a:solidFill>
                  <a:schemeClr val="dk1"/>
                </a:solidFill>
              </a:rPr>
              <a:t>Objetivos </a:t>
            </a:r>
            <a:r>
              <a:rPr lang="es" sz="2191">
                <a:solidFill>
                  <a:schemeClr val="dk1"/>
                </a:solidFill>
              </a:rPr>
              <a:t>Específicos</a:t>
            </a:r>
            <a:r>
              <a:rPr lang="es" sz="2191">
                <a:solidFill>
                  <a:schemeClr val="dk1"/>
                </a:solidFill>
              </a:rPr>
              <a:t>:</a:t>
            </a:r>
            <a:endParaRPr sz="2191">
              <a:solidFill>
                <a:schemeClr val="dk1"/>
              </a:solidFill>
            </a:endParaRPr>
          </a:p>
          <a:p>
            <a:pPr indent="-34238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2"/>
              <a:buChar char="➢"/>
            </a:pPr>
            <a:r>
              <a:rPr lang="es" sz="1791">
                <a:solidFill>
                  <a:schemeClr val="dk1"/>
                </a:solidFill>
              </a:rPr>
              <a:t>O1: Analizar </a:t>
            </a:r>
            <a:r>
              <a:rPr lang="es" sz="1791">
                <a:solidFill>
                  <a:schemeClr val="dk1"/>
                </a:solidFill>
              </a:rPr>
              <a:t>problemática</a:t>
            </a:r>
            <a:r>
              <a:rPr lang="es" sz="1791">
                <a:solidFill>
                  <a:schemeClr val="dk1"/>
                </a:solidFill>
              </a:rPr>
              <a:t> para el proyecto</a:t>
            </a:r>
            <a:endParaRPr sz="1791">
              <a:solidFill>
                <a:schemeClr val="dk1"/>
              </a:solidFill>
            </a:endParaRPr>
          </a:p>
          <a:p>
            <a:pPr indent="-34238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2"/>
              <a:buChar char="➢"/>
            </a:pPr>
            <a:r>
              <a:rPr lang="es" sz="1791">
                <a:solidFill>
                  <a:schemeClr val="dk1"/>
                </a:solidFill>
              </a:rPr>
              <a:t>O2: Definir requerimientos para la solucionar la </a:t>
            </a:r>
            <a:r>
              <a:rPr lang="es" sz="1791">
                <a:solidFill>
                  <a:schemeClr val="dk1"/>
                </a:solidFill>
              </a:rPr>
              <a:t>problemática</a:t>
            </a:r>
            <a:endParaRPr sz="1791">
              <a:solidFill>
                <a:schemeClr val="dk1"/>
              </a:solidFill>
            </a:endParaRPr>
          </a:p>
          <a:p>
            <a:pPr indent="-34238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2"/>
              <a:buChar char="➢"/>
            </a:pPr>
            <a:r>
              <a:rPr lang="es" sz="1791">
                <a:solidFill>
                  <a:schemeClr val="dk1"/>
                </a:solidFill>
              </a:rPr>
              <a:t>O3: Diseñar la solución</a:t>
            </a:r>
            <a:endParaRPr sz="1791">
              <a:solidFill>
                <a:schemeClr val="dk1"/>
              </a:solidFill>
            </a:endParaRPr>
          </a:p>
          <a:p>
            <a:pPr indent="-34238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2"/>
              <a:buChar char="➢"/>
            </a:pPr>
            <a:r>
              <a:rPr lang="es" sz="1791">
                <a:solidFill>
                  <a:schemeClr val="dk1"/>
                </a:solidFill>
              </a:rPr>
              <a:t>O4: Implementar la </a:t>
            </a:r>
            <a:r>
              <a:rPr lang="es" sz="1791">
                <a:solidFill>
                  <a:schemeClr val="dk1"/>
                </a:solidFill>
              </a:rPr>
              <a:t>solución</a:t>
            </a:r>
            <a:endParaRPr sz="1791">
              <a:solidFill>
                <a:schemeClr val="dk1"/>
              </a:solidFill>
            </a:endParaRPr>
          </a:p>
          <a:p>
            <a:pPr indent="-34238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2"/>
              <a:buChar char="➢"/>
            </a:pPr>
            <a:r>
              <a:rPr lang="es" sz="1791">
                <a:solidFill>
                  <a:schemeClr val="dk1"/>
                </a:solidFill>
              </a:rPr>
              <a:t>O5: Testear el producto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10160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s" sz="2733">
                <a:highlight>
                  <a:schemeClr val="lt1"/>
                </a:highlight>
              </a:rPr>
              <a:t>Definición</a:t>
            </a:r>
            <a:r>
              <a:rPr lang="es" sz="2733">
                <a:highlight>
                  <a:schemeClr val="lt1"/>
                </a:highlight>
              </a:rPr>
              <a:t> de la p</a:t>
            </a:r>
            <a:r>
              <a:rPr lang="es" sz="2733">
                <a:highlight>
                  <a:schemeClr val="lt1"/>
                </a:highlight>
              </a:rPr>
              <a:t>roblemática</a:t>
            </a:r>
            <a:endParaRPr sz="3200">
              <a:highlight>
                <a:schemeClr val="lt1"/>
              </a:highlight>
            </a:endParaRPr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311700" y="1405600"/>
            <a:ext cx="8520600" cy="17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2000">
                <a:solidFill>
                  <a:srgbClr val="333333"/>
                </a:solidFill>
                <a:highlight>
                  <a:srgbClr val="FFFFFF"/>
                </a:highlight>
              </a:rPr>
              <a:t>Las personas sordomudas al hacer exposiciones frente al </a:t>
            </a:r>
            <a:r>
              <a:rPr lang="es" sz="2000">
                <a:solidFill>
                  <a:srgbClr val="333333"/>
                </a:solidFill>
                <a:highlight>
                  <a:srgbClr val="FFFFFF"/>
                </a:highlight>
              </a:rPr>
              <a:t>público</a:t>
            </a:r>
            <a:r>
              <a:rPr lang="es" sz="2000">
                <a:solidFill>
                  <a:srgbClr val="333333"/>
                </a:solidFill>
                <a:highlight>
                  <a:srgbClr val="FFFFFF"/>
                </a:highlight>
              </a:rPr>
              <a:t>, necesitan un traductor para que la audiencia que no </a:t>
            </a:r>
            <a:r>
              <a:rPr lang="es" sz="2000">
                <a:solidFill>
                  <a:srgbClr val="333333"/>
                </a:solidFill>
                <a:highlight>
                  <a:srgbClr val="FFFFFF"/>
                </a:highlight>
              </a:rPr>
              <a:t>entienden</a:t>
            </a:r>
            <a:r>
              <a:rPr lang="es" sz="2000">
                <a:solidFill>
                  <a:srgbClr val="333333"/>
                </a:solidFill>
                <a:highlight>
                  <a:srgbClr val="FFFFFF"/>
                </a:highlight>
              </a:rPr>
              <a:t> este lenguaje logren comprender lo que dicen, asimismo la </a:t>
            </a:r>
            <a:r>
              <a:rPr lang="es" sz="2000" u="sng">
                <a:solidFill>
                  <a:srgbClr val="333333"/>
                </a:solidFill>
                <a:highlight>
                  <a:srgbClr val="FFFFFF"/>
                </a:highlight>
              </a:rPr>
              <a:t>disponibilidad</a:t>
            </a:r>
            <a:r>
              <a:rPr lang="es" sz="2000">
                <a:solidFill>
                  <a:srgbClr val="333333"/>
                </a:solidFill>
                <a:highlight>
                  <a:srgbClr val="FFFFFF"/>
                </a:highlight>
              </a:rPr>
              <a:t> o el </a:t>
            </a:r>
            <a:r>
              <a:rPr lang="es" sz="2000" u="sng">
                <a:solidFill>
                  <a:srgbClr val="333333"/>
                </a:solidFill>
                <a:highlight>
                  <a:srgbClr val="FFFFFF"/>
                </a:highlight>
              </a:rPr>
              <a:t>coste</a:t>
            </a:r>
            <a:r>
              <a:rPr lang="es" sz="2000">
                <a:solidFill>
                  <a:srgbClr val="333333"/>
                </a:solidFill>
                <a:highlight>
                  <a:srgbClr val="FFFFFF"/>
                </a:highlight>
              </a:rPr>
              <a:t> de los traductores no está al alcance de todas las personas con esta discapacidad.</a:t>
            </a:r>
            <a:endParaRPr sz="20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Definición de la Solución </a:t>
            </a:r>
            <a:endParaRPr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311700" y="1114375"/>
            <a:ext cx="8520600" cy="9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333333"/>
                </a:solidFill>
                <a:highlight>
                  <a:schemeClr val="lt1"/>
                </a:highlight>
              </a:rPr>
              <a:t>Desarrollo de una aplicación que capture los movimientos de manos </a:t>
            </a:r>
            <a:r>
              <a:rPr lang="es">
                <a:solidFill>
                  <a:srgbClr val="333333"/>
                </a:solidFill>
                <a:highlight>
                  <a:schemeClr val="lt1"/>
                </a:highlight>
              </a:rPr>
              <a:t>de una persona </a:t>
            </a:r>
            <a:r>
              <a:rPr lang="es">
                <a:solidFill>
                  <a:srgbClr val="333333"/>
                </a:solidFill>
                <a:highlight>
                  <a:schemeClr val="lt1"/>
                </a:highlight>
              </a:rPr>
              <a:t>en un rango de distancia </a:t>
            </a:r>
            <a:r>
              <a:rPr lang="es">
                <a:solidFill>
                  <a:srgbClr val="333333"/>
                </a:solidFill>
                <a:highlight>
                  <a:schemeClr val="lt1"/>
                </a:highlight>
              </a:rPr>
              <a:t>específico</a:t>
            </a:r>
            <a:r>
              <a:rPr lang="es">
                <a:solidFill>
                  <a:srgbClr val="333333"/>
                </a:solidFill>
                <a:highlight>
                  <a:schemeClr val="lt1"/>
                </a:highlight>
              </a:rPr>
              <a:t> y lo traduzca de texto a voz artificial</a:t>
            </a:r>
            <a:endParaRPr sz="2000"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800" y="2201125"/>
            <a:ext cx="3855252" cy="22325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Escenario</a:t>
            </a:r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rgbClr val="333333"/>
                </a:solidFill>
                <a:highlight>
                  <a:srgbClr val="FFFFFF"/>
                </a:highlight>
              </a:rPr>
              <a:t>El escenario será solo un espacio reducido al tamaño de una tela la cual la cámara </a:t>
            </a:r>
            <a:r>
              <a:rPr lang="es" sz="2000">
                <a:solidFill>
                  <a:srgbClr val="333333"/>
                </a:solidFill>
                <a:highlight>
                  <a:srgbClr val="FFFFFF"/>
                </a:highlight>
              </a:rPr>
              <a:t>sólo</a:t>
            </a:r>
            <a:r>
              <a:rPr lang="es" sz="2000">
                <a:solidFill>
                  <a:srgbClr val="333333"/>
                </a:solidFill>
                <a:highlight>
                  <a:srgbClr val="FFFFFF"/>
                </a:highlight>
              </a:rPr>
              <a:t> detectará para que la persona esté exponiendo se vean sus movimientos de manos y gestos, sabiendo así también el límite que tiene la persona que está exponiendo hasta donde se puede mover</a:t>
            </a:r>
            <a:endParaRPr sz="20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Diseño del e</a:t>
            </a:r>
            <a:r>
              <a:rPr lang="es"/>
              <a:t>squema</a:t>
            </a:r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726" y="1319400"/>
            <a:ext cx="4162273" cy="30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1324" y="486825"/>
            <a:ext cx="4254351" cy="237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311700" y="2075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500"/>
              <a:t>Recursos</a:t>
            </a:r>
            <a:endParaRPr sz="4400"/>
          </a:p>
        </p:txBody>
      </p:sp>
      <p:graphicFrame>
        <p:nvGraphicFramePr>
          <p:cNvPr id="126" name="Google Shape;126;p19"/>
          <p:cNvGraphicFramePr/>
          <p:nvPr/>
        </p:nvGraphicFramePr>
        <p:xfrm>
          <a:off x="1248825" y="862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{A828DC46-55FA-456C-A677-A86E84EC8EAA}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2347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</a:t>
                      </a:r>
                      <a:r>
                        <a:rPr b="1"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nidad</a:t>
                      </a:r>
                      <a:endParaRPr b="1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Costo/</a:t>
                      </a:r>
                      <a:r>
                        <a:rPr b="1"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Unidad</a:t>
                      </a:r>
                      <a:endParaRPr b="1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sección</a:t>
                      </a:r>
                      <a:endParaRPr b="1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47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Personal de desarrollo</a:t>
                      </a:r>
                      <a:endParaRPr b="1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$ 2.326.212 CLP</a:t>
                      </a:r>
                      <a:endParaRPr b="1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74800">
                <a:tc>
                  <a:txBody>
                    <a:bodyPr/>
                    <a:lstStyle/>
                    <a:p>
                      <a:pPr indent="0" lvl="0" marL="179999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Programador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47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Hardware (Equipo té</a:t>
                      </a:r>
                      <a:r>
                        <a:rPr b="1"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cnico</a:t>
                      </a:r>
                      <a:r>
                        <a:rPr b="1"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b="1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$ 2.389.991 CLP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71225">
                <a:tc>
                  <a:txBody>
                    <a:bodyPr/>
                    <a:lstStyle/>
                    <a:p>
                      <a:pPr indent="0" lvl="0" marL="179999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Computador o laptop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</a:t>
                      </a:r>
                      <a:r>
                        <a:rPr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499</a:t>
                      </a:r>
                      <a:r>
                        <a:rPr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.990</a:t>
                      </a: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CLP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1225">
                <a:tc>
                  <a:txBody>
                    <a:bodyPr/>
                    <a:lstStyle/>
                    <a:p>
                      <a:pPr indent="0" lvl="0" marL="179999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Cámara 1080p 60FPS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$ 116.359 CLP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1225">
                <a:tc>
                  <a:txBody>
                    <a:bodyPr/>
                    <a:lstStyle/>
                    <a:p>
                      <a:pPr indent="0" lvl="0" marL="179999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Insumos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 68.418 CLP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47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Software</a:t>
                      </a:r>
                      <a:endParaRPr b="1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7B5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AF7B5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7B5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AF7B5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$ 0 CLP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71225">
                <a:tc>
                  <a:txBody>
                    <a:bodyPr/>
                    <a:lstStyle/>
                    <a:p>
                      <a:pPr indent="0" lvl="0" marL="179999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Visual Studio Code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$ 0 CLP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47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Producto final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</a:t>
                      </a:r>
                      <a:r>
                        <a:rPr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00.000 CLP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036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</a:t>
                      </a:r>
                      <a:r>
                        <a:rPr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5.016.203</a:t>
                      </a: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CLP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7" name="Google Shape;127;p19"/>
          <p:cNvGraphicFramePr/>
          <p:nvPr/>
        </p:nvGraphicFramePr>
        <p:xfrm>
          <a:off x="4868325" y="1451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{A828DC46-55FA-456C-A677-A86E84EC8EAA}</a:tableStyleId>
              </a:tblPr>
              <a:tblGrid>
                <a:gridCol w="1090950"/>
                <a:gridCol w="609775"/>
              </a:tblGrid>
              <a:tr h="581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$ 6.154 CLP por hora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126 horas</a:t>
                      </a: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Conclusión</a:t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448975" y="1074075"/>
            <a:ext cx="8520600" cy="26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55555"/>
                </a:solidFill>
              </a:rPr>
              <a:t>Se definieron claramente distintos puntos para el desarrollo de este proyecto:</a:t>
            </a:r>
            <a:endParaRPr>
              <a:solidFill>
                <a:srgbClr val="555555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555555"/>
              </a:buClr>
              <a:buSzPts val="1800"/>
              <a:buChar char="●"/>
            </a:pPr>
            <a:r>
              <a:rPr lang="es">
                <a:solidFill>
                  <a:srgbClr val="555555"/>
                </a:solidFill>
              </a:rPr>
              <a:t>Problemática</a:t>
            </a:r>
            <a:endParaRPr>
              <a:solidFill>
                <a:srgbClr val="55555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Char char="●"/>
            </a:pPr>
            <a:r>
              <a:rPr lang="es">
                <a:solidFill>
                  <a:srgbClr val="555555"/>
                </a:solidFill>
              </a:rPr>
              <a:t>Solución</a:t>
            </a:r>
            <a:endParaRPr>
              <a:solidFill>
                <a:srgbClr val="55555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Char char="●"/>
            </a:pPr>
            <a:r>
              <a:rPr lang="es">
                <a:solidFill>
                  <a:srgbClr val="555555"/>
                </a:solidFill>
              </a:rPr>
              <a:t>Diseño inicial</a:t>
            </a:r>
            <a:endParaRPr>
              <a:solidFill>
                <a:srgbClr val="55555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Char char="●"/>
            </a:pPr>
            <a:r>
              <a:rPr lang="es">
                <a:solidFill>
                  <a:srgbClr val="555555"/>
                </a:solidFill>
              </a:rPr>
              <a:t>Presupuesto</a:t>
            </a:r>
            <a:endParaRPr>
              <a:solidFill>
                <a:srgbClr val="555555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/>
          <p:nvPr/>
        </p:nvSpPr>
        <p:spPr>
          <a:xfrm>
            <a:off x="2140200" y="1316125"/>
            <a:ext cx="4863600" cy="13992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1"/>
          <p:cNvSpPr txBox="1"/>
          <p:nvPr>
            <p:ph idx="4294967295" type="title"/>
          </p:nvPr>
        </p:nvSpPr>
        <p:spPr>
          <a:xfrm>
            <a:off x="1864950" y="1517925"/>
            <a:ext cx="5414100" cy="11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5900">
                <a:solidFill>
                  <a:schemeClr val="lt1"/>
                </a:solidFill>
              </a:rPr>
              <a:t>PREGUNTAS</a:t>
            </a:r>
            <a:endParaRPr sz="5900">
              <a:solidFill>
                <a:schemeClr val="lt1"/>
              </a:solidFill>
            </a:endParaRPr>
          </a:p>
        </p:txBody>
      </p:sp>
      <p:sp>
        <p:nvSpPr>
          <p:cNvPr id="140" name="Google Shape;140;p21"/>
          <p:cNvSpPr txBox="1"/>
          <p:nvPr>
            <p:ph idx="4294967295" type="title"/>
          </p:nvPr>
        </p:nvSpPr>
        <p:spPr>
          <a:xfrm>
            <a:off x="3579300" y="1401725"/>
            <a:ext cx="1985400" cy="2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200">
                <a:solidFill>
                  <a:schemeClr val="lt1"/>
                </a:solidFill>
              </a:rPr>
              <a:t>sección de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