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59" r:id="rId7"/>
    <p:sldId id="260" r:id="rId8"/>
    <p:sldId id="261" r:id="rId9"/>
    <p:sldId id="263"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204018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908689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48213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165251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826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2118699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29086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395045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3578418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DFC5C55E-8F48-4BE1-B251-FD8D02E7EB4B}" type="datetimeFigureOut">
              <a:rPr lang="es-CL" smtClean="0"/>
              <a:t>23-10-2017</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144864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FC5C55E-8F48-4BE1-B251-FD8D02E7EB4B}" type="datetimeFigureOut">
              <a:rPr lang="es-CL" smtClean="0"/>
              <a:t>23-10-2017</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4164987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FC5C55E-8F48-4BE1-B251-FD8D02E7EB4B}" type="datetimeFigureOut">
              <a:rPr lang="es-CL" smtClean="0"/>
              <a:t>23-10-2017</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66247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FC5C55E-8F48-4BE1-B251-FD8D02E7EB4B}" type="datetimeFigureOut">
              <a:rPr lang="es-CL" smtClean="0"/>
              <a:t>23-10-2017</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2253124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5C55E-8F48-4BE1-B251-FD8D02E7EB4B}" type="datetimeFigureOut">
              <a:rPr lang="es-CL" smtClean="0"/>
              <a:t>23-10-2017</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109932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FC5C55E-8F48-4BE1-B251-FD8D02E7EB4B}" type="datetimeFigureOut">
              <a:rPr lang="es-CL" smtClean="0"/>
              <a:t>23-10-2017</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2510321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DFC5C55E-8F48-4BE1-B251-FD8D02E7EB4B}" type="datetimeFigureOut">
              <a:rPr lang="es-CL" smtClean="0"/>
              <a:t>23-10-2017</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955086E9-C51A-4C71-8301-091C25CE6CF0}" type="slidenum">
              <a:rPr lang="es-CL" smtClean="0"/>
              <a:t>‹Nº›</a:t>
            </a:fld>
            <a:endParaRPr lang="es-CL"/>
          </a:p>
        </p:txBody>
      </p:sp>
    </p:spTree>
    <p:extLst>
      <p:ext uri="{BB962C8B-B14F-4D97-AF65-F5344CB8AC3E}">
        <p14:creationId xmlns:p14="http://schemas.microsoft.com/office/powerpoint/2010/main" val="96815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C5C55E-8F48-4BE1-B251-FD8D02E7EB4B}" type="datetimeFigureOut">
              <a:rPr lang="es-CL" smtClean="0"/>
              <a:t>23-10-2017</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5086E9-C51A-4C71-8301-091C25CE6CF0}" type="slidenum">
              <a:rPr lang="es-CL" smtClean="0"/>
              <a:t>‹Nº›</a:t>
            </a:fld>
            <a:endParaRPr lang="es-CL"/>
          </a:p>
        </p:txBody>
      </p:sp>
    </p:spTree>
    <p:extLst>
      <p:ext uri="{BB962C8B-B14F-4D97-AF65-F5344CB8AC3E}">
        <p14:creationId xmlns:p14="http://schemas.microsoft.com/office/powerpoint/2010/main" val="284155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882A9B-478C-480D-88E5-89BE77FFEA2C}"/>
              </a:ext>
            </a:extLst>
          </p:cNvPr>
          <p:cNvSpPr>
            <a:spLocks noGrp="1"/>
          </p:cNvSpPr>
          <p:nvPr>
            <p:ph type="ctrTitle"/>
          </p:nvPr>
        </p:nvSpPr>
        <p:spPr>
          <a:xfrm>
            <a:off x="1507067" y="416708"/>
            <a:ext cx="7766936" cy="1646302"/>
          </a:xfrm>
        </p:spPr>
        <p:txBody>
          <a:bodyPr/>
          <a:lstStyle/>
          <a:p>
            <a:pPr algn="ctr"/>
            <a:r>
              <a:rPr lang="es-ES" sz="4400" dirty="0"/>
              <a:t>Robot Alfonso: Código Rubik</a:t>
            </a:r>
            <a:endParaRPr lang="es-CL" sz="4400" dirty="0"/>
          </a:p>
        </p:txBody>
      </p:sp>
      <p:sp>
        <p:nvSpPr>
          <p:cNvPr id="3" name="Subtítulo 2">
            <a:extLst>
              <a:ext uri="{FF2B5EF4-FFF2-40B4-BE49-F238E27FC236}">
                <a16:creationId xmlns:a16="http://schemas.microsoft.com/office/drawing/2014/main" id="{F7C37BC4-E141-4E24-A62C-D71850330837}"/>
              </a:ext>
            </a:extLst>
          </p:cNvPr>
          <p:cNvSpPr>
            <a:spLocks noGrp="1"/>
          </p:cNvSpPr>
          <p:nvPr>
            <p:ph type="subTitle" idx="1"/>
          </p:nvPr>
        </p:nvSpPr>
        <p:spPr>
          <a:xfrm>
            <a:off x="1507067" y="2261790"/>
            <a:ext cx="7766936" cy="4019740"/>
          </a:xfrm>
        </p:spPr>
        <p:txBody>
          <a:bodyPr>
            <a:normAutofit/>
          </a:bodyPr>
          <a:lstStyle/>
          <a:p>
            <a:pPr algn="ctr"/>
            <a:endParaRPr lang="es-ES" dirty="0"/>
          </a:p>
          <a:p>
            <a:pPr algn="ctr"/>
            <a:endParaRPr lang="es-ES" dirty="0"/>
          </a:p>
          <a:p>
            <a:pPr algn="ctr"/>
            <a:endParaRPr lang="es-ES" dirty="0"/>
          </a:p>
          <a:p>
            <a:pPr algn="ctr" defTabSz="449263"/>
            <a:r>
              <a:rPr lang="es-ES" dirty="0"/>
              <a:t>					 Curso: Proyecto I.</a:t>
            </a:r>
          </a:p>
          <a:p>
            <a:pPr algn="ctr">
              <a:tabLst>
                <a:tab pos="4032250" algn="l"/>
                <a:tab pos="5292725" algn="l"/>
              </a:tabLst>
            </a:pPr>
            <a:r>
              <a:rPr lang="es-ES" dirty="0"/>
              <a:t>                                                Profesores:  Diego Aracena.</a:t>
            </a:r>
          </a:p>
          <a:p>
            <a:pPr algn="ctr">
              <a:tabLst>
                <a:tab pos="5292725" algn="l"/>
              </a:tabLst>
            </a:pPr>
            <a:r>
              <a:rPr lang="es-ES" dirty="0"/>
              <a:t>                                                                      Ricardo Valdivia.                                </a:t>
            </a:r>
          </a:p>
          <a:p>
            <a:pPr algn="ctr">
              <a:tabLst>
                <a:tab pos="4032250" algn="l"/>
                <a:tab pos="5292725" algn="l"/>
              </a:tabLst>
            </a:pPr>
            <a:r>
              <a:rPr lang="es-ES" dirty="0"/>
              <a:t>                                                Integrantes: Jari Marchant.</a:t>
            </a:r>
          </a:p>
          <a:p>
            <a:pPr algn="ctr"/>
            <a:r>
              <a:rPr lang="es-ES" dirty="0"/>
              <a:t>							                   Dereck Cañipa.</a:t>
            </a:r>
          </a:p>
          <a:p>
            <a:pPr algn="ctr"/>
            <a:r>
              <a:rPr lang="es-ES" dirty="0"/>
              <a:t>							                      Daniela Gallegos.</a:t>
            </a:r>
          </a:p>
          <a:p>
            <a:pPr algn="ctr"/>
            <a:r>
              <a:rPr lang="es-ES" dirty="0"/>
              <a:t>                                                            Juan Rojas.</a:t>
            </a:r>
          </a:p>
          <a:p>
            <a:pPr algn="ctr"/>
            <a:endParaRPr lang="es-ES" dirty="0"/>
          </a:p>
          <a:p>
            <a:pPr algn="ctr"/>
            <a:endParaRPr lang="es-ES" dirty="0"/>
          </a:p>
          <a:p>
            <a:pPr algn="ctr"/>
            <a:endParaRPr lang="es-CL" dirty="0"/>
          </a:p>
        </p:txBody>
      </p:sp>
      <p:pic>
        <p:nvPicPr>
          <p:cNvPr id="4" name="Imagen 3" descr="C:\Users\usuario\Desktop\20170907_111001.jpg">
            <a:extLst>
              <a:ext uri="{FF2B5EF4-FFF2-40B4-BE49-F238E27FC236}">
                <a16:creationId xmlns:a16="http://schemas.microsoft.com/office/drawing/2014/main" id="{D337FD05-DAE2-437D-BC32-6627BFD7990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7067" y="2534372"/>
            <a:ext cx="3377046" cy="347457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28768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C1F5BE-A1CE-418C-A1F6-2B4454676EDE}"/>
              </a:ext>
            </a:extLst>
          </p:cNvPr>
          <p:cNvSpPr>
            <a:spLocks noGrp="1"/>
          </p:cNvSpPr>
          <p:nvPr>
            <p:ph type="title"/>
          </p:nvPr>
        </p:nvSpPr>
        <p:spPr/>
        <p:txBody>
          <a:bodyPr/>
          <a:lstStyle/>
          <a:p>
            <a:pPr algn="ctr"/>
            <a:r>
              <a:rPr lang="es-ES" dirty="0"/>
              <a:t>Conclusión</a:t>
            </a:r>
            <a:endParaRPr lang="es-CL" dirty="0"/>
          </a:p>
        </p:txBody>
      </p:sp>
      <p:sp>
        <p:nvSpPr>
          <p:cNvPr id="3" name="Marcador de contenido 2">
            <a:extLst>
              <a:ext uri="{FF2B5EF4-FFF2-40B4-BE49-F238E27FC236}">
                <a16:creationId xmlns:a16="http://schemas.microsoft.com/office/drawing/2014/main" id="{3A4A796D-96EF-4E0A-8679-E3E89965CC8D}"/>
              </a:ext>
            </a:extLst>
          </p:cNvPr>
          <p:cNvSpPr>
            <a:spLocks noGrp="1"/>
          </p:cNvSpPr>
          <p:nvPr>
            <p:ph idx="1"/>
          </p:nvPr>
        </p:nvSpPr>
        <p:spPr/>
        <p:txBody>
          <a:bodyPr/>
          <a:lstStyle/>
          <a:p>
            <a:r>
              <a:rPr lang="es-ES" dirty="0">
                <a:latin typeface="Times New Roman" panose="02020603050405020304" pitchFamily="18" charset="0"/>
                <a:cs typeface="Times New Roman" panose="02020603050405020304" pitchFamily="18" charset="0"/>
              </a:rPr>
              <a:t>Todo referente a documentación va como fue planeado, pero se debe dar mas enfoque y trabajo al código del robot ya que en ese punto esta flaqueando.</a:t>
            </a:r>
          </a:p>
          <a:p>
            <a:r>
              <a:rPr lang="es-ES" dirty="0">
                <a:latin typeface="Times New Roman" panose="02020603050405020304" pitchFamily="18" charset="0"/>
                <a:cs typeface="Times New Roman" panose="02020603050405020304" pitchFamily="18" charset="0"/>
              </a:rPr>
              <a:t>Se debe investigar mas sobre el manejo de manera remota ya que la estructura esta finalizada, pero falta ciertos detalles los cuales requieren de una investigación mas profunda.</a:t>
            </a:r>
          </a:p>
          <a:p>
            <a:r>
              <a:rPr lang="es-ES" dirty="0">
                <a:latin typeface="Times New Roman" panose="02020603050405020304" pitchFamily="18" charset="0"/>
                <a:cs typeface="Times New Roman" panose="02020603050405020304" pitchFamily="18" charset="0"/>
              </a:rPr>
              <a:t>Se a encontrado que debido a la falta de personal se deberá aumentar la velocidad de todas las tareas pendientes para así cumplir con las fechas estipuladas.</a:t>
            </a:r>
            <a:endParaRPr lang="es-C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396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72D6D-4136-4D93-AF73-FDEC455872E5}"/>
              </a:ext>
            </a:extLst>
          </p:cNvPr>
          <p:cNvSpPr>
            <a:spLocks noGrp="1"/>
          </p:cNvSpPr>
          <p:nvPr>
            <p:ph type="title"/>
          </p:nvPr>
        </p:nvSpPr>
        <p:spPr/>
        <p:txBody>
          <a:bodyPr/>
          <a:lstStyle/>
          <a:p>
            <a:pPr algn="ctr"/>
            <a:r>
              <a:rPr lang="es-ES" dirty="0"/>
              <a:t>Modelo de Interacción del Proyecto</a:t>
            </a:r>
            <a:endParaRPr lang="es-CL" dirty="0"/>
          </a:p>
        </p:txBody>
      </p:sp>
      <p:pic>
        <p:nvPicPr>
          <p:cNvPr id="5" name="Marcador de contenido 4" descr="Imagen que contiene captura de pantalla&#10;&#10;Descripción generada con confianza muy alta">
            <a:extLst>
              <a:ext uri="{FF2B5EF4-FFF2-40B4-BE49-F238E27FC236}">
                <a16:creationId xmlns:a16="http://schemas.microsoft.com/office/drawing/2014/main" id="{D069F20A-99A1-4BC0-B941-8E6C3B0D40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3003" y="1930400"/>
            <a:ext cx="7685329" cy="4461730"/>
          </a:xfrm>
        </p:spPr>
      </p:pic>
    </p:spTree>
    <p:extLst>
      <p:ext uri="{BB962C8B-B14F-4D97-AF65-F5344CB8AC3E}">
        <p14:creationId xmlns:p14="http://schemas.microsoft.com/office/powerpoint/2010/main" val="2776000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9C50AB-FD9D-4847-842C-9D5EC168C868}"/>
              </a:ext>
            </a:extLst>
          </p:cNvPr>
          <p:cNvSpPr>
            <a:spLocks noGrp="1"/>
          </p:cNvSpPr>
          <p:nvPr>
            <p:ph type="title"/>
          </p:nvPr>
        </p:nvSpPr>
        <p:spPr/>
        <p:txBody>
          <a:bodyPr/>
          <a:lstStyle/>
          <a:p>
            <a:pPr algn="ctr"/>
            <a:r>
              <a:rPr lang="es-ES" dirty="0"/>
              <a:t>Descripción de la Arquitectura</a:t>
            </a:r>
            <a:endParaRPr lang="es-CL" dirty="0"/>
          </a:p>
        </p:txBody>
      </p:sp>
      <p:pic>
        <p:nvPicPr>
          <p:cNvPr id="5" name="Imagen 4" descr="Imagen que contiene suelo&#10;&#10;Descripción generada con confianza alta">
            <a:extLst>
              <a:ext uri="{FF2B5EF4-FFF2-40B4-BE49-F238E27FC236}">
                <a16:creationId xmlns:a16="http://schemas.microsoft.com/office/drawing/2014/main" id="{C5241CB6-0783-4E97-BFB1-BBC5139F997D}"/>
              </a:ext>
            </a:extLst>
          </p:cNvPr>
          <p:cNvPicPr>
            <a:picLocks noChangeAspect="1"/>
          </p:cNvPicPr>
          <p:nvPr/>
        </p:nvPicPr>
        <p:blipFill rotWithShape="1">
          <a:blip r:embed="rId2">
            <a:extLst>
              <a:ext uri="{28A0092B-C50C-407E-A947-70E740481C1C}">
                <a14:useLocalDpi xmlns:a14="http://schemas.microsoft.com/office/drawing/2010/main" val="0"/>
              </a:ext>
            </a:extLst>
          </a:blip>
          <a:srcRect b="32807"/>
          <a:stretch/>
        </p:blipFill>
        <p:spPr>
          <a:xfrm>
            <a:off x="9274002" y="609600"/>
            <a:ext cx="2703260" cy="253821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Marcador de contenido 2">
            <a:extLst>
              <a:ext uri="{FF2B5EF4-FFF2-40B4-BE49-F238E27FC236}">
                <a16:creationId xmlns:a16="http://schemas.microsoft.com/office/drawing/2014/main" id="{0F691937-5B22-4118-A5DE-9F18F9AED527}"/>
              </a:ext>
            </a:extLst>
          </p:cNvPr>
          <p:cNvSpPr>
            <a:spLocks noGrp="1"/>
          </p:cNvSpPr>
          <p:nvPr>
            <p:ph idx="1"/>
          </p:nvPr>
        </p:nvSpPr>
        <p:spPr>
          <a:xfrm>
            <a:off x="677334" y="2160589"/>
            <a:ext cx="8596668" cy="4434175"/>
          </a:xfrm>
        </p:spPr>
        <p:txBody>
          <a:bodyPr/>
          <a:lstStyle/>
          <a:p>
            <a:r>
              <a:rPr lang="es-ES" i="1" dirty="0">
                <a:latin typeface="Times New Roman" panose="02020603050405020304" pitchFamily="18" charset="0"/>
                <a:cs typeface="Times New Roman" panose="02020603050405020304" pitchFamily="18" charset="0"/>
              </a:rPr>
              <a:t>Inicia en el punto de localizar si en primera instancia el robot enciende correctamente.</a:t>
            </a:r>
          </a:p>
          <a:p>
            <a:r>
              <a:rPr lang="es-ES" i="1" dirty="0">
                <a:latin typeface="Times New Roman" panose="02020603050405020304" pitchFamily="18" charset="0"/>
                <a:cs typeface="Times New Roman" panose="02020603050405020304" pitchFamily="18" charset="0"/>
              </a:rPr>
              <a:t>En caso de que no encienda se ve si es porque esta descargado o por otro tema que debe ser chequeado por un especialista.</a:t>
            </a:r>
          </a:p>
          <a:p>
            <a:r>
              <a:rPr lang="es-ES" i="1" dirty="0">
                <a:latin typeface="Times New Roman" panose="02020603050405020304" pitchFamily="18" charset="0"/>
                <a:cs typeface="Times New Roman" panose="02020603050405020304" pitchFamily="18" charset="0"/>
              </a:rPr>
              <a:t>En caso que funcione correctamente se abre la aplicación y se selecciona el patrón a escoger el cual después debe esperar el armado del patrón pedido.</a:t>
            </a:r>
          </a:p>
        </p:txBody>
      </p:sp>
    </p:spTree>
    <p:extLst>
      <p:ext uri="{BB962C8B-B14F-4D97-AF65-F5344CB8AC3E}">
        <p14:creationId xmlns:p14="http://schemas.microsoft.com/office/powerpoint/2010/main" val="335909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28A20B-2D98-4A62-9B7B-9B26FC255E94}"/>
              </a:ext>
            </a:extLst>
          </p:cNvPr>
          <p:cNvSpPr>
            <a:spLocks noGrp="1"/>
          </p:cNvSpPr>
          <p:nvPr>
            <p:ph type="title"/>
          </p:nvPr>
        </p:nvSpPr>
        <p:spPr/>
        <p:txBody>
          <a:bodyPr/>
          <a:lstStyle/>
          <a:p>
            <a:pPr algn="ctr"/>
            <a:r>
              <a:rPr lang="es-ES" dirty="0"/>
              <a:t>Manejo de manera remota </a:t>
            </a:r>
            <a:br>
              <a:rPr lang="es-ES" dirty="0"/>
            </a:br>
            <a:r>
              <a:rPr lang="es-ES" dirty="0"/>
              <a:t>app inventor 2</a:t>
            </a:r>
            <a:endParaRPr lang="es-CL" dirty="0"/>
          </a:p>
        </p:txBody>
      </p:sp>
      <p:sp>
        <p:nvSpPr>
          <p:cNvPr id="3" name="Marcador de contenido 2">
            <a:extLst>
              <a:ext uri="{FF2B5EF4-FFF2-40B4-BE49-F238E27FC236}">
                <a16:creationId xmlns:a16="http://schemas.microsoft.com/office/drawing/2014/main" id="{7CE6A2A8-957C-4F4D-81A1-DF78BE885EC0}"/>
              </a:ext>
            </a:extLst>
          </p:cNvPr>
          <p:cNvSpPr>
            <a:spLocks noGrp="1"/>
          </p:cNvSpPr>
          <p:nvPr>
            <p:ph idx="1"/>
          </p:nvPr>
        </p:nvSpPr>
        <p:spPr>
          <a:xfrm>
            <a:off x="677334" y="2160590"/>
            <a:ext cx="8596668" cy="1316902"/>
          </a:xfrm>
        </p:spPr>
        <p:txBody>
          <a:bodyPr/>
          <a:lstStyle/>
          <a:p>
            <a:r>
              <a:rPr lang="es-ES" dirty="0"/>
              <a:t>Para realizar los patrones de manera remota se a localizado e investigado sobre el entorno de desarrollo de software App Inventor 2, el cual permite crear aplicaciones con las cuales se puede manejar un robot NXT.</a:t>
            </a:r>
          </a:p>
          <a:p>
            <a:pPr marL="0" indent="0">
              <a:buNone/>
            </a:pPr>
            <a:endParaRPr lang="es-CL" dirty="0"/>
          </a:p>
        </p:txBody>
      </p:sp>
    </p:spTree>
    <p:extLst>
      <p:ext uri="{BB962C8B-B14F-4D97-AF65-F5344CB8AC3E}">
        <p14:creationId xmlns:p14="http://schemas.microsoft.com/office/powerpoint/2010/main" val="199906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B7A9A-8704-424C-8E04-E9A75021288A}"/>
              </a:ext>
            </a:extLst>
          </p:cNvPr>
          <p:cNvSpPr>
            <a:spLocks noGrp="1"/>
          </p:cNvSpPr>
          <p:nvPr>
            <p:ph type="title"/>
          </p:nvPr>
        </p:nvSpPr>
        <p:spPr>
          <a:xfrm>
            <a:off x="677334" y="609600"/>
            <a:ext cx="8596668" cy="1219200"/>
          </a:xfrm>
        </p:spPr>
        <p:txBody>
          <a:bodyPr/>
          <a:lstStyle/>
          <a:p>
            <a:pPr algn="ctr"/>
            <a:r>
              <a:rPr lang="es-ES" dirty="0"/>
              <a:t>App Inventor 2</a:t>
            </a:r>
            <a:endParaRPr lang="es-CL" dirty="0"/>
          </a:p>
        </p:txBody>
      </p:sp>
      <p:pic>
        <p:nvPicPr>
          <p:cNvPr id="5" name="Marcador de contenido 4">
            <a:extLst>
              <a:ext uri="{FF2B5EF4-FFF2-40B4-BE49-F238E27FC236}">
                <a16:creationId xmlns:a16="http://schemas.microsoft.com/office/drawing/2014/main" id="{9B0F13A0-BF16-46BC-8B9E-F66D444D54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5578" y="1489179"/>
            <a:ext cx="8760179" cy="4829937"/>
          </a:xfrm>
        </p:spPr>
      </p:pic>
    </p:spTree>
    <p:extLst>
      <p:ext uri="{BB962C8B-B14F-4D97-AF65-F5344CB8AC3E}">
        <p14:creationId xmlns:p14="http://schemas.microsoft.com/office/powerpoint/2010/main" val="332317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3EE1FB-B668-456C-9AB2-2CD779BBA2B6}"/>
              </a:ext>
            </a:extLst>
          </p:cNvPr>
          <p:cNvSpPr>
            <a:spLocks noGrp="1"/>
          </p:cNvSpPr>
          <p:nvPr>
            <p:ph type="title"/>
          </p:nvPr>
        </p:nvSpPr>
        <p:spPr/>
        <p:txBody>
          <a:bodyPr/>
          <a:lstStyle/>
          <a:p>
            <a:pPr algn="ctr"/>
            <a:r>
              <a:rPr lang="es-ES" dirty="0"/>
              <a:t>Avance de acuerdo a la Carta Gantt</a:t>
            </a:r>
            <a:endParaRPr lang="es-CL" dirty="0"/>
          </a:p>
        </p:txBody>
      </p:sp>
      <p:sp>
        <p:nvSpPr>
          <p:cNvPr id="3" name="Marcador de contenido 2">
            <a:extLst>
              <a:ext uri="{FF2B5EF4-FFF2-40B4-BE49-F238E27FC236}">
                <a16:creationId xmlns:a16="http://schemas.microsoft.com/office/drawing/2014/main" id="{EBD70EDB-9BFC-4014-AC39-E49BC3E04243}"/>
              </a:ext>
            </a:extLst>
          </p:cNvPr>
          <p:cNvSpPr>
            <a:spLocks noGrp="1"/>
          </p:cNvSpPr>
          <p:nvPr>
            <p:ph idx="1"/>
          </p:nvPr>
        </p:nvSpPr>
        <p:spPr>
          <a:xfrm>
            <a:off x="677334" y="2160589"/>
            <a:ext cx="8596668" cy="3880773"/>
          </a:xfrm>
        </p:spPr>
        <p:txBody>
          <a:bodyPr/>
          <a:lstStyle/>
          <a:p>
            <a:r>
              <a:rPr lang="es-ES" i="1" dirty="0">
                <a:latin typeface="Times New Roman" panose="02020603050405020304" pitchFamily="18" charset="0"/>
                <a:cs typeface="Times New Roman" panose="02020603050405020304" pitchFamily="18" charset="0"/>
              </a:rPr>
              <a:t>El avance sobre la documentación va según lo planeado.</a:t>
            </a:r>
          </a:p>
          <a:p>
            <a:r>
              <a:rPr lang="es-ES" i="1" dirty="0">
                <a:latin typeface="Times New Roman" panose="02020603050405020304" pitchFamily="18" charset="0"/>
                <a:cs typeface="Times New Roman" panose="02020603050405020304" pitchFamily="18" charset="0"/>
              </a:rPr>
              <a:t>Hay un retraso considerable en la ejecución de los patrones debido a unos fallos en la calibración.</a:t>
            </a:r>
          </a:p>
          <a:p>
            <a:r>
              <a:rPr lang="es-ES" i="1" dirty="0">
                <a:latin typeface="Times New Roman" panose="02020603050405020304" pitchFamily="18" charset="0"/>
                <a:cs typeface="Times New Roman" panose="02020603050405020304" pitchFamily="18" charset="0"/>
              </a:rPr>
              <a:t>La investigación de posibles patrones se retraso debido a que no se a localizado el tercer patrón.</a:t>
            </a:r>
          </a:p>
          <a:p>
            <a:r>
              <a:rPr lang="es-ES" i="1" dirty="0">
                <a:latin typeface="Times New Roman" panose="02020603050405020304" pitchFamily="18" charset="0"/>
                <a:cs typeface="Times New Roman" panose="02020603050405020304" pitchFamily="18" charset="0"/>
              </a:rPr>
              <a:t>Se realiza un considerable avance referente al manejo de manera remota.</a:t>
            </a:r>
          </a:p>
          <a:p>
            <a:endParaRPr lang="es-ES" dirty="0"/>
          </a:p>
          <a:p>
            <a:endParaRPr lang="es-ES" dirty="0"/>
          </a:p>
          <a:p>
            <a:endParaRPr lang="es-CL" dirty="0"/>
          </a:p>
        </p:txBody>
      </p:sp>
      <p:pic>
        <p:nvPicPr>
          <p:cNvPr id="4" name="Imagen 3" descr="C:\Users\usuario\Desktop\20170907_110953.jpg">
            <a:extLst>
              <a:ext uri="{FF2B5EF4-FFF2-40B4-BE49-F238E27FC236}">
                <a16:creationId xmlns:a16="http://schemas.microsoft.com/office/drawing/2014/main" id="{C471613C-A105-45C0-BF88-180BDD492D7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4002" y="4321461"/>
            <a:ext cx="2687204" cy="220469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86833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4B565F-469B-495A-9516-75AD2C917B1E}"/>
              </a:ext>
            </a:extLst>
          </p:cNvPr>
          <p:cNvSpPr>
            <a:spLocks noGrp="1"/>
          </p:cNvSpPr>
          <p:nvPr>
            <p:ph type="title"/>
          </p:nvPr>
        </p:nvSpPr>
        <p:spPr/>
        <p:txBody>
          <a:bodyPr/>
          <a:lstStyle/>
          <a:p>
            <a:pPr algn="ctr"/>
            <a:r>
              <a:rPr lang="es-ES" dirty="0"/>
              <a:t>Problemas Encontrados</a:t>
            </a:r>
            <a:endParaRPr lang="es-CL" dirty="0"/>
          </a:p>
        </p:txBody>
      </p:sp>
      <p:sp>
        <p:nvSpPr>
          <p:cNvPr id="3" name="Marcador de contenido 2">
            <a:extLst>
              <a:ext uri="{FF2B5EF4-FFF2-40B4-BE49-F238E27FC236}">
                <a16:creationId xmlns:a16="http://schemas.microsoft.com/office/drawing/2014/main" id="{B678A6B8-509F-41CE-B225-7520583F0BFD}"/>
              </a:ext>
            </a:extLst>
          </p:cNvPr>
          <p:cNvSpPr>
            <a:spLocks noGrp="1"/>
          </p:cNvSpPr>
          <p:nvPr>
            <p:ph idx="1"/>
          </p:nvPr>
        </p:nvSpPr>
        <p:spPr/>
        <p:txBody>
          <a:bodyPr/>
          <a:lstStyle/>
          <a:p>
            <a:r>
              <a:rPr lang="es-ES" i="1" dirty="0">
                <a:latin typeface="Times New Roman" panose="02020603050405020304" pitchFamily="18" charset="0"/>
                <a:cs typeface="Times New Roman" panose="02020603050405020304" pitchFamily="18" charset="0"/>
              </a:rPr>
              <a:t>Error al momento de realizar la rotación: Hay problemas con la calibración ya que en el caso exacto de llamar a la función rotar se genera un margen de error mínimo el cual con el tiempo aumenta lentamente hasta generar un fallo.</a:t>
            </a:r>
          </a:p>
          <a:p>
            <a:endParaRPr lang="es-ES" i="1" dirty="0">
              <a:latin typeface="Times New Roman" panose="02020603050405020304" pitchFamily="18" charset="0"/>
              <a:cs typeface="Times New Roman" panose="02020603050405020304" pitchFamily="18" charset="0"/>
            </a:endParaRPr>
          </a:p>
          <a:p>
            <a:r>
              <a:rPr lang="es-ES" i="1" dirty="0">
                <a:latin typeface="Times New Roman" panose="02020603050405020304" pitchFamily="18" charset="0"/>
                <a:cs typeface="Times New Roman" panose="02020603050405020304" pitchFamily="18" charset="0"/>
              </a:rPr>
              <a:t>Falta de personal: Debido  a que dos de los miembros del grupo ya no están en el proyecto lo que provoca que los miembros restantes deban sobre trabajar para cubrir las otras posiciones que los integrantes dejaron.</a:t>
            </a:r>
            <a:endParaRPr lang="es-CL"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48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FFDB44-CAD4-4E86-990C-EEE636C8EFD6}"/>
              </a:ext>
            </a:extLst>
          </p:cNvPr>
          <p:cNvSpPr>
            <a:spLocks noGrp="1"/>
          </p:cNvSpPr>
          <p:nvPr>
            <p:ph type="title"/>
          </p:nvPr>
        </p:nvSpPr>
        <p:spPr/>
        <p:txBody>
          <a:bodyPr/>
          <a:lstStyle/>
          <a:p>
            <a:pPr algn="ctr"/>
            <a:r>
              <a:rPr lang="es-ES" dirty="0"/>
              <a:t>Posibles Soluciones a los problemas propuestos</a:t>
            </a:r>
            <a:endParaRPr lang="es-CL" dirty="0"/>
          </a:p>
        </p:txBody>
      </p:sp>
      <p:sp>
        <p:nvSpPr>
          <p:cNvPr id="3" name="Marcador de contenido 2">
            <a:extLst>
              <a:ext uri="{FF2B5EF4-FFF2-40B4-BE49-F238E27FC236}">
                <a16:creationId xmlns:a16="http://schemas.microsoft.com/office/drawing/2014/main" id="{9301E96F-136A-42D3-90C8-F2CECEACA3AE}"/>
              </a:ext>
            </a:extLst>
          </p:cNvPr>
          <p:cNvSpPr>
            <a:spLocks noGrp="1"/>
          </p:cNvSpPr>
          <p:nvPr>
            <p:ph idx="1"/>
          </p:nvPr>
        </p:nvSpPr>
        <p:spPr/>
        <p:txBody>
          <a:bodyPr/>
          <a:lstStyle/>
          <a:p>
            <a:pPr>
              <a:buFont typeface="Wingdings" panose="05000000000000000000" pitchFamily="2" charset="2"/>
              <a:buChar char="v"/>
            </a:pPr>
            <a:r>
              <a:rPr lang="es-ES" i="1" dirty="0">
                <a:latin typeface="Times New Roman" panose="02020603050405020304" pitchFamily="18" charset="0"/>
                <a:cs typeface="Times New Roman" panose="02020603050405020304" pitchFamily="18" charset="0"/>
              </a:rPr>
              <a:t>Error al momento de realizar la rotación:</a:t>
            </a:r>
          </a:p>
          <a:p>
            <a:pPr marL="720725" indent="-360363">
              <a:buFont typeface="Wingdings" panose="05000000000000000000" pitchFamily="2" charset="2"/>
              <a:buChar char="Ø"/>
            </a:pPr>
            <a:r>
              <a:rPr lang="es-ES" i="1" dirty="0">
                <a:latin typeface="Times New Roman" panose="02020603050405020304" pitchFamily="18" charset="0"/>
                <a:cs typeface="Times New Roman" panose="02020603050405020304" pitchFamily="18" charset="0"/>
              </a:rPr>
              <a:t>Cambiar el motor ya que es posible que el motor no este en un funcionamiento y no se pueda localizar su estado actual.</a:t>
            </a:r>
          </a:p>
          <a:p>
            <a:pPr marL="720725" indent="-360363">
              <a:buFont typeface="Wingdings" panose="05000000000000000000" pitchFamily="2" charset="2"/>
              <a:buChar char="Ø"/>
            </a:pPr>
            <a:r>
              <a:rPr lang="es-ES" i="1" dirty="0">
                <a:latin typeface="Times New Roman" panose="02020603050405020304" pitchFamily="18" charset="0"/>
                <a:cs typeface="Times New Roman" panose="02020603050405020304" pitchFamily="18" charset="0"/>
              </a:rPr>
              <a:t>Modificar el código de la función defectuosa de tal manera que este pueda corregir este margen de error permitiendo que el código siga correctamente.</a:t>
            </a:r>
          </a:p>
          <a:p>
            <a:pPr marL="360363" indent="-360363">
              <a:buFont typeface="Wingdings" panose="05000000000000000000" pitchFamily="2" charset="2"/>
              <a:buChar char="v"/>
            </a:pPr>
            <a:r>
              <a:rPr lang="es-ES" i="1" dirty="0">
                <a:latin typeface="Times New Roman" panose="02020603050405020304" pitchFamily="18" charset="0"/>
                <a:cs typeface="Times New Roman" panose="02020603050405020304" pitchFamily="18" charset="0"/>
              </a:rPr>
              <a:t>Falta de personal:</a:t>
            </a:r>
          </a:p>
          <a:p>
            <a:pPr marL="720725" indent="-360363">
              <a:buFont typeface="Wingdings" panose="05000000000000000000" pitchFamily="2" charset="2"/>
              <a:buChar char="Ø"/>
            </a:pPr>
            <a:r>
              <a:rPr lang="es-ES" i="1" dirty="0">
                <a:latin typeface="Times New Roman" panose="02020603050405020304" pitchFamily="18" charset="0"/>
                <a:cs typeface="Times New Roman" panose="02020603050405020304" pitchFamily="18" charset="0"/>
              </a:rPr>
              <a:t>Dividir el trabajo entre los dos miembros restantes de manera equitativa para cumplir con las fechas solicitadas además de realizar trabajos en horas extras.</a:t>
            </a:r>
            <a:endParaRPr lang="es-CL"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6038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E4233-3D0C-46D2-AF5B-58134C6150A5}"/>
              </a:ext>
            </a:extLst>
          </p:cNvPr>
          <p:cNvSpPr>
            <a:spLocks noGrp="1"/>
          </p:cNvSpPr>
          <p:nvPr>
            <p:ph type="title"/>
          </p:nvPr>
        </p:nvSpPr>
        <p:spPr/>
        <p:txBody>
          <a:bodyPr/>
          <a:lstStyle/>
          <a:p>
            <a:pPr algn="ctr"/>
            <a:r>
              <a:rPr lang="es-ES" dirty="0"/>
              <a:t>Trabajo a Futuro</a:t>
            </a:r>
            <a:endParaRPr lang="es-CL" dirty="0"/>
          </a:p>
        </p:txBody>
      </p:sp>
      <p:sp>
        <p:nvSpPr>
          <p:cNvPr id="3" name="Marcador de contenido 2">
            <a:extLst>
              <a:ext uri="{FF2B5EF4-FFF2-40B4-BE49-F238E27FC236}">
                <a16:creationId xmlns:a16="http://schemas.microsoft.com/office/drawing/2014/main" id="{23013D18-96B3-4C1B-983E-3E54706A289F}"/>
              </a:ext>
            </a:extLst>
          </p:cNvPr>
          <p:cNvSpPr>
            <a:spLocks noGrp="1"/>
          </p:cNvSpPr>
          <p:nvPr>
            <p:ph idx="1"/>
          </p:nvPr>
        </p:nvSpPr>
        <p:spPr/>
        <p:txBody>
          <a:bodyPr/>
          <a:lstStyle/>
          <a:p>
            <a:r>
              <a:rPr lang="es-ES" i="1" dirty="0">
                <a:latin typeface="Times New Roman" panose="02020603050405020304" pitchFamily="18" charset="0"/>
                <a:cs typeface="Times New Roman" panose="02020603050405020304" pitchFamily="18" charset="0"/>
              </a:rPr>
              <a:t>Terminar la estructura de la aplicación para el manejo de manera remota, además de realizar modificaciones para la satisfacción del cliente, es decir sea agradable a la vista.</a:t>
            </a:r>
          </a:p>
          <a:p>
            <a:r>
              <a:rPr lang="es-ES" i="1" dirty="0">
                <a:latin typeface="Times New Roman" panose="02020603050405020304" pitchFamily="18" charset="0"/>
                <a:cs typeface="Times New Roman" panose="02020603050405020304" pitchFamily="18" charset="0"/>
              </a:rPr>
              <a:t>Reorganizar las labores del grupo debido a una situación de falta de personal de manera que los miembros restantes puedan realizar las tareas pendientes.</a:t>
            </a:r>
          </a:p>
          <a:p>
            <a:r>
              <a:rPr lang="es-ES" i="1" dirty="0">
                <a:latin typeface="Times New Roman" panose="02020603050405020304" pitchFamily="18" charset="0"/>
                <a:cs typeface="Times New Roman" panose="02020603050405020304" pitchFamily="18" charset="0"/>
              </a:rPr>
              <a:t>Actualizar la documentación con retraso y realizar una búsqueda para localizar el tercer patrón.</a:t>
            </a:r>
            <a:endParaRPr lang="es-CL"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327382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142</TotalTime>
  <Words>530</Words>
  <Application>Microsoft Office PowerPoint</Application>
  <PresentationFormat>Panorámica</PresentationFormat>
  <Paragraphs>44</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Times New Roman</vt:lpstr>
      <vt:lpstr>Trebuchet MS</vt:lpstr>
      <vt:lpstr>Wingdings</vt:lpstr>
      <vt:lpstr>Wingdings 3</vt:lpstr>
      <vt:lpstr>Faceta</vt:lpstr>
      <vt:lpstr>Robot Alfonso: Código Rubik</vt:lpstr>
      <vt:lpstr>Modelo de Interacción del Proyecto</vt:lpstr>
      <vt:lpstr>Descripción de la Arquitectura</vt:lpstr>
      <vt:lpstr>Manejo de manera remota  app inventor 2</vt:lpstr>
      <vt:lpstr>App Inventor 2</vt:lpstr>
      <vt:lpstr>Avance de acuerdo a la Carta Gantt</vt:lpstr>
      <vt:lpstr>Problemas Encontrados</vt:lpstr>
      <vt:lpstr>Posibles Soluciones a los problemas propuestos</vt:lpstr>
      <vt:lpstr>Trabajo a Futuro</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 Alfonso: Código Rubik</dc:title>
  <dc:creator>jari marchant contreras</dc:creator>
  <cp:lastModifiedBy>jari marchant contreras</cp:lastModifiedBy>
  <cp:revision>14</cp:revision>
  <dcterms:created xsi:type="dcterms:W3CDTF">2017-10-23T22:04:06Z</dcterms:created>
  <dcterms:modified xsi:type="dcterms:W3CDTF">2017-10-24T00:26:44Z</dcterms:modified>
</cp:coreProperties>
</file>