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Robo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7639ECA-48D4-4F36-9ED0-785B87C8FC1E}">
  <a:tblStyle styleId="{37639ECA-48D4-4F36-9ED0-785B87C8FC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italic.fntdata"/><Relationship Id="rId12" Type="http://schemas.openxmlformats.org/officeDocument/2006/relationships/slide" Target="slides/slide7.xml"/><Relationship Id="rId34" Type="http://schemas.openxmlformats.org/officeDocument/2006/relationships/font" Target="fonts/Robot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Robo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f4a9d32d5d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f4a9d32d5d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0945bf6e1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0945bf6e1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0945bf6e1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0945bf6e1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945bf6e1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945bf6e1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0945bf6e1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0945bf6e1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cfe32e515c_4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cfe32e515c_4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cfe32e515c_4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cfe32e515c_4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cfe32e515c_4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cfe32e515c_4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cfe32e515c_4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cfe32e515c_4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cfe32e515c_4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cfe32e515c_4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cfe32e515c_4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cfe32e515c_4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2d59e4e7c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f2d59e4e7c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0806df131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0806df131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cfe32e515c_4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cfe32e515c_4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cfe32e515c_4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cfe32e515c_4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0806df1310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0806df1310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806df1310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0806df1310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cfe32e515c_4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cfe32e515c_4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0961a350e9_6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0961a350e9_6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f4a9d32d5d_3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f4a9d32d5d_3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fb491c7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efb491c7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Problema generales encontrados en la </a:t>
            </a:r>
            <a:r>
              <a:rPr lang="es"/>
              <a:t>postulación</a:t>
            </a:r>
            <a:r>
              <a:rPr lang="es"/>
              <a:t> del proyecto.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cfe32e515c_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cfe32e515c_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solución</a:t>
            </a:r>
            <a:r>
              <a:rPr lang="es"/>
              <a:t> propuesta por el grupo de proyecto.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1.- El desarrollo de una </a:t>
            </a:r>
            <a:r>
              <a:rPr lang="es"/>
              <a:t>aplicación, con sus respectivos sensores a implementar.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2.- Las 2 ventanas entre la aplicación, donde se muestra la interfaz inicial y la cámara para detectar objetos.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0961a350e9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0961a350e9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cfe32e515c_4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cfe32e515c_4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cfe32e515c_4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cfe32e515c_4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cfe32e515c_4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cfe32e515c_4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cfe32e515c_4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cfe32e515c_4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2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3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3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3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3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3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g"/><Relationship Id="rId4" Type="http://schemas.openxmlformats.org/officeDocument/2006/relationships/image" Target="../media/image3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Relationship Id="rId4" Type="http://schemas.openxmlformats.org/officeDocument/2006/relationships/image" Target="../media/image15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42.png"/><Relationship Id="rId8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2.jpg"/><Relationship Id="rId5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4046800" y="1105375"/>
            <a:ext cx="3856200" cy="3673800"/>
          </a:xfrm>
          <a:prstGeom prst="ellipse">
            <a:avLst/>
          </a:prstGeom>
          <a:solidFill>
            <a:srgbClr val="FFB3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3"/>
          <p:cNvSpPr/>
          <p:nvPr/>
        </p:nvSpPr>
        <p:spPr>
          <a:xfrm>
            <a:off x="1280450" y="578700"/>
            <a:ext cx="3912900" cy="3673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3"/>
          <p:cNvSpPr/>
          <p:nvPr/>
        </p:nvSpPr>
        <p:spPr>
          <a:xfrm>
            <a:off x="0" y="-125"/>
            <a:ext cx="2588700" cy="1105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3"/>
          <p:cNvSpPr/>
          <p:nvPr/>
        </p:nvSpPr>
        <p:spPr>
          <a:xfrm rot="5400000">
            <a:off x="2760850" y="-180575"/>
            <a:ext cx="1105500" cy="1466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3"/>
          <p:cNvSpPr txBox="1"/>
          <p:nvPr>
            <p:ph idx="4294967295" type="subTitle"/>
          </p:nvPr>
        </p:nvSpPr>
        <p:spPr>
          <a:xfrm>
            <a:off x="0" y="4343575"/>
            <a:ext cx="5434800" cy="9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Grupo: SpartAPP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600"/>
              <a:t>Integrantes: -Olver Arce -Victor Castro -Ismael Rojas</a:t>
            </a:r>
            <a:endParaRPr sz="1600"/>
          </a:p>
        </p:txBody>
      </p:sp>
      <p:pic>
        <p:nvPicPr>
          <p:cNvPr id="90" name="Google Shape;9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3275" y="-3"/>
            <a:ext cx="1466400" cy="99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25"/>
            <a:ext cx="3077327" cy="11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/>
          <p:nvPr>
            <p:ph type="title"/>
          </p:nvPr>
        </p:nvSpPr>
        <p:spPr>
          <a:xfrm>
            <a:off x="973600" y="1570000"/>
            <a:ext cx="7318800" cy="233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EFEFEF"/>
                </a:solidFill>
              </a:rPr>
              <a:t>Asistente de audio que orienta el desplazamiento entre calles para gente no vidente</a:t>
            </a:r>
            <a:endParaRPr b="1">
              <a:solidFill>
                <a:srgbClr val="EFEFEF"/>
              </a:solidFill>
            </a:endParaRPr>
          </a:p>
        </p:txBody>
      </p:sp>
      <p:pic>
        <p:nvPicPr>
          <p:cNvPr id="93" name="Google Shape;9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03841">
            <a:off x="336562" y="2006551"/>
            <a:ext cx="1344246" cy="155932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/>
          <p:nvPr>
            <p:ph idx="4294967295" type="subTitle"/>
          </p:nvPr>
        </p:nvSpPr>
        <p:spPr>
          <a:xfrm>
            <a:off x="6123850" y="4373100"/>
            <a:ext cx="3184800" cy="9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475"/>
              <a:t>Asignatura: Proyecto II</a:t>
            </a:r>
            <a:endParaRPr sz="6475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6475"/>
              <a:t>Profesor: Diego Aracena Pizarro</a:t>
            </a:r>
            <a:endParaRPr sz="6475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4575" y="2517425"/>
            <a:ext cx="2006925" cy="200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2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2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Desarrollo de la aplicación</a:t>
            </a:r>
            <a:endParaRPr b="1"/>
          </a:p>
        </p:txBody>
      </p:sp>
      <p:sp>
        <p:nvSpPr>
          <p:cNvPr id="189" name="Google Shape;189;p22"/>
          <p:cNvSpPr txBox="1"/>
          <p:nvPr/>
        </p:nvSpPr>
        <p:spPr>
          <a:xfrm>
            <a:off x="192800" y="1537950"/>
            <a:ext cx="8874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Firebase: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Proporciona cargas y descargas de archivos para aplicaciones Firebase.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0" name="Google Shape;190;p22"/>
          <p:cNvPicPr preferRelativeResize="0"/>
          <p:nvPr/>
        </p:nvPicPr>
        <p:blipFill rotWithShape="1">
          <a:blip r:embed="rId3">
            <a:alphaModFix/>
          </a:blip>
          <a:srcRect b="0" l="0" r="0" t="38488"/>
          <a:stretch/>
        </p:blipFill>
        <p:spPr>
          <a:xfrm>
            <a:off x="3212975" y="2489025"/>
            <a:ext cx="5931024" cy="18966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800" y="3401700"/>
            <a:ext cx="4087440" cy="1459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3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3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Desarrollo de la aplicación</a:t>
            </a:r>
            <a:endParaRPr b="1"/>
          </a:p>
        </p:txBody>
      </p:sp>
      <p:sp>
        <p:nvSpPr>
          <p:cNvPr id="199" name="Google Shape;199;p23"/>
          <p:cNvSpPr txBox="1"/>
          <p:nvPr/>
        </p:nvSpPr>
        <p:spPr>
          <a:xfrm>
            <a:off x="109625" y="1651350"/>
            <a:ext cx="22980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labelIMG: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Herramienta de anotación de imágenes gráficas y cuadros delimitadores de objetos de etiquetas.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0" name="Google Shape;20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8357" y="1651350"/>
            <a:ext cx="6452120" cy="34411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4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4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Desarrollo de la aplicación</a:t>
            </a:r>
            <a:endParaRPr b="1"/>
          </a:p>
        </p:txBody>
      </p:sp>
      <p:sp>
        <p:nvSpPr>
          <p:cNvPr id="208" name="Google Shape;208;p24"/>
          <p:cNvSpPr txBox="1"/>
          <p:nvPr/>
        </p:nvSpPr>
        <p:spPr>
          <a:xfrm>
            <a:off x="418275" y="1979650"/>
            <a:ext cx="39411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Kaggle: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Permite a los usuarios encontrar y publicar conjuntos de datos, explorar y construir modelos en un entorno de ciencia de datos basado en la web.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 ello adjuntamos el Dataset.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9" name="Google Shape;2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7263" y="1552100"/>
            <a:ext cx="1183200" cy="11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8313" y="3244075"/>
            <a:ext cx="1183200" cy="11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4"/>
          <p:cNvSpPr txBox="1"/>
          <p:nvPr/>
        </p:nvSpPr>
        <p:spPr>
          <a:xfrm>
            <a:off x="4359375" y="4427275"/>
            <a:ext cx="130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test 20%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4"/>
          <p:cNvSpPr txBox="1"/>
          <p:nvPr/>
        </p:nvSpPr>
        <p:spPr>
          <a:xfrm>
            <a:off x="4418325" y="2672875"/>
            <a:ext cx="130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train 80%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3" name="Google Shape;21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7029" y="1459800"/>
            <a:ext cx="3056959" cy="368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5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5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Desarrollo de la aplicación</a:t>
            </a:r>
            <a:endParaRPr b="1"/>
          </a:p>
        </p:txBody>
      </p:sp>
      <p:sp>
        <p:nvSpPr>
          <p:cNvPr id="221" name="Google Shape;221;p25"/>
          <p:cNvSpPr txBox="1"/>
          <p:nvPr/>
        </p:nvSpPr>
        <p:spPr>
          <a:xfrm>
            <a:off x="0" y="1383600"/>
            <a:ext cx="29064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Colab</a:t>
            </a:r>
            <a:r>
              <a:rPr b="1"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ermite que todos puedan escribir y ejecutar código arbitrario de Python en el navegador. No requiere configuración para usarlo y brinda acceso gratuito a recursos computacionales, incluidas GPU.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2" name="Google Shape;22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6447" y="2869800"/>
            <a:ext cx="7669752" cy="17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6450" y="2341159"/>
            <a:ext cx="7669751" cy="60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6449" y="4664096"/>
            <a:ext cx="7669749" cy="43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06450" y="1472562"/>
            <a:ext cx="6246451" cy="944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25"/>
          <p:cNvCxnSpPr/>
          <p:nvPr/>
        </p:nvCxnSpPr>
        <p:spPr>
          <a:xfrm>
            <a:off x="2904900" y="1448850"/>
            <a:ext cx="1500" cy="3735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6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6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Desarrollo de la aplicación</a:t>
            </a:r>
            <a:endParaRPr b="1"/>
          </a:p>
        </p:txBody>
      </p:sp>
      <p:sp>
        <p:nvSpPr>
          <p:cNvPr id="234" name="Google Shape;234;p26"/>
          <p:cNvSpPr txBox="1"/>
          <p:nvPr/>
        </p:nvSpPr>
        <p:spPr>
          <a:xfrm>
            <a:off x="204650" y="1559575"/>
            <a:ext cx="8743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Opciones de la aplicación basadas en Firebase: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Consultas a lugares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Agregar lugares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5" name="Google Shape;2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5550" y="1563475"/>
            <a:ext cx="1412077" cy="14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1925" y="3075350"/>
            <a:ext cx="1259325" cy="125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650" y="3075350"/>
            <a:ext cx="7309251" cy="18851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7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7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Desarrollo de la aplicación</a:t>
            </a:r>
            <a:endParaRPr b="1"/>
          </a:p>
        </p:txBody>
      </p:sp>
      <p:sp>
        <p:nvSpPr>
          <p:cNvPr id="245" name="Google Shape;245;p27"/>
          <p:cNvSpPr txBox="1"/>
          <p:nvPr/>
        </p:nvSpPr>
        <p:spPr>
          <a:xfrm>
            <a:off x="204650" y="1758250"/>
            <a:ext cx="87435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ciones de la 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aplicación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basadas en Tensorflow: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Detección de objetos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Utilizar un modelo personalizado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Porcentaje de confianza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6" name="Google Shape;2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9775" y="2412550"/>
            <a:ext cx="2471050" cy="247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8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8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Pruebas y </a:t>
            </a:r>
            <a:r>
              <a:rPr b="1" lang="es"/>
              <a:t>análisis</a:t>
            </a:r>
            <a:r>
              <a:rPr b="1" lang="es"/>
              <a:t> de resultados</a:t>
            </a:r>
            <a:endParaRPr b="1"/>
          </a:p>
        </p:txBody>
      </p:sp>
      <p:sp>
        <p:nvSpPr>
          <p:cNvPr id="254" name="Google Shape;254;p28"/>
          <p:cNvSpPr txBox="1"/>
          <p:nvPr/>
        </p:nvSpPr>
        <p:spPr>
          <a:xfrm>
            <a:off x="204650" y="1617975"/>
            <a:ext cx="5234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Móviles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utilizados para realizar las pruebas: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55" name="Google Shape;255;p28"/>
          <p:cNvGraphicFramePr/>
          <p:nvPr/>
        </p:nvGraphicFramePr>
        <p:xfrm>
          <a:off x="480150" y="21708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{37639ECA-48D4-4F36-9ED0-785B87C8FC1E}</a:tableStyleId>
              </a:tblPr>
              <a:tblGrid>
                <a:gridCol w="1638500"/>
                <a:gridCol w="1638500"/>
                <a:gridCol w="1638500"/>
                <a:gridCol w="1638500"/>
                <a:gridCol w="1638500"/>
              </a:tblGrid>
              <a:tr h="534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Móvil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Android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Procesador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Memoria Ram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Resolución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98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Galaxy J5 2016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6.0.1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Qualcomm Snapdragon 400/410 1.19GHz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1892 MB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12.8 MP (4128x3096)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822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Galaxy Tab 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8.1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Exynos Octa 7870 1.59GHz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1944 MB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8 MP (3264x2448)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9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9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Pruebas y </a:t>
            </a:r>
            <a:r>
              <a:rPr b="1" lang="es"/>
              <a:t>análisis</a:t>
            </a:r>
            <a:r>
              <a:rPr b="1" lang="es"/>
              <a:t> de resultados</a:t>
            </a:r>
            <a:endParaRPr b="1"/>
          </a:p>
        </p:txBody>
      </p:sp>
      <p:sp>
        <p:nvSpPr>
          <p:cNvPr id="263" name="Google Shape;263;p29"/>
          <p:cNvSpPr txBox="1"/>
          <p:nvPr/>
        </p:nvSpPr>
        <p:spPr>
          <a:xfrm>
            <a:off x="83800" y="1459788"/>
            <a:ext cx="477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Opción consulta lugar: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64" name="Google Shape;264;p29"/>
          <p:cNvGraphicFramePr/>
          <p:nvPr/>
        </p:nvGraphicFramePr>
        <p:xfrm>
          <a:off x="1393250" y="1962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{37639ECA-48D4-4F36-9ED0-785B87C8FC1E}</a:tableStyleId>
              </a:tblPr>
              <a:tblGrid>
                <a:gridCol w="3619500"/>
              </a:tblGrid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consulta {nombre del lugar}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{nombre del lugar}, {dirección del lugar}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65" name="Google Shape;26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00" y="2520550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400" y="1962175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9"/>
          <p:cNvPicPr preferRelativeResize="0"/>
          <p:nvPr/>
        </p:nvPicPr>
        <p:blipFill rotWithShape="1">
          <a:blip r:embed="rId5">
            <a:alphaModFix/>
          </a:blip>
          <a:srcRect b="44119" l="0" r="0" t="36712"/>
          <a:stretch/>
        </p:blipFill>
        <p:spPr>
          <a:xfrm>
            <a:off x="1270475" y="3280450"/>
            <a:ext cx="7071000" cy="1772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0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0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0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Pruebas y </a:t>
            </a:r>
            <a:r>
              <a:rPr b="1" lang="es"/>
              <a:t>análisis</a:t>
            </a:r>
            <a:r>
              <a:rPr b="1" lang="es"/>
              <a:t> de resultados</a:t>
            </a:r>
            <a:endParaRPr b="1"/>
          </a:p>
        </p:txBody>
      </p:sp>
      <p:sp>
        <p:nvSpPr>
          <p:cNvPr id="275" name="Google Shape;275;p30"/>
          <p:cNvSpPr txBox="1"/>
          <p:nvPr/>
        </p:nvSpPr>
        <p:spPr>
          <a:xfrm>
            <a:off x="0" y="1329025"/>
            <a:ext cx="302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Opción lugares cercanos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6" name="Google Shape;2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00" y="2488387"/>
            <a:ext cx="522749" cy="5227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7" name="Google Shape;277;p30"/>
          <p:cNvGraphicFramePr/>
          <p:nvPr/>
        </p:nvGraphicFramePr>
        <p:xfrm>
          <a:off x="809250" y="19300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{37639ECA-48D4-4F36-9ED0-785B87C8FC1E}</a:tableStyleId>
              </a:tblPr>
              <a:tblGrid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{tipo lugar} más cerca(no/na)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El lugar más cercano es: {nombre lugar}, con una distancia de: {distancia}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78" name="Google Shape;27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00" y="1930012"/>
            <a:ext cx="522749" cy="5227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9" name="Google Shape;279;p30"/>
          <p:cNvGraphicFramePr/>
          <p:nvPr/>
        </p:nvGraphicFramePr>
        <p:xfrm>
          <a:off x="5421650" y="1823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{37639ECA-48D4-4F36-9ED0-785B87C8FC1E}</a:tableStyleId>
              </a:tblPr>
              <a:tblGrid>
                <a:gridCol w="3619500"/>
              </a:tblGrid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{tipo lugar} más cerca(no/na) distancia {distancia en metros}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lista-&gt;{nombre lugar</a:t>
                      </a:r>
                      <a:r>
                        <a:rPr lang="es"/>
                        <a:t>}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80" name="Google Shape;28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8800" y="2381712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8800" y="1823337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0"/>
          <p:cNvPicPr preferRelativeResize="0"/>
          <p:nvPr/>
        </p:nvPicPr>
        <p:blipFill rotWithShape="1">
          <a:blip r:embed="rId5">
            <a:alphaModFix/>
          </a:blip>
          <a:srcRect b="46719" l="0" r="0" t="36492"/>
          <a:stretch/>
        </p:blipFill>
        <p:spPr>
          <a:xfrm>
            <a:off x="716600" y="3178500"/>
            <a:ext cx="7860426" cy="188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1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1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Pruebas y </a:t>
            </a:r>
            <a:r>
              <a:rPr b="1" lang="es"/>
              <a:t>análisis</a:t>
            </a:r>
            <a:r>
              <a:rPr b="1" lang="es"/>
              <a:t> de resultados</a:t>
            </a:r>
            <a:endParaRPr b="1"/>
          </a:p>
        </p:txBody>
      </p:sp>
      <p:sp>
        <p:nvSpPr>
          <p:cNvPr id="290" name="Google Shape;290;p31"/>
          <p:cNvSpPr txBox="1"/>
          <p:nvPr/>
        </p:nvSpPr>
        <p:spPr>
          <a:xfrm>
            <a:off x="52250" y="1377250"/>
            <a:ext cx="4715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pción lugares favoritos: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91" name="Google Shape;291;p31"/>
          <p:cNvGraphicFramePr/>
          <p:nvPr/>
        </p:nvGraphicFramePr>
        <p:xfrm>
          <a:off x="782925" y="1829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{37639ECA-48D4-4F36-9ED0-785B87C8FC1E}</a:tableStyleId>
              </a:tblPr>
              <a:tblGrid>
                <a:gridCol w="3619500"/>
              </a:tblGrid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agrega {nombre del lugar} a favoritos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agregado a favoritos: {nombre del lugar} con éxito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75" y="2388100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75" y="1829725"/>
            <a:ext cx="522749" cy="5227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4" name="Google Shape;294;p31"/>
          <p:cNvGraphicFramePr/>
          <p:nvPr/>
        </p:nvGraphicFramePr>
        <p:xfrm>
          <a:off x="782925" y="3706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{37639ECA-48D4-4F36-9ED0-785B87C8FC1E}</a:tableStyleId>
              </a:tblPr>
              <a:tblGrid>
                <a:gridCol w="3619500"/>
              </a:tblGrid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lista de lugares favoritos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{nombre del lugar}, {dirección lugar}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95" name="Google Shape;2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75" y="4265300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75" y="3706925"/>
            <a:ext cx="522749" cy="5227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7" name="Google Shape;297;p31"/>
          <p:cNvGraphicFramePr/>
          <p:nvPr/>
        </p:nvGraphicFramePr>
        <p:xfrm>
          <a:off x="5490200" y="3706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{37639ECA-48D4-4F36-9ED0-785B87C8FC1E}</a:tableStyleId>
              </a:tblPr>
              <a:tblGrid>
                <a:gridCol w="3619500"/>
              </a:tblGrid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elimina {nombre lugar} de favoritos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se eliminó: {nombre lugar} con éxito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98" name="Google Shape;2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7350" y="4265300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7350" y="3706925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1"/>
          <p:cNvPicPr preferRelativeResize="0"/>
          <p:nvPr/>
        </p:nvPicPr>
        <p:blipFill rotWithShape="1">
          <a:blip r:embed="rId5">
            <a:alphaModFix/>
          </a:blip>
          <a:srcRect b="49998" l="30092" r="29416" t="38340"/>
          <a:stretch/>
        </p:blipFill>
        <p:spPr>
          <a:xfrm>
            <a:off x="5652925" y="1670350"/>
            <a:ext cx="3499974" cy="161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4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4"/>
          <p:cNvSpPr txBox="1"/>
          <p:nvPr>
            <p:ph type="title"/>
          </p:nvPr>
        </p:nvSpPr>
        <p:spPr>
          <a:xfrm>
            <a:off x="2500350" y="149425"/>
            <a:ext cx="50931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Introducción</a:t>
            </a:r>
            <a:endParaRPr b="1"/>
          </a:p>
        </p:txBody>
      </p:sp>
      <p:pic>
        <p:nvPicPr>
          <p:cNvPr id="103" name="Google Shape;10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7260" y="3683701"/>
            <a:ext cx="2781092" cy="145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 txBox="1"/>
          <p:nvPr/>
        </p:nvSpPr>
        <p:spPr>
          <a:xfrm>
            <a:off x="628850" y="1248000"/>
            <a:ext cx="78951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 grupo SpartAPP presenta el proyecto una aplicación que ayude al invidente a desplazarse de manera más eficaz, autosuficiente y con más seguridad.</a:t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continuación, se mostrarán las soluciones propuestas y de funcionalidad de la aplicación.</a:t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2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2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Pruebas y análisis de resultados</a:t>
            </a:r>
            <a:endParaRPr b="1"/>
          </a:p>
        </p:txBody>
      </p:sp>
      <p:sp>
        <p:nvSpPr>
          <p:cNvPr id="308" name="Google Shape;308;p32"/>
          <p:cNvSpPr txBox="1"/>
          <p:nvPr/>
        </p:nvSpPr>
        <p:spPr>
          <a:xfrm>
            <a:off x="56925" y="1390350"/>
            <a:ext cx="1773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pción Ruta: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09" name="Google Shape;309;p32"/>
          <p:cNvGraphicFramePr/>
          <p:nvPr/>
        </p:nvGraphicFramePr>
        <p:xfrm>
          <a:off x="952500" y="1882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{37639ECA-48D4-4F36-9ED0-785B87C8FC1E}</a:tableStyleId>
              </a:tblPr>
              <a:tblGrid>
                <a:gridCol w="3619500"/>
              </a:tblGrid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inicia ruta a {nombre lugar}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ha iniciado ruta hacia: {nombre lugar}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10" name="Google Shape;31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50" y="2441325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650" y="1882950"/>
            <a:ext cx="522749" cy="5227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2" name="Google Shape;312;p32"/>
          <p:cNvGraphicFramePr/>
          <p:nvPr/>
        </p:nvGraphicFramePr>
        <p:xfrm>
          <a:off x="952500" y="3754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{37639ECA-48D4-4F36-9ED0-785B87C8FC1E}</a:tableStyleId>
              </a:tblPr>
              <a:tblGrid>
                <a:gridCol w="3619500"/>
              </a:tblGrid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distancia faltante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la distancia faltante a {nombre lugar} es de {distancia}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13" name="Google Shape;31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50" y="4313225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650" y="3754850"/>
            <a:ext cx="522749" cy="5227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5" name="Google Shape;315;p32"/>
          <p:cNvGraphicFramePr/>
          <p:nvPr/>
        </p:nvGraphicFramePr>
        <p:xfrm>
          <a:off x="5490200" y="1878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{37639ECA-48D4-4F36-9ED0-785B87C8FC1E}</a:tableStyleId>
              </a:tblPr>
              <a:tblGrid>
                <a:gridCol w="3619500"/>
              </a:tblGrid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cancela ruta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la ruta se ha cancelado exitosamente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16" name="Google Shape;31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7350" y="2436500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7350" y="1878125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 rotWithShape="1">
          <a:blip r:embed="rId5">
            <a:alphaModFix/>
          </a:blip>
          <a:srcRect b="50060" l="32876" r="32403" t="38088"/>
          <a:stretch/>
        </p:blipFill>
        <p:spPr>
          <a:xfrm>
            <a:off x="6049238" y="3424325"/>
            <a:ext cx="3111027" cy="169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3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3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3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Pruebas y </a:t>
            </a:r>
            <a:r>
              <a:rPr b="1" lang="es"/>
              <a:t>análisis</a:t>
            </a:r>
            <a:r>
              <a:rPr b="1" lang="es"/>
              <a:t> de resultados</a:t>
            </a:r>
            <a:endParaRPr b="1"/>
          </a:p>
        </p:txBody>
      </p:sp>
      <p:sp>
        <p:nvSpPr>
          <p:cNvPr id="326" name="Google Shape;326;p33"/>
          <p:cNvSpPr txBox="1"/>
          <p:nvPr/>
        </p:nvSpPr>
        <p:spPr>
          <a:xfrm>
            <a:off x="52250" y="1377250"/>
            <a:ext cx="4433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Opción M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 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ubicación: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27" name="Google Shape;327;p33"/>
          <p:cNvGraphicFramePr/>
          <p:nvPr/>
        </p:nvGraphicFramePr>
        <p:xfrm>
          <a:off x="1090925" y="1870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{37639ECA-48D4-4F36-9ED0-785B87C8FC1E}</a:tableStyleId>
              </a:tblPr>
              <a:tblGrid>
                <a:gridCol w="3619500"/>
              </a:tblGrid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cual es mi ubicación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tu ubicación es: {dirección lugar}, con coordenadas {ubicación lugar}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28" name="Google Shape;32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075" y="2428800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075" y="1870425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3"/>
          <p:cNvPicPr preferRelativeResize="0"/>
          <p:nvPr/>
        </p:nvPicPr>
        <p:blipFill rotWithShape="1">
          <a:blip r:embed="rId5">
            <a:alphaModFix/>
          </a:blip>
          <a:srcRect b="47765" l="0" r="0" t="37058"/>
          <a:stretch/>
        </p:blipFill>
        <p:spPr>
          <a:xfrm>
            <a:off x="617300" y="3220850"/>
            <a:ext cx="7918200" cy="192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5" name="Google Shape;335;p34"/>
          <p:cNvGraphicFramePr/>
          <p:nvPr/>
        </p:nvGraphicFramePr>
        <p:xfrm>
          <a:off x="842250" y="1962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{37639ECA-48D4-4F36-9ED0-785B87C8FC1E}</a:tableStyleId>
              </a:tblPr>
              <a:tblGrid>
                <a:gridCol w="3619500"/>
              </a:tblGrid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activa cámara - desactivar cámara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[cambio de pantalla]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336" name="Google Shape;336;p34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4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4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Pruebas y análisis de resultados</a:t>
            </a:r>
            <a:endParaRPr b="1"/>
          </a:p>
        </p:txBody>
      </p:sp>
      <p:sp>
        <p:nvSpPr>
          <p:cNvPr id="339" name="Google Shape;339;p34"/>
          <p:cNvSpPr txBox="1"/>
          <p:nvPr/>
        </p:nvSpPr>
        <p:spPr>
          <a:xfrm>
            <a:off x="-23950" y="1377250"/>
            <a:ext cx="265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Opción detección: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0" name="Google Shape;34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00" y="2520550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400" y="1962175"/>
            <a:ext cx="522749" cy="5227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2" name="Google Shape;342;p34"/>
          <p:cNvGraphicFramePr/>
          <p:nvPr/>
        </p:nvGraphicFramePr>
        <p:xfrm>
          <a:off x="842250" y="3857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{37639ECA-48D4-4F36-9ED0-785B87C8FC1E}</a:tableStyleId>
              </a:tblPr>
              <a:tblGrid>
                <a:gridCol w="3619500"/>
              </a:tblGrid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actualiza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actualizando lectura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43" name="Google Shape;34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00" y="4415812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400" y="3857437"/>
            <a:ext cx="522749" cy="52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4625" y="4303762"/>
            <a:ext cx="522749" cy="5227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6" name="Google Shape;346;p34"/>
          <p:cNvGraphicFramePr/>
          <p:nvPr/>
        </p:nvGraphicFramePr>
        <p:xfrm>
          <a:off x="5533400" y="4260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{37639ECA-48D4-4F36-9ED0-785B87C8FC1E}</a:tableStyleId>
              </a:tblPr>
              <a:tblGrid>
                <a:gridCol w="3619500"/>
              </a:tblGrid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{objeto detectado}, {confianza}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47" name="Google Shape;347;p34"/>
          <p:cNvPicPr preferRelativeResize="0"/>
          <p:nvPr/>
        </p:nvPicPr>
        <p:blipFill rotWithShape="1">
          <a:blip r:embed="rId5">
            <a:alphaModFix/>
          </a:blip>
          <a:srcRect b="55995" l="0" r="0" t="6306"/>
          <a:stretch/>
        </p:blipFill>
        <p:spPr>
          <a:xfrm>
            <a:off x="5384700" y="1437962"/>
            <a:ext cx="3759300" cy="2267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5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5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5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Pruebas y análisis de resultados</a:t>
            </a:r>
            <a:endParaRPr b="1"/>
          </a:p>
        </p:txBody>
      </p:sp>
      <p:sp>
        <p:nvSpPr>
          <p:cNvPr id="355" name="Google Shape;355;p35"/>
          <p:cNvSpPr txBox="1"/>
          <p:nvPr/>
        </p:nvSpPr>
        <p:spPr>
          <a:xfrm>
            <a:off x="-23950" y="1377250"/>
            <a:ext cx="265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Opción detección: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6" name="Google Shape;356;p35"/>
          <p:cNvPicPr preferRelativeResize="0"/>
          <p:nvPr/>
        </p:nvPicPr>
        <p:blipFill rotWithShape="1">
          <a:blip r:embed="rId3">
            <a:alphaModFix/>
          </a:blip>
          <a:srcRect b="48546" l="0" r="0" t="8958"/>
          <a:stretch/>
        </p:blipFill>
        <p:spPr>
          <a:xfrm>
            <a:off x="461525" y="2111400"/>
            <a:ext cx="3962574" cy="269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5"/>
          <p:cNvPicPr preferRelativeResize="0"/>
          <p:nvPr/>
        </p:nvPicPr>
        <p:blipFill rotWithShape="1">
          <a:blip r:embed="rId4">
            <a:alphaModFix/>
          </a:blip>
          <a:srcRect b="35793" l="-3580" r="3579" t="8408"/>
          <a:stretch/>
        </p:blipFill>
        <p:spPr>
          <a:xfrm>
            <a:off x="5514550" y="2111400"/>
            <a:ext cx="3053625" cy="269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6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6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Pruebas y análisis de resultados</a:t>
            </a:r>
            <a:endParaRPr b="1"/>
          </a:p>
        </p:txBody>
      </p:sp>
      <p:sp>
        <p:nvSpPr>
          <p:cNvPr id="365" name="Google Shape;365;p36"/>
          <p:cNvSpPr txBox="1"/>
          <p:nvPr/>
        </p:nvSpPr>
        <p:spPr>
          <a:xfrm>
            <a:off x="-23950" y="1377250"/>
            <a:ext cx="265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Opción detección: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6" name="Google Shape;366;p36"/>
          <p:cNvPicPr preferRelativeResize="0"/>
          <p:nvPr/>
        </p:nvPicPr>
        <p:blipFill rotWithShape="1">
          <a:blip r:embed="rId3">
            <a:alphaModFix/>
          </a:blip>
          <a:srcRect b="48262" l="0" r="0" t="20293"/>
          <a:stretch/>
        </p:blipFill>
        <p:spPr>
          <a:xfrm>
            <a:off x="1007025" y="1826525"/>
            <a:ext cx="6934326" cy="298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7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37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7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Pruebas y análisis de resultados</a:t>
            </a:r>
            <a:endParaRPr b="1"/>
          </a:p>
        </p:txBody>
      </p:sp>
      <p:sp>
        <p:nvSpPr>
          <p:cNvPr id="374" name="Google Shape;374;p37"/>
          <p:cNvSpPr txBox="1"/>
          <p:nvPr/>
        </p:nvSpPr>
        <p:spPr>
          <a:xfrm>
            <a:off x="204650" y="1453450"/>
            <a:ext cx="8948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Evaluación para las vistas en móviles de prueba: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Las mediciones se expresarán en segundos.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75" name="Google Shape;375;p37"/>
          <p:cNvGraphicFramePr/>
          <p:nvPr/>
        </p:nvGraphicFramePr>
        <p:xfrm>
          <a:off x="1266325" y="249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{37639ECA-48D4-4F36-9ED0-785B87C8FC1E}</a:tableStyleId>
              </a:tblPr>
              <a:tblGrid>
                <a:gridCol w="1620050"/>
                <a:gridCol w="1620050"/>
                <a:gridCol w="1620050"/>
                <a:gridCol w="1620050"/>
              </a:tblGrid>
              <a:tr h="78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Móvil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Tiempo de respuesta Consulta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Tiempo de detección de objetos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Reconocimiento de Voz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921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Galaxy J5 2016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2 segundos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7segundos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2 segundos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41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Galaxy Tab 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3 segundos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4 segundos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0.5 segundos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8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8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8"/>
          <p:cNvSpPr txBox="1"/>
          <p:nvPr>
            <p:ph type="title"/>
          </p:nvPr>
        </p:nvSpPr>
        <p:spPr>
          <a:xfrm>
            <a:off x="2504250" y="12777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Conclusiones</a:t>
            </a:r>
            <a:endParaRPr b="1"/>
          </a:p>
        </p:txBody>
      </p:sp>
      <p:sp>
        <p:nvSpPr>
          <p:cNvPr id="383" name="Google Shape;383;p38"/>
          <p:cNvSpPr txBox="1"/>
          <p:nvPr/>
        </p:nvSpPr>
        <p:spPr>
          <a:xfrm>
            <a:off x="243200" y="1459800"/>
            <a:ext cx="86664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 desarrollo de nuevas tecnologías podrían asistir, en parte, a los problemas de desplazamiento de gente invidente.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 trabajo se 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veía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difícil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pero con 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organización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cada semana y reparto de tareas, se pudo lograr. Se 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logró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aprendizaje sobre Android Studio, 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además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del reconocimiento de objetos y implementacion de APIs.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Dificultades en el servidor de mapas, al principio 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estábamos</a:t>
            </a: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usando Google Maps, luego Mapbox, pero al final decidimos usar una base de datos con los lugares de mapas. 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4" name="Google Shape;384;p38"/>
          <p:cNvSpPr txBox="1"/>
          <p:nvPr/>
        </p:nvSpPr>
        <p:spPr>
          <a:xfrm>
            <a:off x="-100" y="4345200"/>
            <a:ext cx="8124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Trabajo futuro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Añadir más idiomas a la aplicación y más lugares a la base de datos.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5" name="Google Shape;38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4499" y="3879575"/>
            <a:ext cx="867701" cy="820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"/>
          <p:cNvSpPr/>
          <p:nvPr/>
        </p:nvSpPr>
        <p:spPr>
          <a:xfrm>
            <a:off x="4046800" y="1244250"/>
            <a:ext cx="3759600" cy="3534900"/>
          </a:xfrm>
          <a:prstGeom prst="ellipse">
            <a:avLst/>
          </a:prstGeom>
          <a:solidFill>
            <a:srgbClr val="FFB3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9"/>
          <p:cNvSpPr/>
          <p:nvPr/>
        </p:nvSpPr>
        <p:spPr>
          <a:xfrm>
            <a:off x="1433800" y="578700"/>
            <a:ext cx="3759600" cy="3534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9"/>
          <p:cNvSpPr/>
          <p:nvPr/>
        </p:nvSpPr>
        <p:spPr>
          <a:xfrm>
            <a:off x="0" y="-125"/>
            <a:ext cx="2588700" cy="1105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9"/>
          <p:cNvSpPr/>
          <p:nvPr/>
        </p:nvSpPr>
        <p:spPr>
          <a:xfrm rot="5400000">
            <a:off x="2760850" y="-180575"/>
            <a:ext cx="1105500" cy="1466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9"/>
          <p:cNvSpPr txBox="1"/>
          <p:nvPr>
            <p:ph idx="4294967295" type="subTitle"/>
          </p:nvPr>
        </p:nvSpPr>
        <p:spPr>
          <a:xfrm>
            <a:off x="0" y="4343575"/>
            <a:ext cx="5434800" cy="9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Grupo: SpartAPP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600"/>
              <a:t>Integrantes: -Olver Arce -Victor Castro -Ismael Rojas</a:t>
            </a:r>
            <a:endParaRPr sz="1600"/>
          </a:p>
        </p:txBody>
      </p:sp>
      <p:pic>
        <p:nvPicPr>
          <p:cNvPr id="395" name="Google Shape;39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69634">
            <a:off x="7168287" y="3231975"/>
            <a:ext cx="1136652" cy="113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3275" y="-3"/>
            <a:ext cx="1466400" cy="99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125"/>
            <a:ext cx="3077327" cy="11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9"/>
          <p:cNvSpPr txBox="1"/>
          <p:nvPr>
            <p:ph type="title"/>
          </p:nvPr>
        </p:nvSpPr>
        <p:spPr>
          <a:xfrm>
            <a:off x="1540125" y="2303275"/>
            <a:ext cx="6042300" cy="99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¡Gracias por su atención!</a:t>
            </a:r>
            <a:endParaRPr b="1"/>
          </a:p>
        </p:txBody>
      </p:sp>
      <p:pic>
        <p:nvPicPr>
          <p:cNvPr id="399" name="Google Shape;399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03841">
            <a:off x="336562" y="2311351"/>
            <a:ext cx="1344246" cy="155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18383">
            <a:off x="8101657" y="2580420"/>
            <a:ext cx="459767" cy="86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0750" y="3675701"/>
            <a:ext cx="893174" cy="76502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9"/>
          <p:cNvSpPr txBox="1"/>
          <p:nvPr>
            <p:ph idx="4294967295" type="subTitle"/>
          </p:nvPr>
        </p:nvSpPr>
        <p:spPr>
          <a:xfrm>
            <a:off x="6123850" y="4373100"/>
            <a:ext cx="3184800" cy="9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475"/>
              <a:t>Asignatura: Proyecto II</a:t>
            </a:r>
            <a:endParaRPr sz="6475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6475"/>
              <a:t>Profesor: Diego Aracena Pizarro</a:t>
            </a:r>
            <a:endParaRPr sz="6475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0" y="0"/>
            <a:ext cx="4139400" cy="51435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5"/>
          <p:cNvSpPr txBox="1"/>
          <p:nvPr>
            <p:ph type="title"/>
          </p:nvPr>
        </p:nvSpPr>
        <p:spPr>
          <a:xfrm>
            <a:off x="486275" y="155875"/>
            <a:ext cx="3653100" cy="20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Problema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encontrado</a:t>
            </a:r>
            <a:endParaRPr b="1"/>
          </a:p>
        </p:txBody>
      </p:sp>
      <p:sp>
        <p:nvSpPr>
          <p:cNvPr id="112" name="Google Shape;112;p15"/>
          <p:cNvSpPr txBox="1"/>
          <p:nvPr/>
        </p:nvSpPr>
        <p:spPr>
          <a:xfrm>
            <a:off x="230275" y="2293475"/>
            <a:ext cx="34908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Las personas invidentes tienen una mayor dificultad en poder desplazarse autónomamente.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4638225" y="561750"/>
            <a:ext cx="3832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Pueden caer en ciertos problemas al...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4572000" y="1771350"/>
            <a:ext cx="38325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Realizar una ruta no conocida.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No reconocer direcciones de calles cercanas.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No detectar ciertos obstáculos.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Dificultad en encontrar la salida de emergencia.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5" name="Google Shape;11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5650" y="1642362"/>
            <a:ext cx="892800" cy="8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9688" y="3323813"/>
            <a:ext cx="584724" cy="5847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15"/>
          <p:cNvCxnSpPr/>
          <p:nvPr/>
        </p:nvCxnSpPr>
        <p:spPr>
          <a:xfrm flipH="1" rot="10800000">
            <a:off x="580800" y="2087700"/>
            <a:ext cx="3071400" cy="21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/>
          <p:nvPr/>
        </p:nvSpPr>
        <p:spPr>
          <a:xfrm>
            <a:off x="3187000" y="3256400"/>
            <a:ext cx="58545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Roboto"/>
              <a:buChar char="●"/>
            </a:pPr>
            <a:r>
              <a:rPr lang="es" sz="1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 fin es entregar al usuario, dos ventanas, en la primera podrá preguntar acerca de lugares y distancias, y en la segunda detectará objetos de interés como pasos peatonales, con su grado de confianza.</a:t>
            </a:r>
            <a:endParaRPr sz="1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16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6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Solución del Problema</a:t>
            </a:r>
            <a:endParaRPr b="1"/>
          </a:p>
        </p:txBody>
      </p:sp>
      <p:sp>
        <p:nvSpPr>
          <p:cNvPr id="125" name="Google Shape;125;p16"/>
          <p:cNvSpPr txBox="1"/>
          <p:nvPr/>
        </p:nvSpPr>
        <p:spPr>
          <a:xfrm>
            <a:off x="3187000" y="1970025"/>
            <a:ext cx="58545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Roboto"/>
              <a:buChar char="●"/>
            </a:pPr>
            <a:r>
              <a:rPr lang="es" sz="1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 implementó una aplicación móvil en Android con el uso de micrófono, altavoz, cámara, internet, motor de vibración DC, GPS.</a:t>
            </a:r>
            <a:endParaRPr sz="1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6" name="Google Shape;12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150" y="1858575"/>
            <a:ext cx="1981775" cy="336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8010" y="2437791"/>
            <a:ext cx="1450057" cy="2205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0450" y="1858575"/>
            <a:ext cx="1762125" cy="336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943" y="2377264"/>
            <a:ext cx="1289340" cy="232642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</a:t>
            </a:r>
            <a:endParaRPr/>
          </a:p>
        </p:txBody>
      </p:sp>
      <p:sp>
        <p:nvSpPr>
          <p:cNvPr id="131" name="Google Shape;131;p1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1100" y="918175"/>
            <a:ext cx="2702775" cy="40405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37" name="Google Shape;137;p17"/>
          <p:cNvCxnSpPr>
            <a:stCxn id="138" idx="1"/>
          </p:cNvCxnSpPr>
          <p:nvPr/>
        </p:nvCxnSpPr>
        <p:spPr>
          <a:xfrm flipH="1">
            <a:off x="5492550" y="2171550"/>
            <a:ext cx="1581300" cy="400200"/>
          </a:xfrm>
          <a:prstGeom prst="straightConnector1">
            <a:avLst/>
          </a:prstGeom>
          <a:noFill/>
          <a:ln cap="flat" cmpd="sng" w="38100">
            <a:solidFill>
              <a:srgbClr val="F3F3F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9" name="Google Shape;139;p17"/>
          <p:cNvCxnSpPr>
            <a:stCxn id="140" idx="3"/>
          </p:cNvCxnSpPr>
          <p:nvPr/>
        </p:nvCxnSpPr>
        <p:spPr>
          <a:xfrm>
            <a:off x="2071125" y="4175750"/>
            <a:ext cx="1191000" cy="587400"/>
          </a:xfrm>
          <a:prstGeom prst="straightConnector1">
            <a:avLst/>
          </a:prstGeom>
          <a:noFill/>
          <a:ln cap="flat" cmpd="sng" w="38100">
            <a:solidFill>
              <a:srgbClr val="F3F3F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1" name="Google Shape;141;p17"/>
          <p:cNvCxnSpPr>
            <a:stCxn id="142" idx="3"/>
          </p:cNvCxnSpPr>
          <p:nvPr/>
        </p:nvCxnSpPr>
        <p:spPr>
          <a:xfrm>
            <a:off x="2460500" y="2571750"/>
            <a:ext cx="693600" cy="1508400"/>
          </a:xfrm>
          <a:prstGeom prst="straightConnector1">
            <a:avLst/>
          </a:prstGeom>
          <a:noFill/>
          <a:ln cap="flat" cmpd="sng" w="38100">
            <a:solidFill>
              <a:srgbClr val="F3F3F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8" name="Google Shape;138;p17"/>
          <p:cNvSpPr txBox="1"/>
          <p:nvPr/>
        </p:nvSpPr>
        <p:spPr>
          <a:xfrm>
            <a:off x="7073850" y="1771350"/>
            <a:ext cx="1850400" cy="800400"/>
          </a:xfrm>
          <a:prstGeom prst="rect">
            <a:avLst/>
          </a:prstGeom>
          <a:solidFill>
            <a:srgbClr val="151E35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Botón de Consultar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610100" y="2017650"/>
            <a:ext cx="1850400" cy="1108200"/>
          </a:xfrm>
          <a:prstGeom prst="rect">
            <a:avLst/>
          </a:prstGeom>
          <a:solidFill>
            <a:srgbClr val="151E35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Campo de texto “Texto escuchando”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220725" y="3621650"/>
            <a:ext cx="1850400" cy="1108200"/>
          </a:xfrm>
          <a:prstGeom prst="rect">
            <a:avLst/>
          </a:prstGeom>
          <a:solidFill>
            <a:srgbClr val="151E35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Campo de texto “Texto respondiendo”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17"/>
          <p:cNvSpPr/>
          <p:nvPr/>
        </p:nvSpPr>
        <p:spPr>
          <a:xfrm>
            <a:off x="0" y="0"/>
            <a:ext cx="9144000" cy="864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Aplicación</a:t>
            </a:r>
            <a:endParaRPr b="1" sz="4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8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8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Requerimientos</a:t>
            </a:r>
            <a:endParaRPr b="1"/>
          </a:p>
        </p:txBody>
      </p:sp>
      <p:sp>
        <p:nvSpPr>
          <p:cNvPr id="151" name="Google Shape;151;p18"/>
          <p:cNvSpPr txBox="1"/>
          <p:nvPr/>
        </p:nvSpPr>
        <p:spPr>
          <a:xfrm>
            <a:off x="104625" y="1442100"/>
            <a:ext cx="89709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 análisis de requerimientos, es decir características operacionales del software, se obtuvieron los siguientes requerimientos funcionales y no funcionales: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Requerimientos funcionales: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aplicación debe utilizar la entrada de audio.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aplicación debe utilizar la salida de audio.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aplicación debe utilizar la cámara y la vibración del teléfono móvil.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aplicación debe tener acceso a internet.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aplicación debe utilizar el sensor GPS del teléfono móvil.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9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9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Requerimientos</a:t>
            </a:r>
            <a:endParaRPr b="1"/>
          </a:p>
        </p:txBody>
      </p:sp>
      <p:sp>
        <p:nvSpPr>
          <p:cNvPr id="159" name="Google Shape;159;p19"/>
          <p:cNvSpPr txBox="1"/>
          <p:nvPr/>
        </p:nvSpPr>
        <p:spPr>
          <a:xfrm>
            <a:off x="104625" y="1365900"/>
            <a:ext cx="31095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Requerimientos no funcionales (RNF):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aplicación funciona en sistema operativo android 5 o superior.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aplicación debe producir el audio de texto claramente.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aplicación debe obtener la ruta del lugar.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0" name="Google Shape;16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4125" y="1561528"/>
            <a:ext cx="5862575" cy="3298173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0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0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Arquitectura del Sistema</a:t>
            </a:r>
            <a:endParaRPr b="1"/>
          </a:p>
        </p:txBody>
      </p:sp>
      <p:sp>
        <p:nvSpPr>
          <p:cNvPr id="168" name="Google Shape;168;p20"/>
          <p:cNvSpPr txBox="1"/>
          <p:nvPr/>
        </p:nvSpPr>
        <p:spPr>
          <a:xfrm>
            <a:off x="-100" y="1561525"/>
            <a:ext cx="46683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AutoNum type="arabicPeriod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Dispositivo móvil, android 5 o superior.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AutoNum type="arabicPeriod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Sensor de audio, audio generado para guiar.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AutoNum type="arabicPeriod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Micrófono, reconocimiento de voz.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AutoNum type="arabicPeriod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Base de datos, consulta de lugares.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AutoNum type="arabicPeriod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Internet, conexión a la base de datos.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AutoNum type="arabicPeriod"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Cámara y motor DC, se reconoce a un objeto de interés y el móvil comenzará a vibrar.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9" name="Google Shape;169;p20"/>
          <p:cNvGrpSpPr/>
          <p:nvPr/>
        </p:nvGrpSpPr>
        <p:grpSpPr>
          <a:xfrm>
            <a:off x="5190994" y="1800121"/>
            <a:ext cx="3243682" cy="2901417"/>
            <a:chOff x="4408436" y="1573281"/>
            <a:chExt cx="4566637" cy="3529275"/>
          </a:xfrm>
        </p:grpSpPr>
        <p:sp>
          <p:nvSpPr>
            <p:cNvPr id="170" name="Google Shape;170;p20"/>
            <p:cNvSpPr/>
            <p:nvPr/>
          </p:nvSpPr>
          <p:spPr>
            <a:xfrm>
              <a:off x="4502261" y="2518331"/>
              <a:ext cx="1789200" cy="1639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1" name="Google Shape;171;p20"/>
            <p:cNvPicPr preferRelativeResize="0"/>
            <p:nvPr/>
          </p:nvPicPr>
          <p:blipFill rotWithShape="1">
            <a:blip r:embed="rId3">
              <a:alphaModFix/>
            </a:blip>
            <a:srcRect b="0" l="524" r="514" t="0"/>
            <a:stretch/>
          </p:blipFill>
          <p:spPr>
            <a:xfrm>
              <a:off x="4408436" y="1573281"/>
              <a:ext cx="4566637" cy="3529275"/>
            </a:xfrm>
            <a:prstGeom prst="rect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/>
          <p:nvPr/>
        </p:nvSpPr>
        <p:spPr>
          <a:xfrm>
            <a:off x="5384700" y="0"/>
            <a:ext cx="3759300" cy="211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1"/>
          <p:cNvSpPr/>
          <p:nvPr/>
        </p:nvSpPr>
        <p:spPr>
          <a:xfrm rot="5400000">
            <a:off x="3846500" y="-3846600"/>
            <a:ext cx="1459800" cy="9153000"/>
          </a:xfrm>
          <a:prstGeom prst="rect">
            <a:avLst/>
          </a:prstGeom>
          <a:solidFill>
            <a:srgbClr val="151E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1"/>
          <p:cNvSpPr txBox="1"/>
          <p:nvPr>
            <p:ph type="title"/>
          </p:nvPr>
        </p:nvSpPr>
        <p:spPr>
          <a:xfrm>
            <a:off x="1172350" y="149425"/>
            <a:ext cx="7071000" cy="14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Desarrollo de la aplicación</a:t>
            </a:r>
            <a:endParaRPr b="1"/>
          </a:p>
        </p:txBody>
      </p:sp>
      <p:sp>
        <p:nvSpPr>
          <p:cNvPr id="179" name="Google Shape;179;p21"/>
          <p:cNvSpPr txBox="1"/>
          <p:nvPr/>
        </p:nvSpPr>
        <p:spPr>
          <a:xfrm>
            <a:off x="52250" y="1453450"/>
            <a:ext cx="47349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Android studio: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Entorno de desarrollo integrado oficial para la plataforma Android.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Gradle: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Herramienta de automatización de compilación de código abierto centrada en la flexibilidad y el rendimiento.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0" name="Google Shape;180;p21"/>
          <p:cNvPicPr preferRelativeResize="0"/>
          <p:nvPr/>
        </p:nvPicPr>
        <p:blipFill rotWithShape="1">
          <a:blip r:embed="rId3">
            <a:alphaModFix/>
          </a:blip>
          <a:srcRect b="0" l="25903" r="9546" t="9885"/>
          <a:stretch/>
        </p:blipFill>
        <p:spPr>
          <a:xfrm>
            <a:off x="5699200" y="1719650"/>
            <a:ext cx="3268200" cy="30417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1" name="Google Shape;18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9875" y="3818250"/>
            <a:ext cx="2791600" cy="1119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