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obot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italic.fntdata"/><Relationship Id="rId6" Type="http://schemas.openxmlformats.org/officeDocument/2006/relationships/slide" Target="slides/slide1.xml"/><Relationship Id="rId18"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f4a9d32d5d_2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f4a9d32d5d_2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f4a9d32d5d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f4a9d32d5d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f4a9d32d5d_3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f4a9d32d5d_3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f2d59e4e7c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f2d59e4e7c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ismael</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efb491c77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efb491c77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ismael</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f2d59e4e7c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f2d59e4e7c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ismael</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efb491c771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efb491c771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victor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f2d59e4e7c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f2d59e4e7c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victor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f2d59e4e7c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f2d59e4e7c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efb99d7aae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efb99d7aae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f2d59e4e7c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f2d59e4e7c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Olver Arce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12000"/>
              <a:buNone/>
              <a:defRPr sz="120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0"/>
              </a:spcBef>
              <a:spcAft>
                <a:spcPts val="0"/>
              </a:spcAft>
              <a:buClr>
                <a:schemeClr val="lt1"/>
              </a:buClr>
              <a:buSzPts val="1400"/>
              <a:buChar char="○"/>
              <a:defRPr>
                <a:solidFill>
                  <a:schemeClr val="lt1"/>
                </a:solidFill>
              </a:defRPr>
            </a:lvl2pPr>
            <a:lvl3pPr indent="-317500" lvl="2" marL="1371600" rtl="0" algn="ctr">
              <a:spcBef>
                <a:spcPts val="0"/>
              </a:spcBef>
              <a:spcAft>
                <a:spcPts val="0"/>
              </a:spcAft>
              <a:buClr>
                <a:schemeClr val="lt1"/>
              </a:buClr>
              <a:buSzPts val="1400"/>
              <a:buChar char="■"/>
              <a:defRPr>
                <a:solidFill>
                  <a:schemeClr val="lt1"/>
                </a:solidFill>
              </a:defRPr>
            </a:lvl3pPr>
            <a:lvl4pPr indent="-317500" lvl="3" marL="1828800" rtl="0" algn="ctr">
              <a:spcBef>
                <a:spcPts val="0"/>
              </a:spcBef>
              <a:spcAft>
                <a:spcPts val="0"/>
              </a:spcAft>
              <a:buClr>
                <a:schemeClr val="lt1"/>
              </a:buClr>
              <a:buSzPts val="1400"/>
              <a:buChar char="●"/>
              <a:defRPr>
                <a:solidFill>
                  <a:schemeClr val="lt1"/>
                </a:solidFill>
              </a:defRPr>
            </a:lvl4pPr>
            <a:lvl5pPr indent="-317500" lvl="4" marL="2286000" rtl="0" algn="ctr">
              <a:spcBef>
                <a:spcPts val="0"/>
              </a:spcBef>
              <a:spcAft>
                <a:spcPts val="0"/>
              </a:spcAft>
              <a:buClr>
                <a:schemeClr val="lt1"/>
              </a:buClr>
              <a:buSzPts val="1400"/>
              <a:buChar char="○"/>
              <a:defRPr>
                <a:solidFill>
                  <a:schemeClr val="lt1"/>
                </a:solidFill>
              </a:defRPr>
            </a:lvl5pPr>
            <a:lvl6pPr indent="-317500" lvl="5" marL="2743200" rtl="0" algn="ctr">
              <a:spcBef>
                <a:spcPts val="0"/>
              </a:spcBef>
              <a:spcAft>
                <a:spcPts val="0"/>
              </a:spcAft>
              <a:buClr>
                <a:schemeClr val="lt1"/>
              </a:buClr>
              <a:buSzPts val="1400"/>
              <a:buChar char="■"/>
              <a:defRPr>
                <a:solidFill>
                  <a:schemeClr val="lt1"/>
                </a:solidFill>
              </a:defRPr>
            </a:lvl6pPr>
            <a:lvl7pPr indent="-317500" lvl="6" marL="3200400" rtl="0" algn="ctr">
              <a:spcBef>
                <a:spcPts val="0"/>
              </a:spcBef>
              <a:spcAft>
                <a:spcPts val="0"/>
              </a:spcAft>
              <a:buClr>
                <a:schemeClr val="lt1"/>
              </a:buClr>
              <a:buSzPts val="1400"/>
              <a:buChar char="●"/>
              <a:defRPr>
                <a:solidFill>
                  <a:schemeClr val="lt1"/>
                </a:solidFill>
              </a:defRPr>
            </a:lvl7pPr>
            <a:lvl8pPr indent="-317500" lvl="7" marL="3657600" rtl="0" algn="ctr">
              <a:spcBef>
                <a:spcPts val="0"/>
              </a:spcBef>
              <a:spcAft>
                <a:spcPts val="0"/>
              </a:spcAft>
              <a:buClr>
                <a:schemeClr val="lt1"/>
              </a:buClr>
              <a:buSzPts val="1400"/>
              <a:buChar char="○"/>
              <a:defRPr>
                <a:solidFill>
                  <a:schemeClr val="lt1"/>
                </a:solidFill>
              </a:defRPr>
            </a:lvl8pPr>
            <a:lvl9pPr indent="-317500" lvl="8" marL="4114800" rtl="0" algn="ctr">
              <a:spcBef>
                <a:spcPts val="0"/>
              </a:spcBef>
              <a:spcAft>
                <a:spcPts val="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lt1"/>
                </a:solidFill>
                <a:latin typeface="Roboto"/>
                <a:ea typeface="Roboto"/>
                <a:cs typeface="Roboto"/>
                <a:sym typeface="Roboto"/>
              </a:defRPr>
            </a:lvl1pPr>
            <a:lvl2pPr lvl="1" rtl="0" algn="r">
              <a:buNone/>
              <a:defRPr sz="1000">
                <a:solidFill>
                  <a:schemeClr val="lt1"/>
                </a:solidFill>
                <a:latin typeface="Roboto"/>
                <a:ea typeface="Roboto"/>
                <a:cs typeface="Roboto"/>
                <a:sym typeface="Roboto"/>
              </a:defRPr>
            </a:lvl2pPr>
            <a:lvl3pPr lvl="2" rtl="0" algn="r">
              <a:buNone/>
              <a:defRPr sz="1000">
                <a:solidFill>
                  <a:schemeClr val="lt1"/>
                </a:solidFill>
                <a:latin typeface="Roboto"/>
                <a:ea typeface="Roboto"/>
                <a:cs typeface="Roboto"/>
                <a:sym typeface="Roboto"/>
              </a:defRPr>
            </a:lvl3pPr>
            <a:lvl4pPr lvl="3" rtl="0" algn="r">
              <a:buNone/>
              <a:defRPr sz="1000">
                <a:solidFill>
                  <a:schemeClr val="lt1"/>
                </a:solidFill>
                <a:latin typeface="Roboto"/>
                <a:ea typeface="Roboto"/>
                <a:cs typeface="Roboto"/>
                <a:sym typeface="Roboto"/>
              </a:defRPr>
            </a:lvl4pPr>
            <a:lvl5pPr lvl="4" rtl="0" algn="r">
              <a:buNone/>
              <a:defRPr sz="1000">
                <a:solidFill>
                  <a:schemeClr val="lt1"/>
                </a:solidFill>
                <a:latin typeface="Roboto"/>
                <a:ea typeface="Roboto"/>
                <a:cs typeface="Roboto"/>
                <a:sym typeface="Roboto"/>
              </a:defRPr>
            </a:lvl5pPr>
            <a:lvl6pPr lvl="5" rtl="0" algn="r">
              <a:buNone/>
              <a:defRPr sz="1000">
                <a:solidFill>
                  <a:schemeClr val="lt1"/>
                </a:solidFill>
                <a:latin typeface="Roboto"/>
                <a:ea typeface="Roboto"/>
                <a:cs typeface="Roboto"/>
                <a:sym typeface="Roboto"/>
              </a:defRPr>
            </a:lvl6pPr>
            <a:lvl7pPr lvl="6" rtl="0" algn="r">
              <a:buNone/>
              <a:defRPr sz="1000">
                <a:solidFill>
                  <a:schemeClr val="lt1"/>
                </a:solidFill>
                <a:latin typeface="Roboto"/>
                <a:ea typeface="Roboto"/>
                <a:cs typeface="Roboto"/>
                <a:sym typeface="Roboto"/>
              </a:defRPr>
            </a:lvl7pPr>
            <a:lvl8pPr lvl="7" rtl="0" algn="r">
              <a:buNone/>
              <a:defRPr sz="1000">
                <a:solidFill>
                  <a:schemeClr val="lt1"/>
                </a:solidFill>
                <a:latin typeface="Roboto"/>
                <a:ea typeface="Roboto"/>
                <a:cs typeface="Roboto"/>
                <a:sym typeface="Roboto"/>
              </a:defRPr>
            </a:lvl8pPr>
            <a:lvl9pPr lvl="8" rtl="0"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1.png"/><Relationship Id="rId4"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13.png"/><Relationship Id="rId7" Type="http://schemas.openxmlformats.org/officeDocument/2006/relationships/image" Target="../media/image20.png"/><Relationship Id="rId8"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13.png"/><Relationship Id="rId7" Type="http://schemas.openxmlformats.org/officeDocument/2006/relationships/image" Target="../media/image20.png"/><Relationship Id="rId8"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11.png"/><Relationship Id="rId9" Type="http://schemas.openxmlformats.org/officeDocument/2006/relationships/image" Target="../media/image16.png"/><Relationship Id="rId5" Type="http://schemas.openxmlformats.org/officeDocument/2006/relationships/image" Target="../media/image15.png"/><Relationship Id="rId6" Type="http://schemas.openxmlformats.org/officeDocument/2006/relationships/image" Target="../media/image9.png"/><Relationship Id="rId7" Type="http://schemas.openxmlformats.org/officeDocument/2006/relationships/image" Target="../media/image7.png"/><Relationship Id="rId8"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8.jpg"/><Relationship Id="rId4" Type="http://schemas.openxmlformats.org/officeDocument/2006/relationships/image" Target="../media/image3.png"/><Relationship Id="rId5"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84" name="Shape 84"/>
        <p:cNvGrpSpPr/>
        <p:nvPr/>
      </p:nvGrpSpPr>
      <p:grpSpPr>
        <a:xfrm>
          <a:off x="0" y="0"/>
          <a:ext cx="0" cy="0"/>
          <a:chOff x="0" y="0"/>
          <a:chExt cx="0" cy="0"/>
        </a:xfrm>
      </p:grpSpPr>
      <p:sp>
        <p:nvSpPr>
          <p:cNvPr id="85" name="Google Shape;85;p13"/>
          <p:cNvSpPr/>
          <p:nvPr/>
        </p:nvSpPr>
        <p:spPr>
          <a:xfrm>
            <a:off x="4046800" y="1105375"/>
            <a:ext cx="3856200" cy="3673800"/>
          </a:xfrm>
          <a:prstGeom prst="ellipse">
            <a:avLst/>
          </a:prstGeom>
          <a:solidFill>
            <a:srgbClr val="FFB3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p:nvPr/>
        </p:nvSpPr>
        <p:spPr>
          <a:xfrm>
            <a:off x="1280450" y="578700"/>
            <a:ext cx="3912900" cy="36738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3"/>
          <p:cNvSpPr/>
          <p:nvPr/>
        </p:nvSpPr>
        <p:spPr>
          <a:xfrm>
            <a:off x="0" y="-125"/>
            <a:ext cx="2588700" cy="1105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3"/>
          <p:cNvSpPr/>
          <p:nvPr/>
        </p:nvSpPr>
        <p:spPr>
          <a:xfrm rot="5400000">
            <a:off x="2760850" y="-180575"/>
            <a:ext cx="1105500" cy="14664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ph idx="4294967295" type="subTitle"/>
          </p:nvPr>
        </p:nvSpPr>
        <p:spPr>
          <a:xfrm>
            <a:off x="0" y="4343575"/>
            <a:ext cx="5434800" cy="93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sz="1600"/>
              <a:t>Grupo: SpartAPP</a:t>
            </a:r>
            <a:endParaRPr sz="1600"/>
          </a:p>
          <a:p>
            <a:pPr indent="0" lvl="0" marL="0" rtl="0" algn="l">
              <a:spcBef>
                <a:spcPts val="1200"/>
              </a:spcBef>
              <a:spcAft>
                <a:spcPts val="1200"/>
              </a:spcAft>
              <a:buNone/>
            </a:pPr>
            <a:r>
              <a:rPr lang="es" sz="1600"/>
              <a:t>Integrantes: -Olver Arce -Victor Castro -Ismael Rojas</a:t>
            </a:r>
            <a:endParaRPr sz="1600"/>
          </a:p>
        </p:txBody>
      </p:sp>
      <p:pic>
        <p:nvPicPr>
          <p:cNvPr id="90" name="Google Shape;90;p13"/>
          <p:cNvPicPr preferRelativeResize="0"/>
          <p:nvPr/>
        </p:nvPicPr>
        <p:blipFill>
          <a:blip r:embed="rId3">
            <a:alphaModFix/>
          </a:blip>
          <a:stretch>
            <a:fillRect/>
          </a:stretch>
        </p:blipFill>
        <p:spPr>
          <a:xfrm rot="469634">
            <a:off x="7168287" y="3231975"/>
            <a:ext cx="1136652" cy="1136652"/>
          </a:xfrm>
          <a:prstGeom prst="rect">
            <a:avLst/>
          </a:prstGeom>
          <a:noFill/>
          <a:ln>
            <a:noFill/>
          </a:ln>
        </p:spPr>
      </p:pic>
      <p:pic>
        <p:nvPicPr>
          <p:cNvPr id="91" name="Google Shape;91;p13"/>
          <p:cNvPicPr preferRelativeResize="0"/>
          <p:nvPr/>
        </p:nvPicPr>
        <p:blipFill>
          <a:blip r:embed="rId4">
            <a:alphaModFix/>
          </a:blip>
          <a:stretch>
            <a:fillRect/>
          </a:stretch>
        </p:blipFill>
        <p:spPr>
          <a:xfrm>
            <a:off x="7463275" y="-3"/>
            <a:ext cx="1466400" cy="994658"/>
          </a:xfrm>
          <a:prstGeom prst="rect">
            <a:avLst/>
          </a:prstGeom>
          <a:noFill/>
          <a:ln>
            <a:noFill/>
          </a:ln>
        </p:spPr>
      </p:pic>
      <p:pic>
        <p:nvPicPr>
          <p:cNvPr id="92" name="Google Shape;92;p13"/>
          <p:cNvPicPr preferRelativeResize="0"/>
          <p:nvPr/>
        </p:nvPicPr>
        <p:blipFill>
          <a:blip r:embed="rId5">
            <a:alphaModFix/>
          </a:blip>
          <a:stretch>
            <a:fillRect/>
          </a:stretch>
        </p:blipFill>
        <p:spPr>
          <a:xfrm>
            <a:off x="0" y="-125"/>
            <a:ext cx="3077327" cy="1105500"/>
          </a:xfrm>
          <a:prstGeom prst="rect">
            <a:avLst/>
          </a:prstGeom>
          <a:noFill/>
          <a:ln>
            <a:noFill/>
          </a:ln>
        </p:spPr>
      </p:pic>
      <p:sp>
        <p:nvSpPr>
          <p:cNvPr id="93" name="Google Shape;93;p13"/>
          <p:cNvSpPr txBox="1"/>
          <p:nvPr>
            <p:ph type="title"/>
          </p:nvPr>
        </p:nvSpPr>
        <p:spPr>
          <a:xfrm>
            <a:off x="973600" y="1570000"/>
            <a:ext cx="7318800" cy="23343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s"/>
              <a:t>Asistente de audio que orienta el desplazamiento entre calles para gente no vidente</a:t>
            </a:r>
            <a:endParaRPr b="1"/>
          </a:p>
        </p:txBody>
      </p:sp>
      <p:pic>
        <p:nvPicPr>
          <p:cNvPr id="94" name="Google Shape;94;p13"/>
          <p:cNvPicPr preferRelativeResize="0"/>
          <p:nvPr/>
        </p:nvPicPr>
        <p:blipFill>
          <a:blip r:embed="rId6">
            <a:alphaModFix/>
          </a:blip>
          <a:stretch>
            <a:fillRect/>
          </a:stretch>
        </p:blipFill>
        <p:spPr>
          <a:xfrm rot="303841">
            <a:off x="336562" y="2006551"/>
            <a:ext cx="1344246" cy="1559322"/>
          </a:xfrm>
          <a:prstGeom prst="rect">
            <a:avLst/>
          </a:prstGeom>
          <a:noFill/>
          <a:ln>
            <a:noFill/>
          </a:ln>
        </p:spPr>
      </p:pic>
      <p:pic>
        <p:nvPicPr>
          <p:cNvPr id="95" name="Google Shape;95;p13"/>
          <p:cNvPicPr preferRelativeResize="0"/>
          <p:nvPr/>
        </p:nvPicPr>
        <p:blipFill>
          <a:blip r:embed="rId7">
            <a:alphaModFix/>
          </a:blip>
          <a:stretch>
            <a:fillRect/>
          </a:stretch>
        </p:blipFill>
        <p:spPr>
          <a:xfrm rot="618383">
            <a:off x="8101657" y="2580420"/>
            <a:ext cx="459767" cy="862560"/>
          </a:xfrm>
          <a:prstGeom prst="rect">
            <a:avLst/>
          </a:prstGeom>
          <a:noFill/>
          <a:ln>
            <a:noFill/>
          </a:ln>
        </p:spPr>
      </p:pic>
      <p:pic>
        <p:nvPicPr>
          <p:cNvPr id="96" name="Google Shape;96;p13"/>
          <p:cNvPicPr preferRelativeResize="0"/>
          <p:nvPr/>
        </p:nvPicPr>
        <p:blipFill>
          <a:blip r:embed="rId8">
            <a:alphaModFix/>
          </a:blip>
          <a:stretch>
            <a:fillRect/>
          </a:stretch>
        </p:blipFill>
        <p:spPr>
          <a:xfrm>
            <a:off x="1205550" y="3523301"/>
            <a:ext cx="893174" cy="765026"/>
          </a:xfrm>
          <a:prstGeom prst="rect">
            <a:avLst/>
          </a:prstGeom>
          <a:noFill/>
          <a:ln>
            <a:noFill/>
          </a:ln>
        </p:spPr>
      </p:pic>
      <p:sp>
        <p:nvSpPr>
          <p:cNvPr id="97" name="Google Shape;97;p13"/>
          <p:cNvSpPr txBox="1"/>
          <p:nvPr>
            <p:ph idx="4294967295" type="subTitle"/>
          </p:nvPr>
        </p:nvSpPr>
        <p:spPr>
          <a:xfrm>
            <a:off x="6123850" y="4373100"/>
            <a:ext cx="3184800" cy="9309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s" sz="6475"/>
              <a:t>Asignatura: Proyecto II</a:t>
            </a:r>
            <a:endParaRPr sz="6475"/>
          </a:p>
          <a:p>
            <a:pPr indent="0" lvl="0" marL="0" rtl="0" algn="l">
              <a:spcBef>
                <a:spcPts val="1200"/>
              </a:spcBef>
              <a:spcAft>
                <a:spcPts val="0"/>
              </a:spcAft>
              <a:buNone/>
            </a:pPr>
            <a:r>
              <a:rPr lang="es" sz="6475"/>
              <a:t>Profesor: Diego Aracena Pizarro</a:t>
            </a:r>
            <a:endParaRPr sz="6475"/>
          </a:p>
          <a:p>
            <a:pPr indent="0" lvl="0" marL="0" rtl="0" algn="l">
              <a:spcBef>
                <a:spcPts val="1200"/>
              </a:spcBef>
              <a:spcAft>
                <a:spcPts val="120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2"/>
          <p:cNvSpPr/>
          <p:nvPr/>
        </p:nvSpPr>
        <p:spPr>
          <a:xfrm>
            <a:off x="5384700" y="0"/>
            <a:ext cx="3759300" cy="21114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2"/>
          <p:cNvSpPr/>
          <p:nvPr/>
        </p:nvSpPr>
        <p:spPr>
          <a:xfrm rot="5400000">
            <a:off x="3846500" y="-3846600"/>
            <a:ext cx="1459800" cy="9153000"/>
          </a:xfrm>
          <a:prstGeom prst="rect">
            <a:avLst/>
          </a:prstGeom>
          <a:solidFill>
            <a:srgbClr val="151E3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2"/>
          <p:cNvSpPr txBox="1"/>
          <p:nvPr>
            <p:ph type="title"/>
          </p:nvPr>
        </p:nvSpPr>
        <p:spPr>
          <a:xfrm>
            <a:off x="2504250" y="127775"/>
            <a:ext cx="7071000" cy="1412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s"/>
              <a:t>Conclusiones</a:t>
            </a:r>
            <a:endParaRPr b="1"/>
          </a:p>
        </p:txBody>
      </p:sp>
      <p:sp>
        <p:nvSpPr>
          <p:cNvPr id="218" name="Google Shape;218;p22"/>
          <p:cNvSpPr txBox="1"/>
          <p:nvPr/>
        </p:nvSpPr>
        <p:spPr>
          <a:xfrm>
            <a:off x="1560600" y="1539875"/>
            <a:ext cx="6022800" cy="32631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chemeClr val="lt1"/>
              </a:buClr>
              <a:buSzPts val="2000"/>
              <a:buFont typeface="Roboto"/>
              <a:buChar char="●"/>
            </a:pPr>
            <a:r>
              <a:rPr lang="es" sz="2000">
                <a:solidFill>
                  <a:schemeClr val="lt1"/>
                </a:solidFill>
                <a:latin typeface="Roboto"/>
                <a:ea typeface="Roboto"/>
                <a:cs typeface="Roboto"/>
                <a:sym typeface="Roboto"/>
              </a:rPr>
              <a:t>Que un cambio de ciudad que para algunos no pudiese ser tan complicado, para las personas no videntes lo es más.</a:t>
            </a:r>
            <a:endParaRPr sz="2000">
              <a:solidFill>
                <a:schemeClr val="lt1"/>
              </a:solidFill>
              <a:latin typeface="Roboto"/>
              <a:ea typeface="Roboto"/>
              <a:cs typeface="Roboto"/>
              <a:sym typeface="Roboto"/>
            </a:endParaRPr>
          </a:p>
          <a:p>
            <a:pPr indent="-355600" lvl="0" marL="457200" rtl="0" algn="l">
              <a:spcBef>
                <a:spcPts val="0"/>
              </a:spcBef>
              <a:spcAft>
                <a:spcPts val="0"/>
              </a:spcAft>
              <a:buClr>
                <a:schemeClr val="lt1"/>
              </a:buClr>
              <a:buSzPts val="2000"/>
              <a:buFont typeface="Roboto"/>
              <a:buChar char="●"/>
            </a:pPr>
            <a:r>
              <a:rPr lang="es" sz="2000">
                <a:solidFill>
                  <a:schemeClr val="lt1"/>
                </a:solidFill>
                <a:latin typeface="Roboto"/>
                <a:ea typeface="Roboto"/>
                <a:cs typeface="Roboto"/>
                <a:sym typeface="Roboto"/>
              </a:rPr>
              <a:t>Se necesita una guía a ciertas partes de una ciudad que </a:t>
            </a:r>
            <a:r>
              <a:rPr lang="es" sz="2000">
                <a:solidFill>
                  <a:schemeClr val="lt1"/>
                </a:solidFill>
                <a:latin typeface="Roboto"/>
                <a:ea typeface="Roboto"/>
                <a:cs typeface="Roboto"/>
                <a:sym typeface="Roboto"/>
              </a:rPr>
              <a:t>está</a:t>
            </a:r>
            <a:r>
              <a:rPr lang="es" sz="2000">
                <a:solidFill>
                  <a:schemeClr val="lt1"/>
                </a:solidFill>
                <a:latin typeface="Roboto"/>
                <a:ea typeface="Roboto"/>
                <a:cs typeface="Roboto"/>
                <a:sym typeface="Roboto"/>
              </a:rPr>
              <a:t> en constante cambio, o en zonas que se instalan de casos de emergencia.</a:t>
            </a:r>
            <a:endParaRPr sz="2000">
              <a:solidFill>
                <a:schemeClr val="lt1"/>
              </a:solidFill>
              <a:latin typeface="Roboto"/>
              <a:ea typeface="Roboto"/>
              <a:cs typeface="Roboto"/>
              <a:sym typeface="Roboto"/>
            </a:endParaRPr>
          </a:p>
          <a:p>
            <a:pPr indent="-355600" lvl="0" marL="457200" rtl="0" algn="l">
              <a:spcBef>
                <a:spcPts val="0"/>
              </a:spcBef>
              <a:spcAft>
                <a:spcPts val="0"/>
              </a:spcAft>
              <a:buClr>
                <a:schemeClr val="lt1"/>
              </a:buClr>
              <a:buSzPts val="2000"/>
              <a:buFont typeface="Roboto"/>
              <a:buChar char="●"/>
            </a:pPr>
            <a:r>
              <a:rPr lang="es" sz="2000">
                <a:solidFill>
                  <a:schemeClr val="lt1"/>
                </a:solidFill>
                <a:latin typeface="Roboto"/>
                <a:ea typeface="Roboto"/>
                <a:cs typeface="Roboto"/>
                <a:sym typeface="Roboto"/>
              </a:rPr>
              <a:t>El desarrollo de nuevas tecnologías podrían asistir, en parte, a los problemas de desplazamiento de gente invidente</a:t>
            </a:r>
            <a:endParaRPr sz="2000">
              <a:solidFill>
                <a:schemeClr val="lt1"/>
              </a:solidFill>
              <a:latin typeface="Roboto"/>
              <a:ea typeface="Roboto"/>
              <a:cs typeface="Roboto"/>
              <a:sym typeface="Roboto"/>
            </a:endParaRPr>
          </a:p>
          <a:p>
            <a:pPr indent="0" lvl="0" marL="457200" rtl="0" algn="l">
              <a:spcBef>
                <a:spcPts val="0"/>
              </a:spcBef>
              <a:spcAft>
                <a:spcPts val="0"/>
              </a:spcAft>
              <a:buNone/>
            </a:pPr>
            <a:r>
              <a:rPr lang="es" sz="2000">
                <a:solidFill>
                  <a:schemeClr val="lt1"/>
                </a:solidFill>
                <a:latin typeface="Roboto"/>
                <a:ea typeface="Roboto"/>
                <a:cs typeface="Roboto"/>
                <a:sym typeface="Roboto"/>
              </a:rPr>
              <a:t>(Debido a que estas aún no son muy precisas).</a:t>
            </a:r>
            <a:endParaRPr sz="2000">
              <a:solidFill>
                <a:schemeClr val="lt1"/>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222" name="Shape 222"/>
        <p:cNvGrpSpPr/>
        <p:nvPr/>
      </p:nvGrpSpPr>
      <p:grpSpPr>
        <a:xfrm>
          <a:off x="0" y="0"/>
          <a:ext cx="0" cy="0"/>
          <a:chOff x="0" y="0"/>
          <a:chExt cx="0" cy="0"/>
        </a:xfrm>
      </p:grpSpPr>
      <p:sp>
        <p:nvSpPr>
          <p:cNvPr id="223" name="Google Shape;223;p23"/>
          <p:cNvSpPr/>
          <p:nvPr/>
        </p:nvSpPr>
        <p:spPr>
          <a:xfrm>
            <a:off x="4046800" y="1244250"/>
            <a:ext cx="3759600" cy="3534900"/>
          </a:xfrm>
          <a:prstGeom prst="ellipse">
            <a:avLst/>
          </a:prstGeom>
          <a:solidFill>
            <a:srgbClr val="FFB3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3"/>
          <p:cNvSpPr/>
          <p:nvPr/>
        </p:nvSpPr>
        <p:spPr>
          <a:xfrm>
            <a:off x="1433800" y="578700"/>
            <a:ext cx="3759600" cy="35349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3"/>
          <p:cNvSpPr/>
          <p:nvPr/>
        </p:nvSpPr>
        <p:spPr>
          <a:xfrm>
            <a:off x="0" y="-125"/>
            <a:ext cx="2588700" cy="1105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3"/>
          <p:cNvSpPr/>
          <p:nvPr/>
        </p:nvSpPr>
        <p:spPr>
          <a:xfrm rot="5400000">
            <a:off x="2760850" y="-180575"/>
            <a:ext cx="1105500" cy="14664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3"/>
          <p:cNvSpPr txBox="1"/>
          <p:nvPr>
            <p:ph idx="4294967295" type="subTitle"/>
          </p:nvPr>
        </p:nvSpPr>
        <p:spPr>
          <a:xfrm>
            <a:off x="0" y="4343575"/>
            <a:ext cx="5434800" cy="93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sz="1600"/>
              <a:t>Grupo: SpartAPP</a:t>
            </a:r>
            <a:endParaRPr sz="1600"/>
          </a:p>
          <a:p>
            <a:pPr indent="0" lvl="0" marL="0" rtl="0" algn="l">
              <a:spcBef>
                <a:spcPts val="1200"/>
              </a:spcBef>
              <a:spcAft>
                <a:spcPts val="1200"/>
              </a:spcAft>
              <a:buNone/>
            </a:pPr>
            <a:r>
              <a:rPr lang="es" sz="1600"/>
              <a:t>Integrantes: -Olver Arce -Victor Castro -Ismael Rojas</a:t>
            </a:r>
            <a:endParaRPr sz="1600"/>
          </a:p>
        </p:txBody>
      </p:sp>
      <p:pic>
        <p:nvPicPr>
          <p:cNvPr id="228" name="Google Shape;228;p23"/>
          <p:cNvPicPr preferRelativeResize="0"/>
          <p:nvPr/>
        </p:nvPicPr>
        <p:blipFill>
          <a:blip r:embed="rId3">
            <a:alphaModFix/>
          </a:blip>
          <a:stretch>
            <a:fillRect/>
          </a:stretch>
        </p:blipFill>
        <p:spPr>
          <a:xfrm rot="469634">
            <a:off x="7168287" y="3231975"/>
            <a:ext cx="1136652" cy="1136652"/>
          </a:xfrm>
          <a:prstGeom prst="rect">
            <a:avLst/>
          </a:prstGeom>
          <a:noFill/>
          <a:ln>
            <a:noFill/>
          </a:ln>
        </p:spPr>
      </p:pic>
      <p:pic>
        <p:nvPicPr>
          <p:cNvPr id="229" name="Google Shape;229;p23"/>
          <p:cNvPicPr preferRelativeResize="0"/>
          <p:nvPr/>
        </p:nvPicPr>
        <p:blipFill>
          <a:blip r:embed="rId4">
            <a:alphaModFix/>
          </a:blip>
          <a:stretch>
            <a:fillRect/>
          </a:stretch>
        </p:blipFill>
        <p:spPr>
          <a:xfrm>
            <a:off x="7463275" y="-3"/>
            <a:ext cx="1466400" cy="994658"/>
          </a:xfrm>
          <a:prstGeom prst="rect">
            <a:avLst/>
          </a:prstGeom>
          <a:noFill/>
          <a:ln>
            <a:noFill/>
          </a:ln>
        </p:spPr>
      </p:pic>
      <p:pic>
        <p:nvPicPr>
          <p:cNvPr id="230" name="Google Shape;230;p23"/>
          <p:cNvPicPr preferRelativeResize="0"/>
          <p:nvPr/>
        </p:nvPicPr>
        <p:blipFill>
          <a:blip r:embed="rId5">
            <a:alphaModFix/>
          </a:blip>
          <a:stretch>
            <a:fillRect/>
          </a:stretch>
        </p:blipFill>
        <p:spPr>
          <a:xfrm>
            <a:off x="0" y="-125"/>
            <a:ext cx="3077327" cy="1105500"/>
          </a:xfrm>
          <a:prstGeom prst="rect">
            <a:avLst/>
          </a:prstGeom>
          <a:noFill/>
          <a:ln>
            <a:noFill/>
          </a:ln>
        </p:spPr>
      </p:pic>
      <p:sp>
        <p:nvSpPr>
          <p:cNvPr id="231" name="Google Shape;231;p23"/>
          <p:cNvSpPr txBox="1"/>
          <p:nvPr>
            <p:ph type="title"/>
          </p:nvPr>
        </p:nvSpPr>
        <p:spPr>
          <a:xfrm>
            <a:off x="1540125" y="2303275"/>
            <a:ext cx="6042300" cy="994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s"/>
              <a:t>¡Gracias por su atención!</a:t>
            </a:r>
            <a:endParaRPr b="1"/>
          </a:p>
        </p:txBody>
      </p:sp>
      <p:pic>
        <p:nvPicPr>
          <p:cNvPr id="232" name="Google Shape;232;p23"/>
          <p:cNvPicPr preferRelativeResize="0"/>
          <p:nvPr/>
        </p:nvPicPr>
        <p:blipFill>
          <a:blip r:embed="rId6">
            <a:alphaModFix/>
          </a:blip>
          <a:stretch>
            <a:fillRect/>
          </a:stretch>
        </p:blipFill>
        <p:spPr>
          <a:xfrm rot="303841">
            <a:off x="336562" y="2311351"/>
            <a:ext cx="1344246" cy="1559322"/>
          </a:xfrm>
          <a:prstGeom prst="rect">
            <a:avLst/>
          </a:prstGeom>
          <a:noFill/>
          <a:ln>
            <a:noFill/>
          </a:ln>
        </p:spPr>
      </p:pic>
      <p:pic>
        <p:nvPicPr>
          <p:cNvPr id="233" name="Google Shape;233;p23"/>
          <p:cNvPicPr preferRelativeResize="0"/>
          <p:nvPr/>
        </p:nvPicPr>
        <p:blipFill>
          <a:blip r:embed="rId7">
            <a:alphaModFix/>
          </a:blip>
          <a:stretch>
            <a:fillRect/>
          </a:stretch>
        </p:blipFill>
        <p:spPr>
          <a:xfrm rot="618383">
            <a:off x="8101657" y="2580420"/>
            <a:ext cx="459767" cy="862560"/>
          </a:xfrm>
          <a:prstGeom prst="rect">
            <a:avLst/>
          </a:prstGeom>
          <a:noFill/>
          <a:ln>
            <a:noFill/>
          </a:ln>
        </p:spPr>
      </p:pic>
      <p:pic>
        <p:nvPicPr>
          <p:cNvPr id="234" name="Google Shape;234;p23"/>
          <p:cNvPicPr preferRelativeResize="0"/>
          <p:nvPr/>
        </p:nvPicPr>
        <p:blipFill>
          <a:blip r:embed="rId8">
            <a:alphaModFix/>
          </a:blip>
          <a:stretch>
            <a:fillRect/>
          </a:stretch>
        </p:blipFill>
        <p:spPr>
          <a:xfrm>
            <a:off x="900750" y="3675701"/>
            <a:ext cx="893174" cy="765026"/>
          </a:xfrm>
          <a:prstGeom prst="rect">
            <a:avLst/>
          </a:prstGeom>
          <a:noFill/>
          <a:ln>
            <a:noFill/>
          </a:ln>
        </p:spPr>
      </p:pic>
      <p:sp>
        <p:nvSpPr>
          <p:cNvPr id="235" name="Google Shape;235;p23"/>
          <p:cNvSpPr txBox="1"/>
          <p:nvPr>
            <p:ph idx="4294967295" type="subTitle"/>
          </p:nvPr>
        </p:nvSpPr>
        <p:spPr>
          <a:xfrm>
            <a:off x="6123850" y="4373100"/>
            <a:ext cx="3184800" cy="9309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s" sz="6475"/>
              <a:t>Asignatura: Proyecto II</a:t>
            </a:r>
            <a:endParaRPr sz="6475"/>
          </a:p>
          <a:p>
            <a:pPr indent="0" lvl="0" marL="0" rtl="0" algn="l">
              <a:spcBef>
                <a:spcPts val="1200"/>
              </a:spcBef>
              <a:spcAft>
                <a:spcPts val="0"/>
              </a:spcAft>
              <a:buNone/>
            </a:pPr>
            <a:r>
              <a:rPr lang="es" sz="6475"/>
              <a:t>Profesor: Diego Aracena Pizarro</a:t>
            </a:r>
            <a:endParaRPr sz="6475"/>
          </a:p>
          <a:p>
            <a:pPr indent="0" lvl="0" marL="0" rtl="0" algn="l">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4"/>
          <p:cNvSpPr/>
          <p:nvPr/>
        </p:nvSpPr>
        <p:spPr>
          <a:xfrm>
            <a:off x="5384700" y="0"/>
            <a:ext cx="3759300" cy="21114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4"/>
          <p:cNvSpPr/>
          <p:nvPr/>
        </p:nvSpPr>
        <p:spPr>
          <a:xfrm rot="5400000">
            <a:off x="3846500" y="-3846600"/>
            <a:ext cx="1459800" cy="9153000"/>
          </a:xfrm>
          <a:prstGeom prst="rect">
            <a:avLst/>
          </a:prstGeom>
          <a:solidFill>
            <a:srgbClr val="151E3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4"/>
          <p:cNvSpPr txBox="1"/>
          <p:nvPr>
            <p:ph type="title"/>
          </p:nvPr>
        </p:nvSpPr>
        <p:spPr>
          <a:xfrm>
            <a:off x="2500350" y="149425"/>
            <a:ext cx="5093100" cy="1412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s"/>
              <a:t>Introducción</a:t>
            </a:r>
            <a:endParaRPr b="1"/>
          </a:p>
        </p:txBody>
      </p:sp>
      <p:sp>
        <p:nvSpPr>
          <p:cNvPr id="105" name="Google Shape;105;p14"/>
          <p:cNvSpPr txBox="1"/>
          <p:nvPr/>
        </p:nvSpPr>
        <p:spPr>
          <a:xfrm>
            <a:off x="511825" y="1784550"/>
            <a:ext cx="7895100" cy="2031900"/>
          </a:xfrm>
          <a:prstGeom prst="rect">
            <a:avLst/>
          </a:prstGeom>
          <a:noFill/>
          <a:ln>
            <a:noFill/>
          </a:ln>
        </p:spPr>
        <p:txBody>
          <a:bodyPr anchorCtr="0" anchor="t" bIns="91425" lIns="91425" spcFirstLastPara="1" rIns="91425" wrap="square" tIns="91425">
            <a:spAutoFit/>
          </a:bodyPr>
          <a:lstStyle/>
          <a:p>
            <a:pPr indent="-355600" lvl="0" marL="457200" rtl="0" algn="just">
              <a:spcBef>
                <a:spcPts val="0"/>
              </a:spcBef>
              <a:spcAft>
                <a:spcPts val="0"/>
              </a:spcAft>
              <a:buClr>
                <a:schemeClr val="lt1"/>
              </a:buClr>
              <a:buSzPts val="2000"/>
              <a:buFont typeface="Roboto"/>
              <a:buChar char="●"/>
            </a:pPr>
            <a:r>
              <a:rPr lang="es" sz="2000">
                <a:solidFill>
                  <a:schemeClr val="lt1"/>
                </a:solidFill>
                <a:latin typeface="Roboto"/>
                <a:ea typeface="Roboto"/>
                <a:cs typeface="Roboto"/>
                <a:sym typeface="Roboto"/>
              </a:rPr>
              <a:t>Según la OMS, a nivel mundial, por lo menos 2200 millones de personas tienen deficiencia visual o ceguera.</a:t>
            </a:r>
            <a:endParaRPr sz="2000">
              <a:solidFill>
                <a:schemeClr val="lt1"/>
              </a:solidFill>
              <a:latin typeface="Roboto"/>
              <a:ea typeface="Roboto"/>
              <a:cs typeface="Roboto"/>
              <a:sym typeface="Roboto"/>
            </a:endParaRPr>
          </a:p>
          <a:p>
            <a:pPr indent="-355600" lvl="0" marL="457200" rtl="0" algn="just">
              <a:spcBef>
                <a:spcPts val="0"/>
              </a:spcBef>
              <a:spcAft>
                <a:spcPts val="0"/>
              </a:spcAft>
              <a:buClr>
                <a:schemeClr val="lt1"/>
              </a:buClr>
              <a:buSzPts val="2000"/>
              <a:buFont typeface="Roboto"/>
              <a:buChar char="●"/>
            </a:pPr>
            <a:r>
              <a:rPr lang="es" sz="2000">
                <a:solidFill>
                  <a:schemeClr val="lt1"/>
                </a:solidFill>
                <a:latin typeface="Roboto"/>
                <a:ea typeface="Roboto"/>
                <a:cs typeface="Roboto"/>
                <a:sym typeface="Roboto"/>
              </a:rPr>
              <a:t>La movilidad es uno de los principales retos a los que se enfrentan en su día a día, especialmente para desplazarse en entornos que les resultan poco familiares o desconocidos, lugares donde les invade la inseguridad.</a:t>
            </a:r>
            <a:endParaRPr sz="2000">
              <a:solidFill>
                <a:schemeClr val="lt1"/>
              </a:solidFill>
              <a:latin typeface="Roboto"/>
              <a:ea typeface="Roboto"/>
              <a:cs typeface="Roboto"/>
              <a:sym typeface="Roboto"/>
            </a:endParaRPr>
          </a:p>
        </p:txBody>
      </p:sp>
      <p:pic>
        <p:nvPicPr>
          <p:cNvPr id="106" name="Google Shape;106;p14"/>
          <p:cNvPicPr preferRelativeResize="0"/>
          <p:nvPr/>
        </p:nvPicPr>
        <p:blipFill>
          <a:blip r:embed="rId3">
            <a:alphaModFix/>
          </a:blip>
          <a:stretch>
            <a:fillRect/>
          </a:stretch>
        </p:blipFill>
        <p:spPr>
          <a:xfrm>
            <a:off x="2917260" y="3683701"/>
            <a:ext cx="2781092" cy="14597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5"/>
          <p:cNvSpPr/>
          <p:nvPr/>
        </p:nvSpPr>
        <p:spPr>
          <a:xfrm>
            <a:off x="5384700" y="0"/>
            <a:ext cx="3759300" cy="21114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5"/>
          <p:cNvSpPr/>
          <p:nvPr/>
        </p:nvSpPr>
        <p:spPr>
          <a:xfrm>
            <a:off x="0" y="0"/>
            <a:ext cx="4139400" cy="5143500"/>
          </a:xfrm>
          <a:prstGeom prst="rect">
            <a:avLst/>
          </a:prstGeom>
          <a:solidFill>
            <a:srgbClr val="151E3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5"/>
          <p:cNvSpPr txBox="1"/>
          <p:nvPr>
            <p:ph type="title"/>
          </p:nvPr>
        </p:nvSpPr>
        <p:spPr>
          <a:xfrm>
            <a:off x="486275" y="155875"/>
            <a:ext cx="3653100" cy="2037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s"/>
              <a:t>Problema</a:t>
            </a:r>
            <a:endParaRPr b="1"/>
          </a:p>
          <a:p>
            <a:pPr indent="0" lvl="0" marL="0" rtl="0" algn="l">
              <a:spcBef>
                <a:spcPts val="0"/>
              </a:spcBef>
              <a:spcAft>
                <a:spcPts val="0"/>
              </a:spcAft>
              <a:buNone/>
            </a:pPr>
            <a:r>
              <a:rPr b="1" lang="es"/>
              <a:t>encontrado</a:t>
            </a:r>
            <a:endParaRPr b="1"/>
          </a:p>
        </p:txBody>
      </p:sp>
      <p:sp>
        <p:nvSpPr>
          <p:cNvPr id="114" name="Google Shape;114;p15"/>
          <p:cNvSpPr txBox="1"/>
          <p:nvPr/>
        </p:nvSpPr>
        <p:spPr>
          <a:xfrm>
            <a:off x="230275" y="2293475"/>
            <a:ext cx="3490800" cy="17238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chemeClr val="lt1"/>
              </a:buClr>
              <a:buSzPts val="2000"/>
              <a:buFont typeface="Roboto"/>
              <a:buChar char="●"/>
            </a:pPr>
            <a:r>
              <a:rPr lang="es" sz="2000">
                <a:solidFill>
                  <a:schemeClr val="lt1"/>
                </a:solidFill>
                <a:latin typeface="Roboto"/>
                <a:ea typeface="Roboto"/>
                <a:cs typeface="Roboto"/>
                <a:sym typeface="Roboto"/>
              </a:rPr>
              <a:t>Las personas invidentes tienen una mayor dificultad en poder desplazarse autónomamente.</a:t>
            </a:r>
            <a:endParaRPr sz="2000">
              <a:solidFill>
                <a:schemeClr val="lt1"/>
              </a:solidFill>
              <a:latin typeface="Roboto"/>
              <a:ea typeface="Roboto"/>
              <a:cs typeface="Roboto"/>
              <a:sym typeface="Roboto"/>
            </a:endParaRPr>
          </a:p>
        </p:txBody>
      </p:sp>
      <p:sp>
        <p:nvSpPr>
          <p:cNvPr id="115" name="Google Shape;115;p15"/>
          <p:cNvSpPr txBox="1"/>
          <p:nvPr/>
        </p:nvSpPr>
        <p:spPr>
          <a:xfrm>
            <a:off x="4638225" y="561750"/>
            <a:ext cx="38325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2300">
                <a:solidFill>
                  <a:schemeClr val="lt1"/>
                </a:solidFill>
                <a:latin typeface="Roboto"/>
                <a:ea typeface="Roboto"/>
                <a:cs typeface="Roboto"/>
                <a:sym typeface="Roboto"/>
              </a:rPr>
              <a:t>Pueden caer en ciertos problemas al...</a:t>
            </a:r>
            <a:endParaRPr sz="2300">
              <a:solidFill>
                <a:schemeClr val="lt1"/>
              </a:solidFill>
              <a:latin typeface="Roboto"/>
              <a:ea typeface="Roboto"/>
              <a:cs typeface="Roboto"/>
              <a:sym typeface="Roboto"/>
            </a:endParaRPr>
          </a:p>
        </p:txBody>
      </p:sp>
      <p:sp>
        <p:nvSpPr>
          <p:cNvPr id="116" name="Google Shape;116;p15"/>
          <p:cNvSpPr txBox="1"/>
          <p:nvPr/>
        </p:nvSpPr>
        <p:spPr>
          <a:xfrm>
            <a:off x="4572000" y="1771350"/>
            <a:ext cx="3832500" cy="26475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chemeClr val="lt1"/>
              </a:buClr>
              <a:buSzPts val="2000"/>
              <a:buFont typeface="Roboto"/>
              <a:buChar char="●"/>
            </a:pPr>
            <a:r>
              <a:rPr lang="es" sz="2000">
                <a:solidFill>
                  <a:schemeClr val="lt1"/>
                </a:solidFill>
                <a:latin typeface="Roboto"/>
                <a:ea typeface="Roboto"/>
                <a:cs typeface="Roboto"/>
                <a:sym typeface="Roboto"/>
              </a:rPr>
              <a:t>Realizar una ruta no conocida</a:t>
            </a:r>
            <a:r>
              <a:rPr lang="es" sz="2000">
                <a:solidFill>
                  <a:schemeClr val="lt1"/>
                </a:solidFill>
                <a:latin typeface="Roboto"/>
                <a:ea typeface="Roboto"/>
                <a:cs typeface="Roboto"/>
                <a:sym typeface="Roboto"/>
              </a:rPr>
              <a:t>.</a:t>
            </a:r>
            <a:endParaRPr sz="2000">
              <a:solidFill>
                <a:schemeClr val="lt1"/>
              </a:solidFill>
              <a:latin typeface="Roboto"/>
              <a:ea typeface="Roboto"/>
              <a:cs typeface="Roboto"/>
              <a:sym typeface="Roboto"/>
            </a:endParaRPr>
          </a:p>
          <a:p>
            <a:pPr indent="-355600" lvl="0" marL="457200" rtl="0" algn="l">
              <a:spcBef>
                <a:spcPts val="0"/>
              </a:spcBef>
              <a:spcAft>
                <a:spcPts val="0"/>
              </a:spcAft>
              <a:buClr>
                <a:schemeClr val="lt1"/>
              </a:buClr>
              <a:buSzPts val="2000"/>
              <a:buFont typeface="Roboto"/>
              <a:buChar char="●"/>
            </a:pPr>
            <a:r>
              <a:rPr lang="es" sz="2000">
                <a:solidFill>
                  <a:schemeClr val="lt1"/>
                </a:solidFill>
                <a:latin typeface="Roboto"/>
                <a:ea typeface="Roboto"/>
                <a:cs typeface="Roboto"/>
                <a:sym typeface="Roboto"/>
              </a:rPr>
              <a:t>No reconocer direcciones de calles cercanas.</a:t>
            </a:r>
            <a:endParaRPr sz="2000">
              <a:solidFill>
                <a:schemeClr val="lt1"/>
              </a:solidFill>
              <a:latin typeface="Roboto"/>
              <a:ea typeface="Roboto"/>
              <a:cs typeface="Roboto"/>
              <a:sym typeface="Roboto"/>
            </a:endParaRPr>
          </a:p>
          <a:p>
            <a:pPr indent="-355600" lvl="0" marL="457200" rtl="0" algn="l">
              <a:spcBef>
                <a:spcPts val="0"/>
              </a:spcBef>
              <a:spcAft>
                <a:spcPts val="0"/>
              </a:spcAft>
              <a:buClr>
                <a:schemeClr val="lt1"/>
              </a:buClr>
              <a:buSzPts val="2000"/>
              <a:buFont typeface="Roboto"/>
              <a:buChar char="●"/>
            </a:pPr>
            <a:r>
              <a:rPr lang="es" sz="2000">
                <a:solidFill>
                  <a:schemeClr val="lt1"/>
                </a:solidFill>
                <a:latin typeface="Roboto"/>
                <a:ea typeface="Roboto"/>
                <a:cs typeface="Roboto"/>
                <a:sym typeface="Roboto"/>
              </a:rPr>
              <a:t>No detectar ciertos obstáculos.</a:t>
            </a:r>
            <a:endParaRPr sz="2000">
              <a:solidFill>
                <a:schemeClr val="lt1"/>
              </a:solidFill>
              <a:latin typeface="Roboto"/>
              <a:ea typeface="Roboto"/>
              <a:cs typeface="Roboto"/>
              <a:sym typeface="Roboto"/>
            </a:endParaRPr>
          </a:p>
          <a:p>
            <a:pPr indent="-355600" lvl="0" marL="457200" rtl="0" algn="l">
              <a:spcBef>
                <a:spcPts val="0"/>
              </a:spcBef>
              <a:spcAft>
                <a:spcPts val="0"/>
              </a:spcAft>
              <a:buClr>
                <a:schemeClr val="lt1"/>
              </a:buClr>
              <a:buSzPts val="2000"/>
              <a:buFont typeface="Roboto"/>
              <a:buChar char="●"/>
            </a:pPr>
            <a:r>
              <a:rPr lang="es" sz="2000">
                <a:solidFill>
                  <a:schemeClr val="lt1"/>
                </a:solidFill>
                <a:latin typeface="Roboto"/>
                <a:ea typeface="Roboto"/>
                <a:cs typeface="Roboto"/>
                <a:sym typeface="Roboto"/>
              </a:rPr>
              <a:t>Dificultad en encontrar la salida de emergencia.</a:t>
            </a:r>
            <a:endParaRPr sz="2000">
              <a:solidFill>
                <a:schemeClr val="lt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6"/>
          <p:cNvSpPr/>
          <p:nvPr/>
        </p:nvSpPr>
        <p:spPr>
          <a:xfrm>
            <a:off x="5384700" y="0"/>
            <a:ext cx="3759300" cy="21114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6"/>
          <p:cNvSpPr/>
          <p:nvPr/>
        </p:nvSpPr>
        <p:spPr>
          <a:xfrm>
            <a:off x="0" y="0"/>
            <a:ext cx="4139400" cy="5143500"/>
          </a:xfrm>
          <a:prstGeom prst="rect">
            <a:avLst/>
          </a:prstGeom>
          <a:solidFill>
            <a:srgbClr val="151E3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6"/>
          <p:cNvSpPr txBox="1"/>
          <p:nvPr>
            <p:ph type="title"/>
          </p:nvPr>
        </p:nvSpPr>
        <p:spPr>
          <a:xfrm>
            <a:off x="486275" y="155875"/>
            <a:ext cx="3653100" cy="2037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s"/>
              <a:t>Objetivo General</a:t>
            </a:r>
            <a:endParaRPr b="1"/>
          </a:p>
        </p:txBody>
      </p:sp>
      <p:sp>
        <p:nvSpPr>
          <p:cNvPr id="124" name="Google Shape;124;p16"/>
          <p:cNvSpPr txBox="1"/>
          <p:nvPr/>
        </p:nvSpPr>
        <p:spPr>
          <a:xfrm>
            <a:off x="4453350" y="1362225"/>
            <a:ext cx="41691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500">
              <a:latin typeface="Roboto"/>
              <a:ea typeface="Roboto"/>
              <a:cs typeface="Roboto"/>
              <a:sym typeface="Roboto"/>
            </a:endParaRPr>
          </a:p>
        </p:txBody>
      </p:sp>
      <p:sp>
        <p:nvSpPr>
          <p:cNvPr id="125" name="Google Shape;125;p16"/>
          <p:cNvSpPr txBox="1"/>
          <p:nvPr/>
        </p:nvSpPr>
        <p:spPr>
          <a:xfrm>
            <a:off x="230275" y="2293475"/>
            <a:ext cx="3490800" cy="26475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chemeClr val="lt1"/>
              </a:buClr>
              <a:buSzPts val="2000"/>
              <a:buFont typeface="Roboto"/>
              <a:buChar char="●"/>
            </a:pPr>
            <a:r>
              <a:rPr lang="es" sz="2000">
                <a:solidFill>
                  <a:schemeClr val="lt1"/>
                </a:solidFill>
                <a:latin typeface="Roboto"/>
                <a:ea typeface="Roboto"/>
                <a:cs typeface="Roboto"/>
                <a:sym typeface="Roboto"/>
              </a:rPr>
              <a:t>Proponer una </a:t>
            </a:r>
            <a:r>
              <a:rPr lang="es" sz="2000">
                <a:solidFill>
                  <a:schemeClr val="lt1"/>
                </a:solidFill>
                <a:latin typeface="Roboto"/>
                <a:ea typeface="Roboto"/>
                <a:cs typeface="Roboto"/>
                <a:sym typeface="Roboto"/>
              </a:rPr>
              <a:t>gestión</a:t>
            </a:r>
            <a:r>
              <a:rPr lang="es" sz="2000">
                <a:solidFill>
                  <a:schemeClr val="lt1"/>
                </a:solidFill>
                <a:latin typeface="Roboto"/>
                <a:ea typeface="Roboto"/>
                <a:cs typeface="Roboto"/>
                <a:sym typeface="Roboto"/>
              </a:rPr>
              <a:t> de guía de rutas de google maps con audio y GPS en la que el usuario no vidente pueda ser asistido, para que </a:t>
            </a:r>
            <a:r>
              <a:rPr lang="es" sz="2000">
                <a:solidFill>
                  <a:schemeClr val="lt1"/>
                </a:solidFill>
                <a:latin typeface="Roboto"/>
                <a:ea typeface="Roboto"/>
                <a:cs typeface="Roboto"/>
                <a:sym typeface="Roboto"/>
              </a:rPr>
              <a:t>así el invidente pueda ir a la ruta que él desea.</a:t>
            </a:r>
            <a:r>
              <a:rPr lang="es" sz="2000">
                <a:solidFill>
                  <a:schemeClr val="lt1"/>
                </a:solidFill>
                <a:latin typeface="Roboto"/>
                <a:ea typeface="Roboto"/>
                <a:cs typeface="Roboto"/>
                <a:sym typeface="Roboto"/>
              </a:rPr>
              <a:t>  </a:t>
            </a:r>
            <a:endParaRPr sz="2000">
              <a:solidFill>
                <a:schemeClr val="lt1"/>
              </a:solidFill>
              <a:latin typeface="Roboto"/>
              <a:ea typeface="Roboto"/>
              <a:cs typeface="Roboto"/>
              <a:sym typeface="Roboto"/>
            </a:endParaRPr>
          </a:p>
        </p:txBody>
      </p:sp>
      <p:pic>
        <p:nvPicPr>
          <p:cNvPr id="126" name="Google Shape;126;p16"/>
          <p:cNvPicPr preferRelativeResize="0"/>
          <p:nvPr/>
        </p:nvPicPr>
        <p:blipFill>
          <a:blip r:embed="rId3">
            <a:alphaModFix/>
          </a:blip>
          <a:stretch>
            <a:fillRect/>
          </a:stretch>
        </p:blipFill>
        <p:spPr>
          <a:xfrm>
            <a:off x="4572000" y="1275600"/>
            <a:ext cx="4174438" cy="2727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7"/>
          <p:cNvSpPr/>
          <p:nvPr/>
        </p:nvSpPr>
        <p:spPr>
          <a:xfrm>
            <a:off x="5384700" y="0"/>
            <a:ext cx="3759300" cy="21114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7"/>
          <p:cNvSpPr/>
          <p:nvPr/>
        </p:nvSpPr>
        <p:spPr>
          <a:xfrm rot="5400000">
            <a:off x="3846500" y="-3846600"/>
            <a:ext cx="1459800" cy="9153000"/>
          </a:xfrm>
          <a:prstGeom prst="rect">
            <a:avLst/>
          </a:prstGeom>
          <a:solidFill>
            <a:srgbClr val="151E3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7"/>
          <p:cNvSpPr txBox="1"/>
          <p:nvPr>
            <p:ph type="title"/>
          </p:nvPr>
        </p:nvSpPr>
        <p:spPr>
          <a:xfrm>
            <a:off x="1702925" y="149425"/>
            <a:ext cx="7071000" cy="1412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s"/>
              <a:t>Objetivo Específico</a:t>
            </a:r>
            <a:endParaRPr b="1"/>
          </a:p>
        </p:txBody>
      </p:sp>
      <p:sp>
        <p:nvSpPr>
          <p:cNvPr id="134" name="Google Shape;134;p17"/>
          <p:cNvSpPr txBox="1"/>
          <p:nvPr/>
        </p:nvSpPr>
        <p:spPr>
          <a:xfrm>
            <a:off x="403575" y="3668625"/>
            <a:ext cx="25014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2200">
                <a:solidFill>
                  <a:schemeClr val="lt1"/>
                </a:solidFill>
                <a:latin typeface="Roboto"/>
                <a:ea typeface="Roboto"/>
                <a:cs typeface="Roboto"/>
                <a:sym typeface="Roboto"/>
              </a:rPr>
              <a:t>Gestionar Rutas para poder usarla más tarde.</a:t>
            </a:r>
            <a:endParaRPr sz="2200">
              <a:solidFill>
                <a:schemeClr val="lt1"/>
              </a:solidFill>
              <a:latin typeface="Roboto"/>
              <a:ea typeface="Roboto"/>
              <a:cs typeface="Roboto"/>
              <a:sym typeface="Roboto"/>
            </a:endParaRPr>
          </a:p>
        </p:txBody>
      </p:sp>
      <p:sp>
        <p:nvSpPr>
          <p:cNvPr id="135" name="Google Shape;135;p17"/>
          <p:cNvSpPr txBox="1"/>
          <p:nvPr/>
        </p:nvSpPr>
        <p:spPr>
          <a:xfrm>
            <a:off x="3021950" y="3668625"/>
            <a:ext cx="30000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2200">
                <a:solidFill>
                  <a:schemeClr val="lt1"/>
                </a:solidFill>
                <a:latin typeface="Roboto"/>
                <a:ea typeface="Roboto"/>
                <a:cs typeface="Roboto"/>
                <a:sym typeface="Roboto"/>
              </a:rPr>
              <a:t>Narrar la dirección de las calles y orientación de la ruta actual.</a:t>
            </a:r>
            <a:endParaRPr sz="2200">
              <a:solidFill>
                <a:schemeClr val="lt1"/>
              </a:solidFill>
              <a:latin typeface="Roboto"/>
              <a:ea typeface="Roboto"/>
              <a:cs typeface="Roboto"/>
              <a:sym typeface="Roboto"/>
            </a:endParaRPr>
          </a:p>
        </p:txBody>
      </p:sp>
      <p:sp>
        <p:nvSpPr>
          <p:cNvPr id="136" name="Google Shape;136;p17"/>
          <p:cNvSpPr txBox="1"/>
          <p:nvPr/>
        </p:nvSpPr>
        <p:spPr>
          <a:xfrm>
            <a:off x="6066275" y="3668625"/>
            <a:ext cx="30867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2200">
                <a:solidFill>
                  <a:schemeClr val="lt1"/>
                </a:solidFill>
                <a:latin typeface="Roboto"/>
                <a:ea typeface="Roboto"/>
                <a:cs typeface="Roboto"/>
                <a:sym typeface="Roboto"/>
              </a:rPr>
              <a:t>Alertar de obstáculos, semáforos y pasos peatonales, paraderos. </a:t>
            </a:r>
            <a:endParaRPr sz="2200">
              <a:solidFill>
                <a:schemeClr val="lt1"/>
              </a:solidFill>
              <a:latin typeface="Roboto"/>
              <a:ea typeface="Roboto"/>
              <a:cs typeface="Roboto"/>
              <a:sym typeface="Roboto"/>
            </a:endParaRPr>
          </a:p>
        </p:txBody>
      </p:sp>
      <p:pic>
        <p:nvPicPr>
          <p:cNvPr id="137" name="Google Shape;137;p17"/>
          <p:cNvPicPr preferRelativeResize="0"/>
          <p:nvPr/>
        </p:nvPicPr>
        <p:blipFill>
          <a:blip r:embed="rId3">
            <a:alphaModFix/>
          </a:blip>
          <a:stretch>
            <a:fillRect/>
          </a:stretch>
        </p:blipFill>
        <p:spPr>
          <a:xfrm>
            <a:off x="509750" y="1743475"/>
            <a:ext cx="1852127" cy="1772750"/>
          </a:xfrm>
          <a:prstGeom prst="rect">
            <a:avLst/>
          </a:prstGeom>
          <a:noFill/>
          <a:ln>
            <a:noFill/>
          </a:ln>
        </p:spPr>
      </p:pic>
      <p:pic>
        <p:nvPicPr>
          <p:cNvPr id="138" name="Google Shape;138;p17"/>
          <p:cNvPicPr preferRelativeResize="0"/>
          <p:nvPr/>
        </p:nvPicPr>
        <p:blipFill>
          <a:blip r:embed="rId4">
            <a:alphaModFix/>
          </a:blip>
          <a:stretch>
            <a:fillRect/>
          </a:stretch>
        </p:blipFill>
        <p:spPr>
          <a:xfrm>
            <a:off x="3467177" y="1713925"/>
            <a:ext cx="1802300" cy="1802300"/>
          </a:xfrm>
          <a:prstGeom prst="rect">
            <a:avLst/>
          </a:prstGeom>
          <a:noFill/>
          <a:ln>
            <a:noFill/>
          </a:ln>
        </p:spPr>
      </p:pic>
      <p:pic>
        <p:nvPicPr>
          <p:cNvPr id="139" name="Google Shape;139;p17"/>
          <p:cNvPicPr preferRelativeResize="0"/>
          <p:nvPr/>
        </p:nvPicPr>
        <p:blipFill>
          <a:blip r:embed="rId5">
            <a:alphaModFix/>
          </a:blip>
          <a:stretch>
            <a:fillRect/>
          </a:stretch>
        </p:blipFill>
        <p:spPr>
          <a:xfrm>
            <a:off x="6860800" y="1965450"/>
            <a:ext cx="1762473" cy="15507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8"/>
          <p:cNvSpPr/>
          <p:nvPr/>
        </p:nvSpPr>
        <p:spPr>
          <a:xfrm>
            <a:off x="5384700" y="0"/>
            <a:ext cx="3759300" cy="21114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8"/>
          <p:cNvSpPr/>
          <p:nvPr/>
        </p:nvSpPr>
        <p:spPr>
          <a:xfrm rot="5400000">
            <a:off x="3846500" y="-3846600"/>
            <a:ext cx="1459800" cy="9153000"/>
          </a:xfrm>
          <a:prstGeom prst="rect">
            <a:avLst/>
          </a:prstGeom>
          <a:solidFill>
            <a:srgbClr val="151E3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8"/>
          <p:cNvSpPr txBox="1"/>
          <p:nvPr>
            <p:ph type="title"/>
          </p:nvPr>
        </p:nvSpPr>
        <p:spPr>
          <a:xfrm>
            <a:off x="1172350" y="149425"/>
            <a:ext cx="7071000" cy="1412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s"/>
              <a:t>Escenario del Problema</a:t>
            </a:r>
            <a:endParaRPr b="1"/>
          </a:p>
        </p:txBody>
      </p:sp>
      <p:pic>
        <p:nvPicPr>
          <p:cNvPr id="147" name="Google Shape;147;p18"/>
          <p:cNvPicPr preferRelativeResize="0"/>
          <p:nvPr/>
        </p:nvPicPr>
        <p:blipFill rotWithShape="1">
          <a:blip r:embed="rId3">
            <a:alphaModFix/>
          </a:blip>
          <a:srcRect b="2954" l="0" r="0" t="2954"/>
          <a:stretch/>
        </p:blipFill>
        <p:spPr>
          <a:xfrm>
            <a:off x="668850" y="1561525"/>
            <a:ext cx="2398850" cy="3378974"/>
          </a:xfrm>
          <a:prstGeom prst="rect">
            <a:avLst/>
          </a:prstGeom>
          <a:noFill/>
          <a:ln>
            <a:noFill/>
          </a:ln>
        </p:spPr>
      </p:pic>
      <p:sp>
        <p:nvSpPr>
          <p:cNvPr id="148" name="Google Shape;148;p18"/>
          <p:cNvSpPr txBox="1"/>
          <p:nvPr/>
        </p:nvSpPr>
        <p:spPr>
          <a:xfrm>
            <a:off x="3662875" y="1730400"/>
            <a:ext cx="5165100" cy="2031900"/>
          </a:xfrm>
          <a:prstGeom prst="rect">
            <a:avLst/>
          </a:prstGeom>
          <a:noFill/>
          <a:ln>
            <a:noFill/>
          </a:ln>
        </p:spPr>
        <p:txBody>
          <a:bodyPr anchorCtr="0" anchor="t" bIns="91425" lIns="91425" spcFirstLastPara="1" rIns="91425" wrap="square" tIns="91425">
            <a:spAutoFit/>
          </a:bodyPr>
          <a:lstStyle/>
          <a:p>
            <a:pPr indent="-355600" lvl="0" marL="457200" rtl="0" algn="just">
              <a:spcBef>
                <a:spcPts val="0"/>
              </a:spcBef>
              <a:spcAft>
                <a:spcPts val="0"/>
              </a:spcAft>
              <a:buClr>
                <a:schemeClr val="lt1"/>
              </a:buClr>
              <a:buSzPts val="2000"/>
              <a:buFont typeface="Roboto"/>
              <a:buChar char="●"/>
            </a:pPr>
            <a:r>
              <a:rPr lang="es" sz="2000">
                <a:solidFill>
                  <a:schemeClr val="lt1"/>
                </a:solidFill>
                <a:latin typeface="Roboto"/>
                <a:ea typeface="Roboto"/>
                <a:cs typeface="Roboto"/>
                <a:sym typeface="Roboto"/>
              </a:rPr>
              <a:t>Este es Eladio, Eladio </a:t>
            </a:r>
            <a:r>
              <a:rPr lang="es" sz="2000">
                <a:solidFill>
                  <a:schemeClr val="lt1"/>
                </a:solidFill>
                <a:latin typeface="Roboto"/>
                <a:ea typeface="Roboto"/>
                <a:cs typeface="Roboto"/>
                <a:sym typeface="Roboto"/>
              </a:rPr>
              <a:t>nació </a:t>
            </a:r>
            <a:r>
              <a:rPr lang="es" sz="2000">
                <a:solidFill>
                  <a:schemeClr val="lt1"/>
                </a:solidFill>
                <a:latin typeface="Roboto"/>
                <a:ea typeface="Roboto"/>
                <a:cs typeface="Roboto"/>
                <a:sym typeface="Roboto"/>
              </a:rPr>
              <a:t>siendo una persona ciega, </a:t>
            </a:r>
            <a:r>
              <a:rPr lang="es" sz="2000">
                <a:solidFill>
                  <a:schemeClr val="lt1"/>
                </a:solidFill>
                <a:latin typeface="Roboto"/>
                <a:ea typeface="Roboto"/>
                <a:cs typeface="Roboto"/>
                <a:sym typeface="Roboto"/>
              </a:rPr>
              <a:t>así</a:t>
            </a:r>
            <a:r>
              <a:rPr lang="es" sz="2000">
                <a:solidFill>
                  <a:schemeClr val="lt1"/>
                </a:solidFill>
                <a:latin typeface="Roboto"/>
                <a:ea typeface="Roboto"/>
                <a:cs typeface="Roboto"/>
                <a:sym typeface="Roboto"/>
              </a:rPr>
              <a:t> que necesita de ayuda cuando encuentra caminos que no sabía que existía o si se olvida del camino.</a:t>
            </a:r>
            <a:endParaRPr sz="2000">
              <a:solidFill>
                <a:schemeClr val="lt1"/>
              </a:solidFill>
              <a:latin typeface="Roboto"/>
              <a:ea typeface="Roboto"/>
              <a:cs typeface="Roboto"/>
              <a:sym typeface="Roboto"/>
            </a:endParaRPr>
          </a:p>
          <a:p>
            <a:pPr indent="-355600" lvl="0" marL="457200" rtl="0" algn="l">
              <a:spcBef>
                <a:spcPts val="0"/>
              </a:spcBef>
              <a:spcAft>
                <a:spcPts val="0"/>
              </a:spcAft>
              <a:buClr>
                <a:schemeClr val="lt1"/>
              </a:buClr>
              <a:buSzPts val="2000"/>
              <a:buFont typeface="Roboto"/>
              <a:buChar char="●"/>
            </a:pPr>
            <a:r>
              <a:rPr lang="es" sz="2000">
                <a:solidFill>
                  <a:schemeClr val="lt1"/>
                </a:solidFill>
                <a:latin typeface="Roboto"/>
                <a:ea typeface="Roboto"/>
                <a:cs typeface="Roboto"/>
                <a:sym typeface="Roboto"/>
              </a:rPr>
              <a:t>Eladio se fue a vivir a una nueva ciudad.</a:t>
            </a:r>
            <a:endParaRPr sz="2000">
              <a:solidFill>
                <a:schemeClr val="lt1"/>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9"/>
          <p:cNvSpPr/>
          <p:nvPr/>
        </p:nvSpPr>
        <p:spPr>
          <a:xfrm>
            <a:off x="5384700" y="0"/>
            <a:ext cx="3759300" cy="21114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9"/>
          <p:cNvSpPr/>
          <p:nvPr/>
        </p:nvSpPr>
        <p:spPr>
          <a:xfrm rot="5400000">
            <a:off x="3846500" y="-3846600"/>
            <a:ext cx="1459800" cy="9153000"/>
          </a:xfrm>
          <a:prstGeom prst="rect">
            <a:avLst/>
          </a:prstGeom>
          <a:solidFill>
            <a:srgbClr val="151E3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9"/>
          <p:cNvSpPr txBox="1"/>
          <p:nvPr>
            <p:ph type="title"/>
          </p:nvPr>
        </p:nvSpPr>
        <p:spPr>
          <a:xfrm>
            <a:off x="1172350" y="149425"/>
            <a:ext cx="7071000" cy="1412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s"/>
              <a:t>Escenario del Problema</a:t>
            </a:r>
            <a:endParaRPr b="1"/>
          </a:p>
        </p:txBody>
      </p:sp>
      <p:sp>
        <p:nvSpPr>
          <p:cNvPr id="156" name="Google Shape;156;p19"/>
          <p:cNvSpPr txBox="1"/>
          <p:nvPr/>
        </p:nvSpPr>
        <p:spPr>
          <a:xfrm>
            <a:off x="3856425" y="1509750"/>
            <a:ext cx="5165100" cy="2124000"/>
          </a:xfrm>
          <a:prstGeom prst="rect">
            <a:avLst/>
          </a:prstGeom>
          <a:noFill/>
          <a:ln>
            <a:noFill/>
          </a:ln>
        </p:spPr>
        <p:txBody>
          <a:bodyPr anchorCtr="0" anchor="t" bIns="91425" lIns="91425" spcFirstLastPara="1" rIns="91425" wrap="square" tIns="91425">
            <a:spAutoFit/>
          </a:bodyPr>
          <a:lstStyle/>
          <a:p>
            <a:pPr indent="-355600" lvl="0" marL="457200" rtl="0" algn="just">
              <a:spcBef>
                <a:spcPts val="0"/>
              </a:spcBef>
              <a:spcAft>
                <a:spcPts val="0"/>
              </a:spcAft>
              <a:buClr>
                <a:schemeClr val="lt1"/>
              </a:buClr>
              <a:buSzPts val="2000"/>
              <a:buFont typeface="Roboto"/>
              <a:buChar char="●"/>
            </a:pPr>
            <a:r>
              <a:rPr lang="es" sz="2100">
                <a:solidFill>
                  <a:schemeClr val="lt1"/>
                </a:solidFill>
                <a:latin typeface="Roboto"/>
                <a:ea typeface="Roboto"/>
                <a:cs typeface="Roboto"/>
                <a:sym typeface="Roboto"/>
              </a:rPr>
              <a:t>Eladio quiere ir a comprar pan, el sabe que puede haber una panadería cerca, pero al ser nuevo en la ciudad, no conoce muy bien sus alrededores. Aun así, él quiere ir, además de que  necesita salir para hacer sus cosas.</a:t>
            </a:r>
            <a:endParaRPr sz="2000">
              <a:solidFill>
                <a:schemeClr val="lt1"/>
              </a:solidFill>
              <a:latin typeface="Roboto"/>
              <a:ea typeface="Roboto"/>
              <a:cs typeface="Roboto"/>
              <a:sym typeface="Roboto"/>
            </a:endParaRPr>
          </a:p>
        </p:txBody>
      </p:sp>
      <p:sp>
        <p:nvSpPr>
          <p:cNvPr id="157" name="Google Shape;157;p19"/>
          <p:cNvSpPr/>
          <p:nvPr/>
        </p:nvSpPr>
        <p:spPr>
          <a:xfrm>
            <a:off x="5473350" y="3860525"/>
            <a:ext cx="2667600" cy="1205400"/>
          </a:xfrm>
          <a:prstGeom prst="ellipse">
            <a:avLst/>
          </a:prstGeom>
          <a:gradFill>
            <a:gsLst>
              <a:gs pos="0">
                <a:srgbClr val="DCECD5"/>
              </a:gs>
              <a:gs pos="100000">
                <a:srgbClr val="93BC81"/>
              </a:gs>
            </a:gsLst>
            <a:path path="circle">
              <a:fillToRect b="50%" l="50%" r="50%" t="50%"/>
            </a:path>
            <a:tileRect/>
          </a:gra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 sz="2000">
                <a:solidFill>
                  <a:schemeClr val="dk1"/>
                </a:solidFill>
              </a:rPr>
              <a:t>¿Como lo hará?</a:t>
            </a:r>
            <a:endParaRPr sz="2000">
              <a:solidFill>
                <a:schemeClr val="dk1"/>
              </a:solidFill>
            </a:endParaRPr>
          </a:p>
        </p:txBody>
      </p:sp>
      <p:pic>
        <p:nvPicPr>
          <p:cNvPr id="158" name="Google Shape;158;p19"/>
          <p:cNvPicPr preferRelativeResize="0"/>
          <p:nvPr/>
        </p:nvPicPr>
        <p:blipFill>
          <a:blip r:embed="rId3">
            <a:alphaModFix/>
          </a:blip>
          <a:stretch>
            <a:fillRect/>
          </a:stretch>
        </p:blipFill>
        <p:spPr>
          <a:xfrm>
            <a:off x="2456425" y="1776250"/>
            <a:ext cx="1186525" cy="2886125"/>
          </a:xfrm>
          <a:prstGeom prst="rect">
            <a:avLst/>
          </a:prstGeom>
          <a:noFill/>
          <a:ln>
            <a:noFill/>
          </a:ln>
        </p:spPr>
      </p:pic>
      <p:pic>
        <p:nvPicPr>
          <p:cNvPr id="159" name="Google Shape;159;p19"/>
          <p:cNvPicPr preferRelativeResize="0"/>
          <p:nvPr/>
        </p:nvPicPr>
        <p:blipFill>
          <a:blip r:embed="rId4">
            <a:alphaModFix/>
          </a:blip>
          <a:stretch>
            <a:fillRect/>
          </a:stretch>
        </p:blipFill>
        <p:spPr>
          <a:xfrm>
            <a:off x="418187" y="2445350"/>
            <a:ext cx="2153783" cy="1477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20"/>
          <p:cNvPicPr preferRelativeResize="0"/>
          <p:nvPr/>
        </p:nvPicPr>
        <p:blipFill>
          <a:blip r:embed="rId3">
            <a:alphaModFix/>
          </a:blip>
          <a:stretch>
            <a:fillRect/>
          </a:stretch>
        </p:blipFill>
        <p:spPr>
          <a:xfrm>
            <a:off x="-100" y="3035075"/>
            <a:ext cx="2811240" cy="2108424"/>
          </a:xfrm>
          <a:prstGeom prst="rect">
            <a:avLst/>
          </a:prstGeom>
          <a:noFill/>
          <a:ln>
            <a:noFill/>
          </a:ln>
        </p:spPr>
      </p:pic>
      <p:sp>
        <p:nvSpPr>
          <p:cNvPr id="165" name="Google Shape;165;p20"/>
          <p:cNvSpPr/>
          <p:nvPr/>
        </p:nvSpPr>
        <p:spPr>
          <a:xfrm rot="5400000">
            <a:off x="3846500" y="-3846600"/>
            <a:ext cx="1459800" cy="9153000"/>
          </a:xfrm>
          <a:prstGeom prst="rect">
            <a:avLst/>
          </a:prstGeom>
          <a:solidFill>
            <a:srgbClr val="151E3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0"/>
          <p:cNvSpPr txBox="1"/>
          <p:nvPr>
            <p:ph type="title"/>
          </p:nvPr>
        </p:nvSpPr>
        <p:spPr>
          <a:xfrm>
            <a:off x="1172350" y="149425"/>
            <a:ext cx="7071000" cy="1412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s"/>
              <a:t>Solución del Escenario</a:t>
            </a:r>
            <a:endParaRPr b="1"/>
          </a:p>
        </p:txBody>
      </p:sp>
      <p:sp>
        <p:nvSpPr>
          <p:cNvPr id="167" name="Google Shape;167;p20"/>
          <p:cNvSpPr txBox="1"/>
          <p:nvPr/>
        </p:nvSpPr>
        <p:spPr>
          <a:xfrm>
            <a:off x="577050" y="1440175"/>
            <a:ext cx="7886700" cy="7080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Clr>
                <a:schemeClr val="lt1"/>
              </a:buClr>
              <a:buSzPts val="1700"/>
              <a:buFont typeface="Roboto"/>
              <a:buChar char="●"/>
            </a:pPr>
            <a:r>
              <a:rPr lang="es" sz="1700">
                <a:solidFill>
                  <a:schemeClr val="lt1"/>
                </a:solidFill>
                <a:latin typeface="Roboto"/>
                <a:ea typeface="Roboto"/>
                <a:cs typeface="Roboto"/>
                <a:sym typeface="Roboto"/>
              </a:rPr>
              <a:t>Eladio utilizará su celular para usar la aplicación “</a:t>
            </a:r>
            <a:r>
              <a:rPr lang="es" sz="1700">
                <a:solidFill>
                  <a:schemeClr val="lt1"/>
                </a:solidFill>
                <a:latin typeface="Roboto"/>
                <a:ea typeface="Roboto"/>
                <a:cs typeface="Roboto"/>
                <a:sym typeface="Roboto"/>
              </a:rPr>
              <a:t>Asistente</a:t>
            </a:r>
            <a:r>
              <a:rPr lang="es" sz="1700">
                <a:solidFill>
                  <a:schemeClr val="lt1"/>
                </a:solidFill>
                <a:latin typeface="Roboto"/>
                <a:ea typeface="Roboto"/>
                <a:cs typeface="Roboto"/>
                <a:sym typeface="Roboto"/>
              </a:rPr>
              <a:t> de </a:t>
            </a:r>
            <a:r>
              <a:rPr lang="es" sz="1700">
                <a:solidFill>
                  <a:schemeClr val="lt1"/>
                </a:solidFill>
                <a:latin typeface="Roboto"/>
                <a:ea typeface="Roboto"/>
                <a:cs typeface="Roboto"/>
                <a:sym typeface="Roboto"/>
              </a:rPr>
              <a:t>audio</a:t>
            </a:r>
            <a:r>
              <a:rPr lang="es" sz="1700">
                <a:solidFill>
                  <a:schemeClr val="lt1"/>
                </a:solidFill>
                <a:latin typeface="Roboto"/>
                <a:ea typeface="Roboto"/>
                <a:cs typeface="Roboto"/>
                <a:sym typeface="Roboto"/>
              </a:rPr>
              <a:t> que orienta el desplazamiento entre calles para gente no vidente”</a:t>
            </a:r>
            <a:endParaRPr sz="1700">
              <a:solidFill>
                <a:schemeClr val="lt1"/>
              </a:solidFill>
              <a:latin typeface="Roboto"/>
              <a:ea typeface="Roboto"/>
              <a:cs typeface="Roboto"/>
              <a:sym typeface="Roboto"/>
            </a:endParaRPr>
          </a:p>
        </p:txBody>
      </p:sp>
      <p:pic>
        <p:nvPicPr>
          <p:cNvPr id="168" name="Google Shape;168;p20"/>
          <p:cNvPicPr preferRelativeResize="0"/>
          <p:nvPr/>
        </p:nvPicPr>
        <p:blipFill>
          <a:blip r:embed="rId4">
            <a:alphaModFix/>
          </a:blip>
          <a:stretch>
            <a:fillRect/>
          </a:stretch>
        </p:blipFill>
        <p:spPr>
          <a:xfrm>
            <a:off x="1329925" y="3900838"/>
            <a:ext cx="919276" cy="919276"/>
          </a:xfrm>
          <a:prstGeom prst="rect">
            <a:avLst/>
          </a:prstGeom>
          <a:noFill/>
          <a:ln>
            <a:noFill/>
          </a:ln>
        </p:spPr>
      </p:pic>
      <p:pic>
        <p:nvPicPr>
          <p:cNvPr id="169" name="Google Shape;169;p20"/>
          <p:cNvPicPr preferRelativeResize="0"/>
          <p:nvPr/>
        </p:nvPicPr>
        <p:blipFill>
          <a:blip r:embed="rId5">
            <a:alphaModFix/>
          </a:blip>
          <a:stretch>
            <a:fillRect/>
          </a:stretch>
        </p:blipFill>
        <p:spPr>
          <a:xfrm>
            <a:off x="6199350" y="2280688"/>
            <a:ext cx="886900" cy="1566588"/>
          </a:xfrm>
          <a:prstGeom prst="rect">
            <a:avLst/>
          </a:prstGeom>
          <a:noFill/>
          <a:ln>
            <a:noFill/>
          </a:ln>
        </p:spPr>
      </p:pic>
      <p:cxnSp>
        <p:nvCxnSpPr>
          <p:cNvPr id="170" name="Google Shape;170;p20"/>
          <p:cNvCxnSpPr>
            <a:stCxn id="171" idx="6"/>
            <a:endCxn id="172" idx="2"/>
          </p:cNvCxnSpPr>
          <p:nvPr/>
        </p:nvCxnSpPr>
        <p:spPr>
          <a:xfrm flipH="1" rot="10800000">
            <a:off x="3114200" y="4089288"/>
            <a:ext cx="3306600" cy="219900"/>
          </a:xfrm>
          <a:prstGeom prst="straightConnector1">
            <a:avLst/>
          </a:prstGeom>
          <a:noFill/>
          <a:ln cap="flat" cmpd="sng" w="38100">
            <a:solidFill>
              <a:srgbClr val="00FFFF"/>
            </a:solidFill>
            <a:prstDash val="solid"/>
            <a:round/>
            <a:headEnd len="med" w="med" type="none"/>
            <a:tailEnd len="med" w="med" type="none"/>
          </a:ln>
        </p:spPr>
      </p:cxnSp>
      <p:sp>
        <p:nvSpPr>
          <p:cNvPr id="172" name="Google Shape;172;p20"/>
          <p:cNvSpPr/>
          <p:nvPr/>
        </p:nvSpPr>
        <p:spPr>
          <a:xfrm>
            <a:off x="6420900" y="3891588"/>
            <a:ext cx="408300" cy="395700"/>
          </a:xfrm>
          <a:prstGeom prst="ellipse">
            <a:avLst/>
          </a:prstGeom>
          <a:noFill/>
          <a:ln cap="flat" cmpd="sng" w="38100">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3" name="Google Shape;173;p20"/>
          <p:cNvCxnSpPr>
            <a:stCxn id="172" idx="6"/>
            <a:endCxn id="174" idx="3"/>
          </p:cNvCxnSpPr>
          <p:nvPr/>
        </p:nvCxnSpPr>
        <p:spPr>
          <a:xfrm flipH="1" rot="10800000">
            <a:off x="6829200" y="3353538"/>
            <a:ext cx="724200" cy="735900"/>
          </a:xfrm>
          <a:prstGeom prst="straightConnector1">
            <a:avLst/>
          </a:prstGeom>
          <a:noFill/>
          <a:ln cap="flat" cmpd="sng" w="38100">
            <a:solidFill>
              <a:srgbClr val="00FFFF"/>
            </a:solidFill>
            <a:prstDash val="solid"/>
            <a:round/>
            <a:headEnd len="med" w="med" type="none"/>
            <a:tailEnd len="med" w="med" type="none"/>
          </a:ln>
        </p:spPr>
      </p:cxnSp>
      <p:sp>
        <p:nvSpPr>
          <p:cNvPr id="174" name="Google Shape;174;p20"/>
          <p:cNvSpPr/>
          <p:nvPr/>
        </p:nvSpPr>
        <p:spPr>
          <a:xfrm>
            <a:off x="7493650" y="3015913"/>
            <a:ext cx="408300" cy="395700"/>
          </a:xfrm>
          <a:prstGeom prst="ellipse">
            <a:avLst/>
          </a:prstGeom>
          <a:noFill/>
          <a:ln cap="flat" cmpd="sng" w="38100">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5" name="Google Shape;175;p20"/>
          <p:cNvCxnSpPr>
            <a:stCxn id="172" idx="6"/>
            <a:endCxn id="176" idx="2"/>
          </p:cNvCxnSpPr>
          <p:nvPr/>
        </p:nvCxnSpPr>
        <p:spPr>
          <a:xfrm flipH="1" rot="10800000">
            <a:off x="6829200" y="3979638"/>
            <a:ext cx="525000" cy="109800"/>
          </a:xfrm>
          <a:prstGeom prst="straightConnector1">
            <a:avLst/>
          </a:prstGeom>
          <a:noFill/>
          <a:ln cap="flat" cmpd="sng" w="38100">
            <a:solidFill>
              <a:srgbClr val="00FFFF"/>
            </a:solidFill>
            <a:prstDash val="solid"/>
            <a:round/>
            <a:headEnd len="med" w="med" type="none"/>
            <a:tailEnd len="med" w="med" type="none"/>
          </a:ln>
        </p:spPr>
      </p:cxnSp>
      <p:pic>
        <p:nvPicPr>
          <p:cNvPr id="177" name="Google Shape;177;p20"/>
          <p:cNvPicPr preferRelativeResize="0"/>
          <p:nvPr/>
        </p:nvPicPr>
        <p:blipFill>
          <a:blip r:embed="rId6">
            <a:alphaModFix/>
          </a:blip>
          <a:stretch>
            <a:fillRect/>
          </a:stretch>
        </p:blipFill>
        <p:spPr>
          <a:xfrm>
            <a:off x="8107000" y="2238063"/>
            <a:ext cx="886900" cy="886900"/>
          </a:xfrm>
          <a:prstGeom prst="rect">
            <a:avLst/>
          </a:prstGeom>
          <a:noFill/>
          <a:ln>
            <a:noFill/>
          </a:ln>
        </p:spPr>
      </p:pic>
      <p:pic>
        <p:nvPicPr>
          <p:cNvPr id="178" name="Google Shape;178;p20"/>
          <p:cNvPicPr preferRelativeResize="0"/>
          <p:nvPr/>
        </p:nvPicPr>
        <p:blipFill>
          <a:blip r:embed="rId7">
            <a:alphaModFix/>
          </a:blip>
          <a:stretch>
            <a:fillRect/>
          </a:stretch>
        </p:blipFill>
        <p:spPr>
          <a:xfrm>
            <a:off x="8287451" y="3214850"/>
            <a:ext cx="526000" cy="768999"/>
          </a:xfrm>
          <a:prstGeom prst="rect">
            <a:avLst/>
          </a:prstGeom>
          <a:noFill/>
          <a:ln>
            <a:noFill/>
          </a:ln>
        </p:spPr>
      </p:pic>
      <p:sp>
        <p:nvSpPr>
          <p:cNvPr id="176" name="Google Shape;176;p20"/>
          <p:cNvSpPr/>
          <p:nvPr/>
        </p:nvSpPr>
        <p:spPr>
          <a:xfrm>
            <a:off x="7354163" y="3781788"/>
            <a:ext cx="408300" cy="395700"/>
          </a:xfrm>
          <a:prstGeom prst="ellipse">
            <a:avLst/>
          </a:prstGeom>
          <a:noFill/>
          <a:ln cap="flat" cmpd="sng" w="38100">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9" name="Google Shape;179;p20"/>
          <p:cNvPicPr preferRelativeResize="0"/>
          <p:nvPr/>
        </p:nvPicPr>
        <p:blipFill rotWithShape="1">
          <a:blip r:embed="rId8">
            <a:alphaModFix/>
          </a:blip>
          <a:srcRect b="0" l="22796" r="23664" t="0"/>
          <a:stretch/>
        </p:blipFill>
        <p:spPr>
          <a:xfrm>
            <a:off x="7935100" y="4105427"/>
            <a:ext cx="1169400" cy="1005848"/>
          </a:xfrm>
          <a:prstGeom prst="rect">
            <a:avLst/>
          </a:prstGeom>
          <a:noFill/>
          <a:ln cap="flat" cmpd="sng" w="38100">
            <a:solidFill>
              <a:schemeClr val="dk2"/>
            </a:solidFill>
            <a:prstDash val="solid"/>
            <a:round/>
            <a:headEnd len="sm" w="sm" type="none"/>
            <a:tailEnd len="sm" w="sm" type="none"/>
          </a:ln>
        </p:spPr>
      </p:pic>
      <p:cxnSp>
        <p:nvCxnSpPr>
          <p:cNvPr id="180" name="Google Shape;180;p20"/>
          <p:cNvCxnSpPr>
            <a:stCxn id="172" idx="6"/>
            <a:endCxn id="181" idx="1"/>
          </p:cNvCxnSpPr>
          <p:nvPr/>
        </p:nvCxnSpPr>
        <p:spPr>
          <a:xfrm>
            <a:off x="6829200" y="4089438"/>
            <a:ext cx="507300" cy="439500"/>
          </a:xfrm>
          <a:prstGeom prst="straightConnector1">
            <a:avLst/>
          </a:prstGeom>
          <a:noFill/>
          <a:ln cap="flat" cmpd="sng" w="38100">
            <a:solidFill>
              <a:srgbClr val="00FFFF"/>
            </a:solidFill>
            <a:prstDash val="solid"/>
            <a:round/>
            <a:headEnd len="med" w="med" type="none"/>
            <a:tailEnd len="med" w="med" type="none"/>
          </a:ln>
        </p:spPr>
      </p:cxnSp>
      <p:sp>
        <p:nvSpPr>
          <p:cNvPr id="181" name="Google Shape;181;p20"/>
          <p:cNvSpPr/>
          <p:nvPr/>
        </p:nvSpPr>
        <p:spPr>
          <a:xfrm>
            <a:off x="7276650" y="4471100"/>
            <a:ext cx="408300" cy="395700"/>
          </a:xfrm>
          <a:prstGeom prst="ellipse">
            <a:avLst/>
          </a:prstGeom>
          <a:noFill/>
          <a:ln cap="flat" cmpd="sng" w="38100">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2" name="Google Shape;182;p20"/>
          <p:cNvPicPr preferRelativeResize="0"/>
          <p:nvPr/>
        </p:nvPicPr>
        <p:blipFill>
          <a:blip r:embed="rId9">
            <a:alphaModFix/>
          </a:blip>
          <a:stretch>
            <a:fillRect/>
          </a:stretch>
        </p:blipFill>
        <p:spPr>
          <a:xfrm>
            <a:off x="6411494" y="2805255"/>
            <a:ext cx="462612" cy="517452"/>
          </a:xfrm>
          <a:prstGeom prst="rect">
            <a:avLst/>
          </a:prstGeom>
          <a:noFill/>
          <a:ln>
            <a:noFill/>
          </a:ln>
        </p:spPr>
      </p:pic>
      <p:sp>
        <p:nvSpPr>
          <p:cNvPr id="171" name="Google Shape;171;p20"/>
          <p:cNvSpPr/>
          <p:nvPr/>
        </p:nvSpPr>
        <p:spPr>
          <a:xfrm>
            <a:off x="2705900" y="4111338"/>
            <a:ext cx="408300" cy="395700"/>
          </a:xfrm>
          <a:prstGeom prst="ellipse">
            <a:avLst/>
          </a:prstGeom>
          <a:noFill/>
          <a:ln cap="flat" cmpd="sng" w="38100">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0"/>
          <p:cNvSpPr/>
          <p:nvPr/>
        </p:nvSpPr>
        <p:spPr>
          <a:xfrm>
            <a:off x="3681175" y="2148175"/>
            <a:ext cx="2426700" cy="395700"/>
          </a:xfrm>
          <a:prstGeom prst="wedgeRoundRectCallout">
            <a:avLst>
              <a:gd fmla="val 43047" name="adj1"/>
              <a:gd fmla="val 76826" name="adj2"/>
              <a:gd fmla="val 0" name="adj3"/>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 sz="1000"/>
              <a:t>Su ubicación actual es AV. 123 con 56.</a:t>
            </a:r>
            <a:endParaRPr sz="1000"/>
          </a:p>
        </p:txBody>
      </p:sp>
      <p:sp>
        <p:nvSpPr>
          <p:cNvPr id="184" name="Google Shape;184;p20"/>
          <p:cNvSpPr/>
          <p:nvPr/>
        </p:nvSpPr>
        <p:spPr>
          <a:xfrm>
            <a:off x="3712338" y="2868888"/>
            <a:ext cx="2361600" cy="439800"/>
          </a:xfrm>
          <a:prstGeom prst="wedgeRoundRectCallout">
            <a:avLst>
              <a:gd fmla="val 56833" name="adj1"/>
              <a:gd fmla="val 18344" name="adj2"/>
              <a:gd fmla="val 0" name="adj3"/>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 sz="1000"/>
              <a:t>La panadería más cercana está a ...</a:t>
            </a:r>
            <a:endParaRPr sz="1000"/>
          </a:p>
        </p:txBody>
      </p:sp>
      <p:sp>
        <p:nvSpPr>
          <p:cNvPr id="185" name="Google Shape;185;p20"/>
          <p:cNvSpPr/>
          <p:nvPr/>
        </p:nvSpPr>
        <p:spPr>
          <a:xfrm>
            <a:off x="3329800" y="4415002"/>
            <a:ext cx="2631900" cy="386700"/>
          </a:xfrm>
          <a:prstGeom prst="wedgeRoundRectCallout">
            <a:avLst>
              <a:gd fmla="val 43350" name="adj1"/>
              <a:gd fmla="val -82849" name="adj2"/>
              <a:gd fmla="val 0" name="adj3"/>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 sz="1000"/>
              <a:t>Se está aproximando a un paso peatonal.</a:t>
            </a:r>
            <a:endParaRPr sz="1000"/>
          </a:p>
        </p:txBody>
      </p:sp>
      <p:sp>
        <p:nvSpPr>
          <p:cNvPr id="186" name="Google Shape;186;p20"/>
          <p:cNvSpPr/>
          <p:nvPr/>
        </p:nvSpPr>
        <p:spPr>
          <a:xfrm>
            <a:off x="4190575" y="3633700"/>
            <a:ext cx="1407900" cy="386700"/>
          </a:xfrm>
          <a:prstGeom prst="wedgeRoundRectCallout">
            <a:avLst>
              <a:gd fmla="val 73130" name="adj1"/>
              <a:gd fmla="val 29477" name="adj2"/>
              <a:gd fmla="val 0" name="adj3"/>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 sz="1000"/>
              <a:t>Gire a la derecha.</a:t>
            </a:r>
            <a:endParaRPr sz="1000"/>
          </a:p>
        </p:txBody>
      </p:sp>
      <p:sp>
        <p:nvSpPr>
          <p:cNvPr id="187" name="Google Shape;187;p20"/>
          <p:cNvSpPr/>
          <p:nvPr/>
        </p:nvSpPr>
        <p:spPr>
          <a:xfrm>
            <a:off x="5466200" y="4856200"/>
            <a:ext cx="1620000" cy="282600"/>
          </a:xfrm>
          <a:prstGeom prst="wedgeRoundRectCallout">
            <a:avLst>
              <a:gd fmla="val 24630" name="adj1"/>
              <a:gd fmla="val -150124" name="adj2"/>
              <a:gd fmla="val 0" name="adj3"/>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 sz="1000"/>
              <a:t>Ha llegado a su destino.</a:t>
            </a:r>
            <a:endParaRPr sz="1000"/>
          </a:p>
        </p:txBody>
      </p:sp>
      <p:sp>
        <p:nvSpPr>
          <p:cNvPr id="188" name="Google Shape;188;p20"/>
          <p:cNvSpPr/>
          <p:nvPr/>
        </p:nvSpPr>
        <p:spPr>
          <a:xfrm>
            <a:off x="1641675" y="3035075"/>
            <a:ext cx="1733100" cy="514500"/>
          </a:xfrm>
          <a:prstGeom prst="wedgeRoundRectCallout">
            <a:avLst>
              <a:gd fmla="val -33088" name="adj1"/>
              <a:gd fmla="val 104524" name="adj2"/>
              <a:gd fmla="val 0" name="adj3"/>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 sz="1000"/>
              <a:t>Quiero ir a la panadería más cercana.</a:t>
            </a:r>
            <a:endParaRPr sz="1000"/>
          </a:p>
        </p:txBody>
      </p:sp>
      <p:sp>
        <p:nvSpPr>
          <p:cNvPr id="189" name="Google Shape;189;p20"/>
          <p:cNvSpPr/>
          <p:nvPr/>
        </p:nvSpPr>
        <p:spPr>
          <a:xfrm>
            <a:off x="3181400" y="2126125"/>
            <a:ext cx="408300" cy="439800"/>
          </a:xfrm>
          <a:prstGeom prst="ellipse">
            <a:avLst/>
          </a:prstGeom>
          <a:solidFill>
            <a:srgbClr val="D9D2E9"/>
          </a:solidFill>
          <a:ln cap="flat" cmpd="sng" w="952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
              <a:t>1</a:t>
            </a:r>
            <a:endParaRPr/>
          </a:p>
        </p:txBody>
      </p:sp>
      <p:sp>
        <p:nvSpPr>
          <p:cNvPr id="190" name="Google Shape;190;p20"/>
          <p:cNvSpPr/>
          <p:nvPr/>
        </p:nvSpPr>
        <p:spPr>
          <a:xfrm>
            <a:off x="1172350" y="2993863"/>
            <a:ext cx="408300" cy="439800"/>
          </a:xfrm>
          <a:prstGeom prst="ellipse">
            <a:avLst/>
          </a:prstGeom>
          <a:solidFill>
            <a:srgbClr val="D9D2E9"/>
          </a:solidFill>
          <a:ln cap="flat" cmpd="sng" w="952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
              <a:t>2</a:t>
            </a:r>
            <a:endParaRPr/>
          </a:p>
        </p:txBody>
      </p:sp>
      <p:sp>
        <p:nvSpPr>
          <p:cNvPr id="191" name="Google Shape;191;p20"/>
          <p:cNvSpPr/>
          <p:nvPr/>
        </p:nvSpPr>
        <p:spPr>
          <a:xfrm>
            <a:off x="3253600" y="2898838"/>
            <a:ext cx="408300" cy="439800"/>
          </a:xfrm>
          <a:prstGeom prst="ellipse">
            <a:avLst/>
          </a:prstGeom>
          <a:solidFill>
            <a:srgbClr val="D9D2E9"/>
          </a:solidFill>
          <a:ln cap="flat" cmpd="sng" w="952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
              <a:t>3</a:t>
            </a:r>
            <a:endParaRPr/>
          </a:p>
        </p:txBody>
      </p:sp>
      <p:sp>
        <p:nvSpPr>
          <p:cNvPr id="192" name="Google Shape;192;p20"/>
          <p:cNvSpPr/>
          <p:nvPr/>
        </p:nvSpPr>
        <p:spPr>
          <a:xfrm>
            <a:off x="3738100" y="3619900"/>
            <a:ext cx="408300" cy="439800"/>
          </a:xfrm>
          <a:prstGeom prst="ellipse">
            <a:avLst/>
          </a:prstGeom>
          <a:solidFill>
            <a:srgbClr val="D9D2E9"/>
          </a:solidFill>
          <a:ln cap="flat" cmpd="sng" w="952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
              <a:t>4</a:t>
            </a:r>
            <a:endParaRPr/>
          </a:p>
        </p:txBody>
      </p:sp>
      <p:sp>
        <p:nvSpPr>
          <p:cNvPr id="193" name="Google Shape;193;p20"/>
          <p:cNvSpPr/>
          <p:nvPr/>
        </p:nvSpPr>
        <p:spPr>
          <a:xfrm>
            <a:off x="2866325" y="4360275"/>
            <a:ext cx="408300" cy="439800"/>
          </a:xfrm>
          <a:prstGeom prst="ellipse">
            <a:avLst/>
          </a:prstGeom>
          <a:solidFill>
            <a:srgbClr val="D9D2E9"/>
          </a:solidFill>
          <a:ln cap="flat" cmpd="sng" w="952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
              <a:t>5</a:t>
            </a:r>
            <a:endParaRPr/>
          </a:p>
        </p:txBody>
      </p:sp>
      <p:sp>
        <p:nvSpPr>
          <p:cNvPr id="194" name="Google Shape;194;p20"/>
          <p:cNvSpPr/>
          <p:nvPr/>
        </p:nvSpPr>
        <p:spPr>
          <a:xfrm>
            <a:off x="5021600" y="4794000"/>
            <a:ext cx="408300" cy="439800"/>
          </a:xfrm>
          <a:prstGeom prst="ellipse">
            <a:avLst/>
          </a:prstGeom>
          <a:solidFill>
            <a:srgbClr val="D9D2E9"/>
          </a:solidFill>
          <a:ln cap="flat" cmpd="sng" w="952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
              <a:t>6</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1"/>
          <p:cNvSpPr/>
          <p:nvPr/>
        </p:nvSpPr>
        <p:spPr>
          <a:xfrm>
            <a:off x="5384700" y="0"/>
            <a:ext cx="3759300" cy="21114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1"/>
          <p:cNvSpPr/>
          <p:nvPr/>
        </p:nvSpPr>
        <p:spPr>
          <a:xfrm rot="5400000">
            <a:off x="3846500" y="-3846600"/>
            <a:ext cx="1459800" cy="9153000"/>
          </a:xfrm>
          <a:prstGeom prst="rect">
            <a:avLst/>
          </a:prstGeom>
          <a:solidFill>
            <a:srgbClr val="151E3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1"/>
          <p:cNvSpPr txBox="1"/>
          <p:nvPr>
            <p:ph type="title"/>
          </p:nvPr>
        </p:nvSpPr>
        <p:spPr>
          <a:xfrm>
            <a:off x="1172350" y="149425"/>
            <a:ext cx="7071000" cy="1412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s"/>
              <a:t>Solución</a:t>
            </a:r>
            <a:r>
              <a:rPr b="1" lang="es"/>
              <a:t> del Escenario</a:t>
            </a:r>
            <a:endParaRPr b="1"/>
          </a:p>
        </p:txBody>
      </p:sp>
      <p:pic>
        <p:nvPicPr>
          <p:cNvPr id="202" name="Google Shape;202;p21"/>
          <p:cNvPicPr preferRelativeResize="0"/>
          <p:nvPr/>
        </p:nvPicPr>
        <p:blipFill>
          <a:blip r:embed="rId3">
            <a:alphaModFix/>
          </a:blip>
          <a:stretch>
            <a:fillRect/>
          </a:stretch>
        </p:blipFill>
        <p:spPr>
          <a:xfrm>
            <a:off x="65775" y="1561525"/>
            <a:ext cx="7071000" cy="3487729"/>
          </a:xfrm>
          <a:prstGeom prst="rect">
            <a:avLst/>
          </a:prstGeom>
          <a:noFill/>
          <a:ln>
            <a:noFill/>
          </a:ln>
        </p:spPr>
      </p:pic>
      <p:pic>
        <p:nvPicPr>
          <p:cNvPr id="203" name="Google Shape;203;p21"/>
          <p:cNvPicPr preferRelativeResize="0"/>
          <p:nvPr/>
        </p:nvPicPr>
        <p:blipFill>
          <a:blip r:embed="rId4">
            <a:alphaModFix/>
          </a:blip>
          <a:stretch>
            <a:fillRect/>
          </a:stretch>
        </p:blipFill>
        <p:spPr>
          <a:xfrm>
            <a:off x="3335125" y="2974047"/>
            <a:ext cx="1496750" cy="1026777"/>
          </a:xfrm>
          <a:prstGeom prst="rect">
            <a:avLst/>
          </a:prstGeom>
          <a:noFill/>
          <a:ln>
            <a:noFill/>
          </a:ln>
        </p:spPr>
      </p:pic>
      <p:cxnSp>
        <p:nvCxnSpPr>
          <p:cNvPr id="204" name="Google Shape;204;p21"/>
          <p:cNvCxnSpPr/>
          <p:nvPr/>
        </p:nvCxnSpPr>
        <p:spPr>
          <a:xfrm>
            <a:off x="630925" y="4394175"/>
            <a:ext cx="324900" cy="0"/>
          </a:xfrm>
          <a:prstGeom prst="straightConnector1">
            <a:avLst/>
          </a:prstGeom>
          <a:noFill/>
          <a:ln cap="flat" cmpd="sng" w="19050">
            <a:solidFill>
              <a:srgbClr val="EE43A3"/>
            </a:solidFill>
            <a:prstDash val="solid"/>
            <a:round/>
            <a:headEnd len="med" w="med" type="none"/>
            <a:tailEnd len="med" w="med" type="triangle"/>
          </a:ln>
        </p:spPr>
      </p:cxnSp>
      <p:cxnSp>
        <p:nvCxnSpPr>
          <p:cNvPr id="205" name="Google Shape;205;p21"/>
          <p:cNvCxnSpPr/>
          <p:nvPr/>
        </p:nvCxnSpPr>
        <p:spPr>
          <a:xfrm flipH="1" rot="10800000">
            <a:off x="1042425" y="3841900"/>
            <a:ext cx="476400" cy="444000"/>
          </a:xfrm>
          <a:prstGeom prst="straightConnector1">
            <a:avLst/>
          </a:prstGeom>
          <a:noFill/>
          <a:ln cap="flat" cmpd="sng" w="19050">
            <a:solidFill>
              <a:srgbClr val="EE43A3"/>
            </a:solidFill>
            <a:prstDash val="solid"/>
            <a:round/>
            <a:headEnd len="med" w="med" type="none"/>
            <a:tailEnd len="med" w="med" type="triangle"/>
          </a:ln>
        </p:spPr>
      </p:cxnSp>
      <p:cxnSp>
        <p:nvCxnSpPr>
          <p:cNvPr id="206" name="Google Shape;206;p21"/>
          <p:cNvCxnSpPr/>
          <p:nvPr/>
        </p:nvCxnSpPr>
        <p:spPr>
          <a:xfrm>
            <a:off x="1594675" y="3809450"/>
            <a:ext cx="1613400" cy="0"/>
          </a:xfrm>
          <a:prstGeom prst="straightConnector1">
            <a:avLst/>
          </a:prstGeom>
          <a:noFill/>
          <a:ln cap="flat" cmpd="sng" w="38100">
            <a:solidFill>
              <a:srgbClr val="EE43A3"/>
            </a:solidFill>
            <a:prstDash val="solid"/>
            <a:round/>
            <a:headEnd len="med" w="med" type="none"/>
            <a:tailEnd len="med" w="med" type="triangle"/>
          </a:ln>
        </p:spPr>
      </p:cxnSp>
      <p:pic>
        <p:nvPicPr>
          <p:cNvPr id="207" name="Google Shape;207;p21"/>
          <p:cNvPicPr preferRelativeResize="0"/>
          <p:nvPr/>
        </p:nvPicPr>
        <p:blipFill rotWithShape="1">
          <a:blip r:embed="rId5">
            <a:alphaModFix/>
          </a:blip>
          <a:srcRect b="0" l="0" r="0" t="0"/>
          <a:stretch/>
        </p:blipFill>
        <p:spPr>
          <a:xfrm>
            <a:off x="304800" y="3421031"/>
            <a:ext cx="737625" cy="1053746"/>
          </a:xfrm>
          <a:prstGeom prst="rect">
            <a:avLst/>
          </a:prstGeom>
          <a:noFill/>
          <a:ln>
            <a:noFill/>
          </a:ln>
        </p:spPr>
      </p:pic>
      <p:sp>
        <p:nvSpPr>
          <p:cNvPr id="208" name="Google Shape;208;p21"/>
          <p:cNvSpPr/>
          <p:nvPr/>
        </p:nvSpPr>
        <p:spPr>
          <a:xfrm rot="739131">
            <a:off x="885546" y="2498692"/>
            <a:ext cx="1607205" cy="1223366"/>
          </a:xfrm>
          <a:prstGeom prst="wedgeEllipseCallout">
            <a:avLst>
              <a:gd fmla="val -35476" name="adj1"/>
              <a:gd fmla="val 54746"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 sz="1100"/>
              <a:t>“Falta muy poco, gira a la </a:t>
            </a:r>
            <a:r>
              <a:rPr lang="es" sz="1100"/>
              <a:t>izquierda, ¡cuidado con el semáforo!</a:t>
            </a:r>
            <a:endParaRPr sz="1100"/>
          </a:p>
        </p:txBody>
      </p:sp>
      <p:sp>
        <p:nvSpPr>
          <p:cNvPr id="209" name="Google Shape;209;p21"/>
          <p:cNvSpPr/>
          <p:nvPr/>
        </p:nvSpPr>
        <p:spPr>
          <a:xfrm rot="-2700000">
            <a:off x="-188667" y="2544573"/>
            <a:ext cx="1320734" cy="661003"/>
          </a:xfrm>
          <a:prstGeom prst="wedgeEllipseCallout">
            <a:avLst>
              <a:gd fmla="val -20833" name="adj1"/>
              <a:gd fmla="val 62500"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 sz="1100"/>
              <a:t>¿Cuanto falta para llegar?</a:t>
            </a:r>
            <a:endParaRPr sz="1100"/>
          </a:p>
        </p:txBody>
      </p:sp>
      <p:sp>
        <p:nvSpPr>
          <p:cNvPr id="210" name="Google Shape;210;p21"/>
          <p:cNvSpPr txBox="1"/>
          <p:nvPr/>
        </p:nvSpPr>
        <p:spPr>
          <a:xfrm>
            <a:off x="6994650" y="1365888"/>
            <a:ext cx="2158200" cy="38790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chemeClr val="lt1"/>
              </a:buClr>
              <a:buSzPts val="2000"/>
              <a:buFont typeface="Roboto"/>
              <a:buChar char="●"/>
            </a:pPr>
            <a:r>
              <a:rPr lang="es" sz="2000">
                <a:solidFill>
                  <a:schemeClr val="lt1"/>
                </a:solidFill>
                <a:latin typeface="Roboto"/>
                <a:ea typeface="Roboto"/>
                <a:cs typeface="Roboto"/>
                <a:sym typeface="Roboto"/>
              </a:rPr>
              <a:t>Eladio utiliza la app desde su celular, esta le indica la </a:t>
            </a:r>
            <a:r>
              <a:rPr lang="es" sz="2000">
                <a:solidFill>
                  <a:schemeClr val="lt1"/>
                </a:solidFill>
                <a:latin typeface="Roboto"/>
                <a:ea typeface="Roboto"/>
                <a:cs typeface="Roboto"/>
                <a:sym typeface="Roboto"/>
              </a:rPr>
              <a:t>más</a:t>
            </a:r>
            <a:r>
              <a:rPr lang="es" sz="2000">
                <a:solidFill>
                  <a:schemeClr val="lt1"/>
                </a:solidFill>
                <a:latin typeface="Roboto"/>
                <a:ea typeface="Roboto"/>
                <a:cs typeface="Roboto"/>
                <a:sym typeface="Roboto"/>
              </a:rPr>
              <a:t> cercana y entonces la app </a:t>
            </a:r>
            <a:r>
              <a:rPr lang="es" sz="2000">
                <a:solidFill>
                  <a:schemeClr val="lt1"/>
                </a:solidFill>
                <a:latin typeface="Roboto"/>
                <a:ea typeface="Roboto"/>
                <a:cs typeface="Roboto"/>
                <a:sym typeface="Roboto"/>
              </a:rPr>
              <a:t>guía</a:t>
            </a:r>
            <a:r>
              <a:rPr lang="es" sz="2000">
                <a:solidFill>
                  <a:schemeClr val="lt1"/>
                </a:solidFill>
                <a:latin typeface="Roboto"/>
                <a:ea typeface="Roboto"/>
                <a:cs typeface="Roboto"/>
                <a:sym typeface="Roboto"/>
              </a:rPr>
              <a:t> a Eladio con cuidado para que llegue a la tienda.</a:t>
            </a:r>
            <a:endParaRPr sz="2000">
              <a:solidFill>
                <a:schemeClr val="lt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