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sldIdLst>
    <p:sldId id="256" r:id="rId2"/>
    <p:sldId id="258" r:id="rId3"/>
    <p:sldId id="275" r:id="rId4"/>
    <p:sldId id="283" r:id="rId5"/>
    <p:sldId id="277" r:id="rId6"/>
    <p:sldId id="278" r:id="rId7"/>
    <p:sldId id="279" r:id="rId8"/>
    <p:sldId id="280" r:id="rId9"/>
    <p:sldId id="281" r:id="rId10"/>
    <p:sldId id="282" r:id="rId11"/>
    <p:sldId id="274" r:id="rId12"/>
    <p:sldId id="259" r:id="rId13"/>
    <p:sldId id="260" r:id="rId14"/>
    <p:sldId id="269" r:id="rId15"/>
    <p:sldId id="267" r:id="rId16"/>
    <p:sldId id="284" r:id="rId17"/>
    <p:sldId id="285" r:id="rId18"/>
    <p:sldId id="286" r:id="rId19"/>
    <p:sldId id="272" r:id="rId20"/>
    <p:sldId id="273" r:id="rId21"/>
    <p:sldId id="261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C66BDBB-FA2D-4302-9E6A-0FDB950B57AD}">
          <p14:sldIdLst>
            <p14:sldId id="256"/>
            <p14:sldId id="258"/>
            <p14:sldId id="275"/>
            <p14:sldId id="283"/>
            <p14:sldId id="277"/>
            <p14:sldId id="278"/>
            <p14:sldId id="279"/>
            <p14:sldId id="280"/>
            <p14:sldId id="281"/>
            <p14:sldId id="282"/>
            <p14:sldId id="274"/>
            <p14:sldId id="259"/>
            <p14:sldId id="260"/>
            <p14:sldId id="269"/>
            <p14:sldId id="267"/>
            <p14:sldId id="284"/>
            <p14:sldId id="285"/>
            <p14:sldId id="286"/>
            <p14:sldId id="272"/>
            <p14:sldId id="273"/>
            <p14:sldId id="261"/>
          </p14:sldIdLst>
        </p14:section>
        <p14:section name="Sección sin título" id="{DE5D076D-4A05-4172-A0AD-FA2452CC6E8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 herbas" initials="wh" lastIdx="3" clrIdx="0">
    <p:extLst>
      <p:ext uri="{19B8F6BF-5375-455C-9EA6-DF929625EA0E}">
        <p15:presenceInfo xmlns:p15="http://schemas.microsoft.com/office/powerpoint/2012/main" userId="02e55875443dd6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B42ECB7-9D8E-46B0-B501-429A9F4893C8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83FE74C-C992-4B2C-B564-54C9FA9CB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009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ECB7-9D8E-46B0-B501-429A9F4893C8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E74C-C992-4B2C-B564-54C9FA9CB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42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B42ECB7-9D8E-46B0-B501-429A9F4893C8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3FE74C-C992-4B2C-B564-54C9FA9CB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5881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B42ECB7-9D8E-46B0-B501-429A9F4893C8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3FE74C-C992-4B2C-B564-54C9FA9CBC5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7756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B42ECB7-9D8E-46B0-B501-429A9F4893C8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3FE74C-C992-4B2C-B564-54C9FA9CB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1532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ECB7-9D8E-46B0-B501-429A9F4893C8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E74C-C992-4B2C-B564-54C9FA9CB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1658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ECB7-9D8E-46B0-B501-429A9F4893C8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E74C-C992-4B2C-B564-54C9FA9CB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4560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ECB7-9D8E-46B0-B501-429A9F4893C8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E74C-C992-4B2C-B564-54C9FA9CB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544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B42ECB7-9D8E-46B0-B501-429A9F4893C8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3FE74C-C992-4B2C-B564-54C9FA9CB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678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ECB7-9D8E-46B0-B501-429A9F4893C8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E74C-C992-4B2C-B564-54C9FA9CB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09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B42ECB7-9D8E-46B0-B501-429A9F4893C8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83FE74C-C992-4B2C-B564-54C9FA9CB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2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ECB7-9D8E-46B0-B501-429A9F4893C8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E74C-C992-4B2C-B564-54C9FA9CB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289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ECB7-9D8E-46B0-B501-429A9F4893C8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E74C-C992-4B2C-B564-54C9FA9CB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79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ECB7-9D8E-46B0-B501-429A9F4893C8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E74C-C992-4B2C-B564-54C9FA9CB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21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ECB7-9D8E-46B0-B501-429A9F4893C8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E74C-C992-4B2C-B564-54C9FA9CB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5515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ECB7-9D8E-46B0-B501-429A9F4893C8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E74C-C992-4B2C-B564-54C9FA9CB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681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ECB7-9D8E-46B0-B501-429A9F4893C8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E74C-C992-4B2C-B564-54C9FA9CB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48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2ECB7-9D8E-46B0-B501-429A9F4893C8}" type="datetimeFigureOut">
              <a:rPr lang="es-ES" smtClean="0"/>
              <a:t>13/01/2020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FE74C-C992-4B2C-B564-54C9FA9CB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73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0423" y="1341120"/>
            <a:ext cx="9440090" cy="3230880"/>
          </a:xfrm>
        </p:spPr>
        <p:txBody>
          <a:bodyPr>
            <a:normAutofit fontScale="90000"/>
          </a:bodyPr>
          <a:lstStyle/>
          <a:p>
            <a:pPr algn="l"/>
            <a:r>
              <a:rPr lang="es-CL" sz="6600" dirty="0" smtClean="0"/>
              <a:t>   </a:t>
            </a:r>
            <a:br>
              <a:rPr lang="es-CL" sz="6600" dirty="0" smtClean="0"/>
            </a:br>
            <a:r>
              <a:rPr lang="es-CL" sz="6600" dirty="0"/>
              <a:t/>
            </a:r>
            <a:br>
              <a:rPr lang="es-CL" sz="6600" dirty="0"/>
            </a:br>
            <a:r>
              <a:rPr lang="es-CL" sz="6600" dirty="0" smtClean="0"/>
              <a:t/>
            </a:r>
            <a:br>
              <a:rPr lang="es-CL" sz="6600" dirty="0" smtClean="0"/>
            </a:br>
            <a:r>
              <a:rPr lang="es-CL" sz="6600" dirty="0"/>
              <a:t/>
            </a:r>
            <a:br>
              <a:rPr lang="es-CL" sz="6600" dirty="0"/>
            </a:br>
            <a:r>
              <a:rPr lang="es-CL" sz="6600" dirty="0" smtClean="0"/>
              <a:t> </a:t>
            </a:r>
            <a:br>
              <a:rPr lang="es-CL" sz="6600" dirty="0" smtClean="0"/>
            </a:br>
            <a:r>
              <a:rPr lang="es-CL" sz="6600" dirty="0"/>
              <a:t/>
            </a:r>
            <a:br>
              <a:rPr lang="es-CL" sz="6600" dirty="0"/>
            </a:br>
            <a:r>
              <a:rPr lang="es-CL" sz="6600" dirty="0" smtClean="0"/>
              <a:t/>
            </a:r>
            <a:br>
              <a:rPr lang="es-CL" sz="6600" dirty="0" smtClean="0"/>
            </a:br>
            <a:r>
              <a:rPr lang="es-CL" sz="6600" dirty="0"/>
              <a:t/>
            </a:r>
            <a:br>
              <a:rPr lang="es-CL" sz="6600" dirty="0"/>
            </a:br>
            <a:r>
              <a:rPr lang="es-CL" sz="6600" dirty="0" smtClean="0"/>
              <a:t/>
            </a:r>
            <a:br>
              <a:rPr lang="es-CL" sz="6600" dirty="0" smtClean="0"/>
            </a:br>
            <a:r>
              <a:rPr lang="es-CL" sz="6600" b="1" dirty="0" smtClean="0"/>
              <a:t>Proyecto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dirty="0" smtClean="0"/>
              <a:t>                      “GARRA”  </a:t>
            </a:r>
            <a:br>
              <a:rPr lang="es-CL" b="1" dirty="0" smtClean="0"/>
            </a:br>
            <a:r>
              <a:rPr lang="es-CL" dirty="0"/>
              <a:t> </a:t>
            </a:r>
            <a:r>
              <a:rPr lang="es-CL" dirty="0" smtClean="0"/>
              <a:t>    </a:t>
            </a:r>
            <a:endParaRPr lang="es-ES" sz="6000" dirty="0">
              <a:latin typeface="Tempus Sans ITC" panose="04020404030D070202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67154" y="5408022"/>
            <a:ext cx="5024846" cy="1323703"/>
          </a:xfrm>
        </p:spPr>
        <p:txBody>
          <a:bodyPr/>
          <a:lstStyle/>
          <a:p>
            <a:r>
              <a:rPr lang="es-CL" dirty="0" smtClean="0"/>
              <a:t>INTEGRANTES: Paolo Mamani castro </a:t>
            </a:r>
          </a:p>
          <a:p>
            <a:r>
              <a:rPr lang="es-CL" dirty="0"/>
              <a:t> </a:t>
            </a:r>
            <a:r>
              <a:rPr lang="es-CL" dirty="0" smtClean="0"/>
              <a:t>                        Camilo </a:t>
            </a:r>
            <a:r>
              <a:rPr lang="es-CL" dirty="0" err="1" smtClean="0"/>
              <a:t>Yampara</a:t>
            </a:r>
            <a:r>
              <a:rPr lang="es-CL" dirty="0" smtClean="0"/>
              <a:t> Maras</a:t>
            </a:r>
            <a:endParaRPr lang="es-ES" dirty="0" smtClean="0"/>
          </a:p>
          <a:p>
            <a:r>
              <a:rPr lang="es-ES" dirty="0"/>
              <a:t> </a:t>
            </a:r>
            <a:r>
              <a:rPr lang="es-ES" dirty="0" smtClean="0"/>
              <a:t>                         Willian Herbas </a:t>
            </a:r>
            <a:r>
              <a:rPr lang="es-ES" dirty="0" err="1" smtClean="0"/>
              <a:t>Navea</a:t>
            </a:r>
            <a:r>
              <a:rPr lang="es-CL" dirty="0" smtClean="0"/>
              <a:t>                        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5" y="3498668"/>
            <a:ext cx="4310743" cy="32330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855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11398" y="1230944"/>
            <a:ext cx="21830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Costo total: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US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032744"/>
              </p:ext>
            </p:extLst>
          </p:nvPr>
        </p:nvGraphicFramePr>
        <p:xfrm>
          <a:off x="1237521" y="1780421"/>
          <a:ext cx="10082120" cy="3008246"/>
        </p:xfrm>
        <a:graphic>
          <a:graphicData uri="http://schemas.openxmlformats.org/drawingml/2006/table">
            <a:tbl>
              <a:tblPr firstRow="1" firstCol="1" bandRow="1"/>
              <a:tblGrid>
                <a:gridCol w="5031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0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95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costo</a:t>
                      </a:r>
                      <a:endParaRPr lang="es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5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Hardware y software</a:t>
                      </a:r>
                      <a:endParaRPr lang="es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8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$940.200</a:t>
                      </a:r>
                      <a:endParaRPr lang="es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5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Recursos humanos</a:t>
                      </a:r>
                      <a:endParaRPr lang="es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8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$7.200.000</a:t>
                      </a:r>
                      <a:endParaRPr lang="es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8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8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total</a:t>
                      </a:r>
                      <a:endParaRPr lang="es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2800" dirty="0" smtClean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8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$8.140.200</a:t>
                      </a:r>
                      <a:endParaRPr lang="es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413405" y="38211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508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757634" y="626076"/>
            <a:ext cx="1846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sz="4800" b="1" dirty="0" smtClean="0"/>
              <a:t>Gantt</a:t>
            </a:r>
            <a:endParaRPr lang="es-US" sz="48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2" y="1702349"/>
            <a:ext cx="10794742" cy="520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4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756461" y="1489913"/>
            <a:ext cx="6542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Especificación de requerimientos</a:t>
            </a:r>
            <a:endParaRPr lang="es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986455" y="2790497"/>
            <a:ext cx="8418786" cy="3405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US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797621"/>
              </p:ext>
            </p:extLst>
          </p:nvPr>
        </p:nvGraphicFramePr>
        <p:xfrm>
          <a:off x="1283970" y="2454568"/>
          <a:ext cx="7851322" cy="3580471"/>
        </p:xfrm>
        <a:graphic>
          <a:graphicData uri="http://schemas.openxmlformats.org/drawingml/2006/table">
            <a:tbl>
              <a:tblPr firstRow="1" firstCol="1" bandRow="1"/>
              <a:tblGrid>
                <a:gridCol w="3784419">
                  <a:extLst>
                    <a:ext uri="{9D8B030D-6E8A-4147-A177-3AD203B41FA5}">
                      <a16:colId xmlns:a16="http://schemas.microsoft.com/office/drawing/2014/main" val="156169532"/>
                    </a:ext>
                  </a:extLst>
                </a:gridCol>
                <a:gridCol w="4066903">
                  <a:extLst>
                    <a:ext uri="{9D8B030D-6E8A-4147-A177-3AD203B41FA5}">
                      <a16:colId xmlns:a16="http://schemas.microsoft.com/office/drawing/2014/main" val="3079977924"/>
                    </a:ext>
                  </a:extLst>
                </a:gridCol>
              </a:tblGrid>
              <a:tr h="32549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Funcional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No funcionales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449277"/>
                  </a:ext>
                </a:extLst>
              </a:tr>
              <a:tr h="325497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Se implementara un robot el cual se conectara con un computador vía wifi, lo que permitirá movimientos en todas direcciones y además permitirá girar, agarrar y soltar la garra. El usuario podrá elegir estas acciones mediante una interfaz gráfica.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tiene que ser capaz de jugar </a:t>
                      </a:r>
                      <a:r>
                        <a:rPr lang="es-CL" sz="1400" b="1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flip</a:t>
                      </a:r>
                      <a:r>
                        <a:rPr lang="es-CL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-tac-toe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El sistema debe poseer </a:t>
                      </a:r>
                      <a:r>
                        <a:rPr lang="es-CL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interfaz gráfica.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El programa debe ser echo Python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El robot debe ser echo con piezas de Lego </a:t>
                      </a:r>
                      <a:r>
                        <a:rPr lang="es-CL" sz="14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mindstorms</a:t>
                      </a: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ev3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531154"/>
                  </a:ext>
                </a:extLst>
              </a:tr>
            </a:tbl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641339" y="2123802"/>
            <a:ext cx="82631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7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383383" y="383177"/>
            <a:ext cx="435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Arquitectura propuesta</a:t>
            </a:r>
            <a:endParaRPr lang="es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2" y="1040364"/>
            <a:ext cx="11460480" cy="58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46422" y="1705232"/>
            <a:ext cx="4070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000" b="1" dirty="0" smtClean="0"/>
              <a:t>Diseño de la interfaz de usuario</a:t>
            </a:r>
            <a:endParaRPr lang="es-US" sz="2000" b="1" dirty="0"/>
          </a:p>
        </p:txBody>
      </p:sp>
      <p:pic>
        <p:nvPicPr>
          <p:cNvPr id="6" name="Imagen 5" descr="fond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35" y="2362200"/>
            <a:ext cx="7745776" cy="35335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ector recto de flecha 6"/>
          <p:cNvCxnSpPr/>
          <p:nvPr/>
        </p:nvCxnSpPr>
        <p:spPr>
          <a:xfrm flipV="1">
            <a:off x="8839200" y="3405051"/>
            <a:ext cx="1445623" cy="10276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9178834" y="4432663"/>
            <a:ext cx="1384663" cy="8534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8386354" y="3857897"/>
            <a:ext cx="2177143" cy="12453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6122126" y="5799909"/>
            <a:ext cx="429146" cy="5573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 flipV="1">
            <a:off x="957943" y="3222171"/>
            <a:ext cx="1854926" cy="11146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269966" y="2664823"/>
            <a:ext cx="107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/>
              <a:t>  Botones </a:t>
            </a:r>
          </a:p>
          <a:p>
            <a:r>
              <a:rPr lang="es-CL" sz="1200" dirty="0" smtClean="0"/>
              <a:t>      De movimiento</a:t>
            </a:r>
            <a:endParaRPr lang="es-ES" sz="12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563497" y="3161211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Girar garra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0563498" y="3530543"/>
            <a:ext cx="143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Abrir garra</a:t>
            </a:r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0485120" y="4066903"/>
            <a:ext cx="158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Cerrar garra</a:t>
            </a:r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644640" y="6078583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Detener todos los movimientos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785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322423" y="107148"/>
            <a:ext cx="5991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Implementación</a:t>
            </a:r>
          </a:p>
          <a:p>
            <a:r>
              <a:rPr lang="es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Documentación del cliente</a:t>
            </a:r>
            <a:endParaRPr lang="es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 descr="C:\Users\Rodrigo\Downloads\ev3dev\Nueva_carpeta\documentacion\foto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" y="1184366"/>
            <a:ext cx="11582399" cy="5451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95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861238" y="786075"/>
            <a:ext cx="3644962" cy="5467443"/>
          </a:xfrm>
        </p:spPr>
      </p:sp>
      <p:pic>
        <p:nvPicPr>
          <p:cNvPr id="5" name="Imagen 4" descr="C:\Users\Rodrigo\Downloads\ev3dev\Nueva_carpeta\documentacion\foto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40" y="271498"/>
            <a:ext cx="4806706" cy="6225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:\Users\Rodrigo\Downloads\ev3dev\Nueva_carpeta\documentacion\foto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503" y="286737"/>
            <a:ext cx="5100621" cy="6225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38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879567"/>
            <a:ext cx="9448800" cy="496387"/>
          </a:xfrm>
        </p:spPr>
        <p:txBody>
          <a:bodyPr>
            <a:noAutofit/>
          </a:bodyPr>
          <a:lstStyle/>
          <a:p>
            <a:r>
              <a:rPr lang="es-CL" sz="1600" b="1" dirty="0" smtClean="0"/>
              <a:t>Documentación del servidor</a:t>
            </a:r>
            <a:endParaRPr lang="es-ES" sz="1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83" y="1514294"/>
            <a:ext cx="8371895" cy="492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88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6" y="523895"/>
            <a:ext cx="9831977" cy="620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11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375719" y="1738184"/>
            <a:ext cx="4473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Estado actual del proyecto</a:t>
            </a:r>
            <a:endParaRPr lang="es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33384" y="2982097"/>
            <a:ext cx="801541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Servidor</a:t>
            </a:r>
            <a:r>
              <a:rPr lang="es-CL" dirty="0"/>
              <a:t>: para el servidor utilizamos la librería de </a:t>
            </a:r>
            <a:r>
              <a:rPr lang="es-CL" dirty="0" err="1"/>
              <a:t>python</a:t>
            </a:r>
            <a:r>
              <a:rPr lang="es-CL" dirty="0"/>
              <a:t> “</a:t>
            </a:r>
            <a:r>
              <a:rPr lang="es-CL" dirty="0" err="1"/>
              <a:t>RPyC</a:t>
            </a:r>
            <a:r>
              <a:rPr lang="es-CL" dirty="0"/>
              <a:t>”, el servidor se encuentra programado en el robot, está terminado y ya es completamente funcional</a:t>
            </a:r>
            <a:r>
              <a:rPr lang="es-CL" dirty="0" smtClean="0"/>
              <a:t>.</a:t>
            </a:r>
          </a:p>
          <a:p>
            <a:endParaRPr lang="es-ES" sz="1600" dirty="0"/>
          </a:p>
          <a:p>
            <a:r>
              <a:rPr lang="es-CL" dirty="0"/>
              <a:t>Cliente: para la interfaz se utilizó la librería “</a:t>
            </a:r>
            <a:r>
              <a:rPr lang="es-CL" dirty="0" err="1"/>
              <a:t>Tkinter</a:t>
            </a:r>
            <a:r>
              <a:rPr lang="es-CL" dirty="0"/>
              <a:t>”, su estado es terminado y ya es completamente funcional</a:t>
            </a:r>
            <a:r>
              <a:rPr lang="es-CL" dirty="0" smtClean="0"/>
              <a:t>.</a:t>
            </a:r>
          </a:p>
          <a:p>
            <a:endParaRPr lang="es-ES" sz="1600" dirty="0"/>
          </a:p>
          <a:p>
            <a:r>
              <a:rPr lang="es-CL" dirty="0"/>
              <a:t>Diseño de robot: para el diseño del robot investigamos varios modelos y tomamos ideas para lo que es necesario para nuestro robot, el modelo ya está terminado.</a:t>
            </a:r>
            <a:endParaRPr lang="es-ES" sz="1600" dirty="0"/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73171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88998" y="594086"/>
            <a:ext cx="37256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Introducción:</a:t>
            </a:r>
          </a:p>
          <a:p>
            <a:endParaRPr lang="es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este proyecto consiste </a:t>
            </a:r>
          </a:p>
          <a:p>
            <a:r>
              <a:rPr lang="es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la construcción de un robot a base de piezas de lego </a:t>
            </a:r>
            <a:r>
              <a:rPr lang="es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mindstorms</a:t>
            </a:r>
            <a:r>
              <a:rPr lang="es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ev3, la característica de este robot es que estará diseñado y programado para poder jugar y competir en un juego llamado </a:t>
            </a:r>
            <a:r>
              <a:rPr lang="es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flip</a:t>
            </a:r>
            <a:r>
              <a:rPr lang="es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tac toe.</a:t>
            </a:r>
            <a:endParaRPr lang="es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74" y="1976846"/>
            <a:ext cx="6235339" cy="4306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0906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65189" y="1655805"/>
            <a:ext cx="612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Problemas encontrados </a:t>
            </a:r>
            <a:endParaRPr lang="es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606759"/>
              </p:ext>
            </p:extLst>
          </p:nvPr>
        </p:nvGraphicFramePr>
        <p:xfrm>
          <a:off x="679269" y="2368730"/>
          <a:ext cx="9823268" cy="4075615"/>
        </p:xfrm>
        <a:graphic>
          <a:graphicData uri="http://schemas.openxmlformats.org/drawingml/2006/table">
            <a:tbl>
              <a:tblPr firstRow="1" firstCol="1" bandRow="1"/>
              <a:tblGrid>
                <a:gridCol w="4947486">
                  <a:extLst>
                    <a:ext uri="{9D8B030D-6E8A-4147-A177-3AD203B41FA5}">
                      <a16:colId xmlns:a16="http://schemas.microsoft.com/office/drawing/2014/main" val="489783285"/>
                    </a:ext>
                  </a:extLst>
                </a:gridCol>
                <a:gridCol w="4875782">
                  <a:extLst>
                    <a:ext uri="{9D8B030D-6E8A-4147-A177-3AD203B41FA5}">
                      <a16:colId xmlns:a16="http://schemas.microsoft.com/office/drawing/2014/main" val="2117545637"/>
                    </a:ext>
                  </a:extLst>
                </a:gridCol>
              </a:tblGrid>
              <a:tr h="33963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Problemas encontrados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Soluciones propuestas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475725"/>
                  </a:ext>
                </a:extLst>
              </a:tr>
              <a:tr h="67926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C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Desprendimiento de piezas de la garra.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C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Rediseño y reforzamiento de las zonas afectadas.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035909"/>
                  </a:ext>
                </a:extLst>
              </a:tr>
              <a:tr h="10189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C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Conexión de wifi deficiente.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C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Utilizamos nuestra red de celular, soluciono el problema parcialmente.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258016"/>
                  </a:ext>
                </a:extLst>
              </a:tr>
              <a:tr h="67926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C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Poca información en español sobre las librerías RPyC.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C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Utilizar el traductor de google.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867022"/>
                  </a:ext>
                </a:extLst>
              </a:tr>
              <a:tr h="67926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C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Problemas con la documentación del servidor.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C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Pedir ayuda al profesor.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254362"/>
                  </a:ext>
                </a:extLst>
              </a:tr>
              <a:tr h="67926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C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Poco personal para llevar a cabo el proyecto.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C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Aumentar la cantidad de reuniones de trabajo.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722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5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422469" y="1433038"/>
            <a:ext cx="502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Conclusión </a:t>
            </a:r>
            <a:endParaRPr lang="es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623677" y="2801329"/>
            <a:ext cx="851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0" y="2603864"/>
            <a:ext cx="4990011" cy="4254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2" y="2603863"/>
            <a:ext cx="5312228" cy="41888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969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21491" y="782593"/>
            <a:ext cx="4366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Objetivos:</a:t>
            </a:r>
            <a:endParaRPr lang="es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323703" y="2891481"/>
            <a:ext cx="7548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US" dirty="0" smtClean="0"/>
          </a:p>
          <a:p>
            <a:pPr lvl="0"/>
            <a:endParaRPr lang="es-US" dirty="0"/>
          </a:p>
          <a:p>
            <a:pPr lvl="0"/>
            <a:endParaRPr lang="es-US" dirty="0" smtClean="0"/>
          </a:p>
          <a:p>
            <a:pPr lvl="0"/>
            <a:r>
              <a:rPr lang="es-US" dirty="0" smtClean="0"/>
              <a:t>Objetivo especifico: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161535" y="2006314"/>
            <a:ext cx="7628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dirty="0" smtClean="0"/>
              <a:t>Objetivo general: </a:t>
            </a:r>
            <a:r>
              <a:rPr lang="es-CL" dirty="0" smtClean="0"/>
              <a:t>Construir </a:t>
            </a:r>
            <a:r>
              <a:rPr lang="es-CL" dirty="0"/>
              <a:t>y programar un robot a base de piezas de legos </a:t>
            </a:r>
            <a:r>
              <a:rPr lang="es-CL" dirty="0" err="1"/>
              <a:t>M</a:t>
            </a:r>
            <a:r>
              <a:rPr lang="es-CL" dirty="0" err="1" smtClean="0"/>
              <a:t>indstorms</a:t>
            </a:r>
            <a:r>
              <a:rPr lang="es-CL" dirty="0" smtClean="0"/>
              <a:t> </a:t>
            </a:r>
            <a:r>
              <a:rPr lang="es-CL" dirty="0"/>
              <a:t>el cual mediante sus funciones pueda jugar y competir un juego llamado “FLIP-TAC-TOE”</a:t>
            </a:r>
            <a:endParaRPr lang="es-ES" dirty="0"/>
          </a:p>
          <a:p>
            <a:endParaRPr lang="es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641124" y="2891481"/>
            <a:ext cx="59724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endParaRPr lang="es-CL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s-CL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s-CL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CL" dirty="0" smtClean="0"/>
              <a:t>Investigación de los tipos de modelo del robot.</a:t>
            </a:r>
            <a:endParaRPr lang="es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 smtClean="0"/>
              <a:t>Construcción del robot con piezas de lego </a:t>
            </a:r>
            <a:r>
              <a:rPr lang="es-CL" dirty="0" err="1" smtClean="0"/>
              <a:t>mindstorms</a:t>
            </a:r>
            <a:r>
              <a:rPr lang="es-CL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 smtClean="0"/>
              <a:t>Programación de los movimientos del robot.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 smtClean="0"/>
              <a:t>Diseño de la interface del robot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 smtClean="0"/>
              <a:t>Entregar producto final para jugar </a:t>
            </a:r>
            <a:r>
              <a:rPr lang="es-CL" dirty="0" err="1" smtClean="0"/>
              <a:t>flip</a:t>
            </a:r>
            <a:r>
              <a:rPr lang="es-CL" dirty="0" smtClean="0"/>
              <a:t> tac toe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4838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9157" y="510747"/>
            <a:ext cx="2174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Entregables:</a:t>
            </a:r>
            <a:endParaRPr lang="es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194651"/>
              </p:ext>
            </p:extLst>
          </p:nvPr>
        </p:nvGraphicFramePr>
        <p:xfrm>
          <a:off x="783770" y="1219198"/>
          <a:ext cx="10789921" cy="5234525"/>
        </p:xfrm>
        <a:graphic>
          <a:graphicData uri="http://schemas.openxmlformats.org/drawingml/2006/table">
            <a:tbl>
              <a:tblPr firstRow="1" firstCol="1" bandRow="1"/>
              <a:tblGrid>
                <a:gridCol w="3404864">
                  <a:extLst>
                    <a:ext uri="{9D8B030D-6E8A-4147-A177-3AD203B41FA5}">
                      <a16:colId xmlns:a16="http://schemas.microsoft.com/office/drawing/2014/main" val="1878901727"/>
                    </a:ext>
                  </a:extLst>
                </a:gridCol>
                <a:gridCol w="4754181">
                  <a:extLst>
                    <a:ext uri="{9D8B030D-6E8A-4147-A177-3AD203B41FA5}">
                      <a16:colId xmlns:a16="http://schemas.microsoft.com/office/drawing/2014/main" val="1528347617"/>
                    </a:ext>
                  </a:extLst>
                </a:gridCol>
                <a:gridCol w="2630876">
                  <a:extLst>
                    <a:ext uri="{9D8B030D-6E8A-4147-A177-3AD203B41FA5}">
                      <a16:colId xmlns:a16="http://schemas.microsoft.com/office/drawing/2014/main" val="3656128211"/>
                    </a:ext>
                  </a:extLst>
                </a:gridCol>
              </a:tblGrid>
              <a:tr h="398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Identificación entregable</a:t>
                      </a:r>
                      <a:endParaRPr lang="es-E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Descripción entregable</a:t>
                      </a:r>
                      <a:endParaRPr lang="es-E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Fecha de entrega</a:t>
                      </a:r>
                      <a:endParaRPr lang="es-E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432352"/>
                  </a:ext>
                </a:extLst>
              </a:tr>
              <a:tr h="405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Formulación del proyecto</a:t>
                      </a:r>
                      <a:endParaRPr lang="es-E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“proyecto1”</a:t>
                      </a:r>
                      <a:endParaRPr lang="es-E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03/09/2019</a:t>
                      </a:r>
                      <a:endParaRPr lang="es-E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832908"/>
                  </a:ext>
                </a:extLst>
              </a:tr>
              <a:tr h="9959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Avance de proyecto </a:t>
                      </a:r>
                      <a:endParaRPr lang="es-E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Se han completado todas las tareas para la finalización del proyecto como diseño de estructura, programación, documentación, etc.</a:t>
                      </a:r>
                      <a:endParaRPr lang="es-E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19/12/2019 </a:t>
                      </a:r>
                      <a:endParaRPr lang="es-E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239554"/>
                  </a:ext>
                </a:extLst>
              </a:tr>
              <a:tr h="398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Presentación de Formulación Proyecto</a:t>
                      </a:r>
                      <a:endParaRPr lang="es-E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13/01/2020 </a:t>
                      </a:r>
                      <a:endParaRPr lang="es-E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192746"/>
                  </a:ext>
                </a:extLst>
              </a:tr>
              <a:tr h="398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Finalización del proyecto </a:t>
                      </a:r>
                      <a:endParaRPr lang="es-E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Entrega de todos los productos terminados </a:t>
                      </a:r>
                      <a:endParaRPr lang="es-E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13/01/2020</a:t>
                      </a:r>
                      <a:endParaRPr lang="es-E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338477"/>
                  </a:ext>
                </a:extLst>
              </a:tr>
              <a:tr h="597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Bitácoras</a:t>
                      </a:r>
                      <a:endParaRPr lang="es-E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Se da a conocer todo lo que se ha hecho en la semana y lo que se debe hacer en la semana próxima.</a:t>
                      </a:r>
                      <a:endParaRPr lang="es-E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Todos los Jueves</a:t>
                      </a:r>
                      <a:endParaRPr lang="es-E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964105"/>
                  </a:ext>
                </a:extLst>
              </a:tr>
              <a:tr h="398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Manual de usuario</a:t>
                      </a:r>
                      <a:endParaRPr lang="es-E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Manual de usuario donde se detallará el funcionamiento del robot</a:t>
                      </a:r>
                      <a:endParaRPr lang="es-E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Finalización del proyecto</a:t>
                      </a:r>
                      <a:endParaRPr lang="es-E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798900"/>
                  </a:ext>
                </a:extLst>
              </a:tr>
              <a:tr h="398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Robot</a:t>
                      </a:r>
                      <a:endParaRPr lang="es-E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Robot totalmente construido y funcional</a:t>
                      </a:r>
                      <a:endParaRPr lang="es-E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Final del proyecto</a:t>
                      </a:r>
                      <a:endParaRPr lang="es-E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295700"/>
                  </a:ext>
                </a:extLst>
              </a:tr>
              <a:tr h="398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Wiki</a:t>
                      </a:r>
                      <a:endParaRPr lang="es-E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Para cada informe se actualizará la wiki</a:t>
                      </a:r>
                      <a:endParaRPr lang="es-E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Al finalizar los informes</a:t>
                      </a:r>
                      <a:endParaRPr lang="es-E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817115"/>
                  </a:ext>
                </a:extLst>
              </a:tr>
              <a:tr h="597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Carta Gantt</a:t>
                      </a:r>
                      <a:endParaRPr lang="es-E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herramienta que definirá las actividades que realizaremos para finalizar el proyecto</a:t>
                      </a:r>
                      <a:endParaRPr lang="es-E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Entregado el primer informe</a:t>
                      </a:r>
                      <a:endParaRPr lang="es-E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94708"/>
                  </a:ext>
                </a:extLst>
              </a:tr>
              <a:tr h="2029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Video </a:t>
                      </a:r>
                      <a:endParaRPr lang="es-E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Video de usos del robot </a:t>
                      </a:r>
                      <a:endParaRPr lang="es-ES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13/01/2020</a:t>
                      </a:r>
                      <a:endParaRPr lang="es-E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472" marR="50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198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15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34987" y="537874"/>
            <a:ext cx="3393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Asignación de roles:</a:t>
            </a:r>
            <a:endParaRPr lang="es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696943"/>
              </p:ext>
            </p:extLst>
          </p:nvPr>
        </p:nvGraphicFramePr>
        <p:xfrm>
          <a:off x="1034987" y="1175648"/>
          <a:ext cx="9953580" cy="5033428"/>
        </p:xfrm>
        <a:graphic>
          <a:graphicData uri="http://schemas.openxmlformats.org/drawingml/2006/table">
            <a:tbl>
              <a:tblPr bandRow="1"/>
              <a:tblGrid>
                <a:gridCol w="3317860">
                  <a:extLst>
                    <a:ext uri="{9D8B030D-6E8A-4147-A177-3AD203B41FA5}">
                      <a16:colId xmlns:a16="http://schemas.microsoft.com/office/drawing/2014/main" val="3160907820"/>
                    </a:ext>
                  </a:extLst>
                </a:gridCol>
                <a:gridCol w="3317860">
                  <a:extLst>
                    <a:ext uri="{9D8B030D-6E8A-4147-A177-3AD203B41FA5}">
                      <a16:colId xmlns:a16="http://schemas.microsoft.com/office/drawing/2014/main" val="3529198068"/>
                    </a:ext>
                  </a:extLst>
                </a:gridCol>
                <a:gridCol w="3317860">
                  <a:extLst>
                    <a:ext uri="{9D8B030D-6E8A-4147-A177-3AD203B41FA5}">
                      <a16:colId xmlns:a16="http://schemas.microsoft.com/office/drawing/2014/main" val="3231273839"/>
                    </a:ext>
                  </a:extLst>
                </a:gridCol>
              </a:tblGrid>
              <a:tr h="281863">
                <a:tc>
                  <a:txBody>
                    <a:bodyPr/>
                    <a:lstStyle/>
                    <a:p>
                      <a:pPr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Actividad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Involucrados</a:t>
                      </a:r>
                      <a:endParaRPr lang="es-ES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Responsables</a:t>
                      </a:r>
                      <a:endParaRPr lang="es-ES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534877"/>
                  </a:ext>
                </a:extLst>
              </a:tr>
              <a:tr h="281863">
                <a:tc>
                  <a:txBody>
                    <a:bodyPr/>
                    <a:lstStyle/>
                    <a:p>
                      <a:pPr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Jefe de proyecto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William Herbas N.</a:t>
                      </a:r>
                      <a:endParaRPr lang="es-ES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William Herbas N.</a:t>
                      </a:r>
                      <a:endParaRPr lang="es-ES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787278"/>
                  </a:ext>
                </a:extLst>
              </a:tr>
              <a:tr h="281863">
                <a:tc>
                  <a:txBody>
                    <a:bodyPr/>
                    <a:lstStyle/>
                    <a:p>
                      <a:pPr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coordinador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Paolo Mamani C.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Paolo Mamani C.</a:t>
                      </a:r>
                      <a:endParaRPr lang="es-ES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411398"/>
                  </a:ext>
                </a:extLst>
              </a:tr>
              <a:tr h="1467869">
                <a:tc>
                  <a:txBody>
                    <a:bodyPr/>
                    <a:lstStyle/>
                    <a:p>
                      <a:pPr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programador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Camilo </a:t>
                      </a:r>
                      <a:r>
                        <a:rPr lang="es-CL" sz="20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Yampara</a:t>
                      </a:r>
                      <a:r>
                        <a:rPr lang="es-CL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M.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William </a:t>
                      </a:r>
                      <a:r>
                        <a:rPr lang="es-CL" sz="20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Herbas</a:t>
                      </a:r>
                      <a:r>
                        <a:rPr lang="es-CL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N.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Paolo Mamani C.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-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Camilo </a:t>
                      </a:r>
                      <a:r>
                        <a:rPr lang="es-CL" sz="20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Yampara</a:t>
                      </a:r>
                      <a:r>
                        <a:rPr lang="es-CL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s-CL" sz="20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245329"/>
                  </a:ext>
                </a:extLst>
              </a:tr>
              <a:tr h="893228">
                <a:tc>
                  <a:txBody>
                    <a:bodyPr/>
                    <a:lstStyle/>
                    <a:p>
                      <a:pPr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constructor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(diseño)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William </a:t>
                      </a:r>
                      <a:r>
                        <a:rPr lang="es-CL" sz="20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Herbas</a:t>
                      </a:r>
                      <a:r>
                        <a:rPr lang="es-CL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N.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Paolo Mamani C.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William Herbas N</a:t>
                      </a:r>
                      <a:r>
                        <a:rPr lang="es-CL" sz="20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ES" sz="20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-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658883"/>
                  </a:ext>
                </a:extLst>
              </a:tr>
              <a:tr h="1072534">
                <a:tc>
                  <a:txBody>
                    <a:bodyPr/>
                    <a:lstStyle/>
                    <a:p>
                      <a:pPr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secretario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Paolo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Mamani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C.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William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Herbas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N.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Camilo </a:t>
                      </a:r>
                      <a:r>
                        <a:rPr lang="es-CL" sz="20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Yampara</a:t>
                      </a:r>
                      <a:r>
                        <a:rPr lang="es-CL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M.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Paolo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Mamani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ES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34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74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70919" y="691978"/>
            <a:ext cx="2421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Comunicación: </a:t>
            </a:r>
            <a:endParaRPr lang="es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6" y="1952619"/>
            <a:ext cx="3113903" cy="30425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55" y="1952619"/>
            <a:ext cx="3456425" cy="312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5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30875" y="362465"/>
            <a:ext cx="492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Gestión de riesgos:</a:t>
            </a:r>
            <a:endParaRPr lang="es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904735" y="428367"/>
            <a:ext cx="6186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NIVELES DE RIESGO : 1)CATASTOFICO</a:t>
            </a:r>
            <a:br>
              <a:rPr lang="es-CL" b="1" dirty="0"/>
            </a:br>
            <a:r>
              <a:rPr lang="es-CL" b="1" dirty="0"/>
              <a:t>                                    </a:t>
            </a:r>
            <a:r>
              <a:rPr lang="es-CL" b="1" dirty="0" smtClean="0"/>
              <a:t>2)CRITICO</a:t>
            </a:r>
            <a:r>
              <a:rPr lang="es-CL" b="1" dirty="0"/>
              <a:t/>
            </a:r>
            <a:br>
              <a:rPr lang="es-CL" b="1" dirty="0"/>
            </a:br>
            <a:r>
              <a:rPr lang="es-CL" b="1" dirty="0"/>
              <a:t>                                    </a:t>
            </a:r>
            <a:r>
              <a:rPr lang="es-CL" b="1" dirty="0" smtClean="0"/>
              <a:t>3)CIRSCUNSTANCIAL </a:t>
            </a:r>
            <a:r>
              <a:rPr lang="es-CL" b="1" dirty="0"/>
              <a:t/>
            </a:r>
            <a:br>
              <a:rPr lang="es-CL" b="1" dirty="0"/>
            </a:br>
            <a:r>
              <a:rPr lang="es-CL" b="1" dirty="0"/>
              <a:t>                                    </a:t>
            </a:r>
            <a:r>
              <a:rPr lang="es-CL" b="1" dirty="0" smtClean="0"/>
              <a:t>4)IRRELEVANTE</a:t>
            </a:r>
            <a:endParaRPr lang="es-US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097213" y="26638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277285"/>
              </p:ext>
            </p:extLst>
          </p:nvPr>
        </p:nvGraphicFramePr>
        <p:xfrm>
          <a:off x="1945341" y="1694598"/>
          <a:ext cx="8991599" cy="4777920"/>
        </p:xfrm>
        <a:graphic>
          <a:graphicData uri="http://schemas.openxmlformats.org/drawingml/2006/table">
            <a:tbl>
              <a:tblPr firstRow="1" firstCol="1" bandRow="1"/>
              <a:tblGrid>
                <a:gridCol w="2822667">
                  <a:extLst>
                    <a:ext uri="{9D8B030D-6E8A-4147-A177-3AD203B41FA5}">
                      <a16:colId xmlns:a16="http://schemas.microsoft.com/office/drawing/2014/main" val="3201287383"/>
                    </a:ext>
                  </a:extLst>
                </a:gridCol>
                <a:gridCol w="1542233">
                  <a:extLst>
                    <a:ext uri="{9D8B030D-6E8A-4147-A177-3AD203B41FA5}">
                      <a16:colId xmlns:a16="http://schemas.microsoft.com/office/drawing/2014/main" val="1212060122"/>
                    </a:ext>
                  </a:extLst>
                </a:gridCol>
                <a:gridCol w="1032915">
                  <a:extLst>
                    <a:ext uri="{9D8B030D-6E8A-4147-A177-3AD203B41FA5}">
                      <a16:colId xmlns:a16="http://schemas.microsoft.com/office/drawing/2014/main" val="3601016666"/>
                    </a:ext>
                  </a:extLst>
                </a:gridCol>
                <a:gridCol w="3593784">
                  <a:extLst>
                    <a:ext uri="{9D8B030D-6E8A-4147-A177-3AD203B41FA5}">
                      <a16:colId xmlns:a16="http://schemas.microsoft.com/office/drawing/2014/main" val="4031698708"/>
                    </a:ext>
                  </a:extLst>
                </a:gridCol>
              </a:tblGrid>
              <a:tr h="597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Riesgo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Probabilidad de ocurrencia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Nivel de impacto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Acción remedial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644361"/>
                  </a:ext>
                </a:extLst>
              </a:tr>
              <a:tr h="2986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Tiempo de entrega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60%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     3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Mejor organización de tiempos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636862"/>
                  </a:ext>
                </a:extLst>
              </a:tr>
              <a:tr h="8958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Retiro de un integrante del equipo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10%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     3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Se dividirán las tareas del miembro retirado entre los demás miembros del equipo.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724312"/>
                  </a:ext>
                </a:extLst>
              </a:tr>
              <a:tr h="2986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Falta de piezas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15%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    3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Se pedirán piezas al ayudante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325732"/>
                  </a:ext>
                </a:extLst>
              </a:tr>
              <a:tr h="11944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Complicación de salud de algún miembro del equipo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10%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    3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Dependiendo de la gravedad de la enfermedad, se aligerara las tareas repartiéndolas en lo demás miembros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088627"/>
                  </a:ext>
                </a:extLst>
              </a:tr>
              <a:tr h="2986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Desprendimiento de piezas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10%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    2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Volver a rediseñar la parte afectada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245579"/>
                  </a:ext>
                </a:extLst>
              </a:tr>
              <a:tr h="597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Daño de hardware del proyecto (sd)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10%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    1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Se ara copias de seguridad de todo lo avanzado.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3564048"/>
                  </a:ext>
                </a:extLst>
              </a:tr>
              <a:tr h="5972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Daño de software (robot)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10%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    1</a:t>
                      </a:r>
                      <a:endParaRPr lang="es-E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Se solicitara la parte dañada a los ayudantes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787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10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07309" y="584887"/>
            <a:ext cx="423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b="1" dirty="0" smtClean="0"/>
              <a:t>Planificación de recursos:</a:t>
            </a:r>
            <a:endParaRPr lang="es-US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807309" y="1398716"/>
            <a:ext cx="612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HARDWARE: ROBOT LEGO MINDSTORM , TARJETA </a:t>
            </a:r>
            <a:r>
              <a:rPr lang="es-CL" b="1" dirty="0" smtClean="0"/>
              <a:t>SD, NOTEBOOK</a:t>
            </a:r>
            <a:endParaRPr lang="es-CL" b="1" dirty="0"/>
          </a:p>
          <a:p>
            <a:endParaRPr lang="es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807309" y="2212545"/>
            <a:ext cx="581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SOFTWARE : SISTEMA OPERATIVO EV3, </a:t>
            </a:r>
            <a:r>
              <a:rPr lang="es-CL" b="1" dirty="0" smtClean="0"/>
              <a:t>MOVAXTERM,VISUAL ESTUDIO CODE</a:t>
            </a:r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872" y="2322045"/>
            <a:ext cx="4487637" cy="43313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3814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47352" y="561166"/>
            <a:ext cx="6647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Estimación e costos:</a:t>
            </a:r>
            <a:endParaRPr lang="es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Marcador de contenid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1252"/>
              </p:ext>
            </p:extLst>
          </p:nvPr>
        </p:nvGraphicFramePr>
        <p:xfrm>
          <a:off x="993512" y="1116138"/>
          <a:ext cx="7456603" cy="2372251"/>
        </p:xfrm>
        <a:graphic>
          <a:graphicData uri="http://schemas.openxmlformats.org/drawingml/2006/table">
            <a:tbl>
              <a:tblPr firstRow="1" firstCol="1" bandRow="1"/>
              <a:tblGrid>
                <a:gridCol w="3717128">
                  <a:extLst>
                    <a:ext uri="{9D8B030D-6E8A-4147-A177-3AD203B41FA5}">
                      <a16:colId xmlns:a16="http://schemas.microsoft.com/office/drawing/2014/main" val="1032489138"/>
                    </a:ext>
                  </a:extLst>
                </a:gridCol>
                <a:gridCol w="3739475">
                  <a:extLst>
                    <a:ext uri="{9D8B030D-6E8A-4147-A177-3AD203B41FA5}">
                      <a16:colId xmlns:a16="http://schemas.microsoft.com/office/drawing/2014/main" val="3938440025"/>
                    </a:ext>
                  </a:extLst>
                </a:gridCol>
              </a:tblGrid>
              <a:tr h="338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Producto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Valor clp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046857"/>
                  </a:ext>
                </a:extLst>
              </a:tr>
              <a:tr h="338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Robot lego </a:t>
                      </a:r>
                      <a:r>
                        <a:rPr lang="es-CL" sz="11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midstorm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$490.200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116105"/>
                  </a:ext>
                </a:extLst>
              </a:tr>
              <a:tr h="338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Tarjeta micro </a:t>
                      </a:r>
                      <a:r>
                        <a:rPr lang="es-CL" sz="11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sd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$</a:t>
                      </a:r>
                      <a:r>
                        <a:rPr lang="es-CL" sz="11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5.000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50368"/>
                  </a:ext>
                </a:extLst>
              </a:tr>
              <a:tr h="338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laptop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$450.000 x 2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Sistema operativo ev3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$0(software libre)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263667"/>
                  </a:ext>
                </a:extLst>
              </a:tr>
              <a:tr h="338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Ide</a:t>
                      </a:r>
                      <a:r>
                        <a:rPr lang="es-CL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visual estudio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$0(software libre)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962654"/>
                  </a:ext>
                </a:extLst>
              </a:tr>
              <a:tr h="338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Moba</a:t>
                      </a:r>
                      <a:r>
                        <a:rPr lang="es-E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s-ES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extern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$0</a:t>
                      </a:r>
                      <a:r>
                        <a:rPr lang="es-ES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(software libre)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947352" y="3846944"/>
            <a:ext cx="5222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Estimación de costos </a:t>
            </a:r>
            <a:r>
              <a:rPr lang="es-CL" dirty="0" smtClean="0"/>
              <a:t>de </a:t>
            </a:r>
            <a:r>
              <a:rPr lang="es-CL" dirty="0"/>
              <a:t>recursos humanos:</a:t>
            </a:r>
            <a:endParaRPr lang="es-ES" dirty="0"/>
          </a:p>
          <a:p>
            <a:endParaRPr lang="es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5807534" y="3846944"/>
            <a:ext cx="3855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 hora de trabajo: $</a:t>
            </a:r>
            <a:r>
              <a:rPr lang="es-CL" dirty="0" smtClean="0"/>
              <a:t>10000                                                               </a:t>
            </a:r>
            <a:r>
              <a:rPr lang="es-CL" dirty="0"/>
              <a:t>Tiempo total de trabajo: </a:t>
            </a:r>
            <a:r>
              <a:rPr lang="es-CL" dirty="0" smtClean="0"/>
              <a:t>240h                                                               </a:t>
            </a:r>
            <a:r>
              <a:rPr lang="es-CL" dirty="0"/>
              <a:t>Costo por persona: </a:t>
            </a:r>
            <a:r>
              <a:rPr lang="es-CL" dirty="0" smtClean="0"/>
              <a:t>$2400.000</a:t>
            </a:r>
            <a:endParaRPr lang="es-ES" dirty="0"/>
          </a:p>
          <a:p>
            <a:r>
              <a:rPr lang="es-CL" dirty="0"/>
              <a:t>	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827619" y="5597992"/>
            <a:ext cx="218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Costo total:</a:t>
            </a:r>
            <a:endParaRPr lang="es-ES" dirty="0"/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24659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2636</TotalTime>
  <Words>870</Words>
  <Application>Microsoft Office PowerPoint</Application>
  <PresentationFormat>Panorámica</PresentationFormat>
  <Paragraphs>199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Tempus Sans ITC</vt:lpstr>
      <vt:lpstr>Wingdings</vt:lpstr>
      <vt:lpstr>Estela de condensación</vt:lpstr>
      <vt:lpstr>             Proyecto                       “GARRA”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Documentación del servidor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                 “ G A R R A ”</dc:title>
  <dc:creator>will herbas</dc:creator>
  <cp:lastModifiedBy>will herbas</cp:lastModifiedBy>
  <cp:revision>58</cp:revision>
  <dcterms:created xsi:type="dcterms:W3CDTF">2019-09-03T12:09:24Z</dcterms:created>
  <dcterms:modified xsi:type="dcterms:W3CDTF">2020-01-13T12:46:25Z</dcterms:modified>
</cp:coreProperties>
</file>