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gSM1TerM0WgSWnSVFZ+D2x0gIr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9C03CC7-A62E-4650-8C7C-2C6E0798F4E7}">
  <a:tblStyle styleId="{69C03CC7-A62E-4650-8C7C-2C6E0798F4E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63d69851b5_2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63d69851b5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3d69851b5_1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63d69851b5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2" name="Google Shape;20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63e316ef2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63e316ef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3d69851b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g63d69851b5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0" name="Google Shape;15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6" name="Google Shape;15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3d69851b5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63d69851b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3d69851b5_1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63d69851b5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63e316ef20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63e316ef2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63d69851b5_2_23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g63d69851b5_2_23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g63d69851b5_2_23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63d69851b5_2_58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63d69851b5_2_58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g63d69851b5_2_58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63d69851b5_2_62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olo el título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a de título" type="title">
  <p:cSld name="TITLE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4" name="Google Shape;6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objetos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cabezado de sección" type="secHead">
  <p:cSld name="SECTION_HEA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os objetos" type="twoObj">
  <p:cSld name="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ción" type="twoTxTwoObj">
  <p:cSld name="TWO_OBJECTS_WITH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9" name="Google Shape;89;p1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1" name="Google Shape;91;p1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 blanco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ido con título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2" name="Google Shape;102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3" name="Google Shape;10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63d69851b5_2_2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5" name="Google Shape;15;g63d69851b5_2_2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6" name="Google Shape;16;g63d69851b5_2_27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n con título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0" name="Google Shape;11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y texto vertical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ítulo vertical y texto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63d69851b5_2_3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9" name="Google Shape;19;g63d69851b5_2_31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" name="Google Shape;20;g63d69851b5_2_31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1" name="Google Shape;21;g63d69851b5_2_31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63d69851b5_2_36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4" name="Google Shape;24;g63d69851b5_2_36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63d69851b5_2_3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g63d69851b5_2_39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63d69851b5_2_42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g63d69851b5_2_42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g63d69851b5_2_42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63d69851b5_2_46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g63d69851b5_2_46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63d69851b5_2_49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63d69851b5_2_49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g63d69851b5_2_49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g63d69851b5_2_49"/>
          <p:cNvSpPr txBox="1"/>
          <p:nvPr>
            <p:ph idx="2" type="body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g63d69851b5_2_49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63d69851b5_2_55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g63d69851b5_2_55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63d69851b5_2_1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63d69851b5_2_19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lt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63d69851b5_2_19"/>
          <p:cNvSpPr txBox="1"/>
          <p:nvPr>
            <p:ph idx="12" type="sldNum"/>
          </p:nvPr>
        </p:nvSpPr>
        <p:spPr>
          <a:xfrm>
            <a:off x="11296610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63d69851b5_2_12"/>
          <p:cNvSpPr txBox="1"/>
          <p:nvPr>
            <p:ph idx="1" type="subTitle"/>
          </p:nvPr>
        </p:nvSpPr>
        <p:spPr>
          <a:xfrm>
            <a:off x="415667" y="2778400"/>
            <a:ext cx="5680500" cy="42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s-CL" sz="3200">
                <a:solidFill>
                  <a:srgbClr val="FFFFFF"/>
                </a:solidFill>
              </a:rPr>
              <a:t>Integrantes:</a:t>
            </a:r>
            <a:endParaRPr sz="3200">
              <a:solidFill>
                <a:srgbClr val="FFFFFF"/>
              </a:solidFill>
            </a:endParaRPr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s-CL" sz="2700">
                <a:solidFill>
                  <a:srgbClr val="FFFFFF"/>
                </a:solidFill>
              </a:rPr>
              <a:t>Javier Mamani</a:t>
            </a:r>
            <a:endParaRPr sz="2700">
              <a:solidFill>
                <a:srgbClr val="FFFFFF"/>
              </a:solidFill>
            </a:endParaRPr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s-CL" sz="2700">
                <a:solidFill>
                  <a:srgbClr val="FFFFFF"/>
                </a:solidFill>
              </a:rPr>
              <a:t>Mauricio Mamani</a:t>
            </a:r>
            <a:endParaRPr sz="2700">
              <a:solidFill>
                <a:srgbClr val="FFFFFF"/>
              </a:solidFill>
            </a:endParaRPr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s-CL" sz="2700">
                <a:solidFill>
                  <a:srgbClr val="FFFFFF"/>
                </a:solidFill>
              </a:rPr>
              <a:t>Julio Rivera</a:t>
            </a:r>
            <a:endParaRPr sz="2700">
              <a:solidFill>
                <a:srgbClr val="FFFFFF"/>
              </a:solidFill>
            </a:endParaRPr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s-CL" sz="2700">
                <a:solidFill>
                  <a:srgbClr val="FFFFFF"/>
                </a:solidFill>
              </a:rPr>
              <a:t>Rodrigo Carvajal</a:t>
            </a:r>
            <a:endParaRPr sz="2700">
              <a:solidFill>
                <a:srgbClr val="FFFFFF"/>
              </a:solidFill>
            </a:endParaRPr>
          </a:p>
          <a:p>
            <a:pPr indent="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s-CL" sz="2700">
                <a:solidFill>
                  <a:srgbClr val="FFFFFF"/>
                </a:solidFill>
              </a:rPr>
              <a:t>Sebastian Lukich</a:t>
            </a:r>
            <a:endParaRPr sz="2700">
              <a:solidFill>
                <a:srgbClr val="FFFFFF"/>
              </a:solidFill>
            </a:endParaRPr>
          </a:p>
        </p:txBody>
      </p:sp>
      <p:sp>
        <p:nvSpPr>
          <p:cNvPr id="130" name="Google Shape;130;g63d69851b5_2_12"/>
          <p:cNvSpPr txBox="1"/>
          <p:nvPr/>
        </p:nvSpPr>
        <p:spPr>
          <a:xfrm>
            <a:off x="415600" y="5363467"/>
            <a:ext cx="11360700" cy="11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CL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Asignatura: Proyecto I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s-CL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Profesor: Ricardo Valdivia</a:t>
            </a:r>
            <a:endParaRPr b="0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g63d69851b5_2_12"/>
          <p:cNvPicPr preferRelativeResize="0"/>
          <p:nvPr/>
        </p:nvPicPr>
        <p:blipFill rotWithShape="1">
          <a:blip r:embed="rId3">
            <a:alphaModFix/>
          </a:blip>
          <a:srcRect b="43658" l="0" r="0" t="0"/>
          <a:stretch/>
        </p:blipFill>
        <p:spPr>
          <a:xfrm>
            <a:off x="6841267" y="1489367"/>
            <a:ext cx="5350732" cy="5368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63d69851b5_2_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" y="0"/>
            <a:ext cx="12192000" cy="277838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g63d69851b5_2_12"/>
          <p:cNvSpPr txBox="1"/>
          <p:nvPr/>
        </p:nvSpPr>
        <p:spPr>
          <a:xfrm>
            <a:off x="6691688" y="3893625"/>
            <a:ext cx="60885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0"/>
              <a:buFont typeface="Arial"/>
              <a:buNone/>
            </a:pPr>
            <a:r>
              <a:rPr b="0" i="0" lang="es-CL" sz="90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Impact"/>
                <a:ea typeface="Impact"/>
                <a:cs typeface="Impact"/>
                <a:sym typeface="Impact"/>
              </a:rPr>
              <a:t> EL ASCENSO</a:t>
            </a:r>
            <a:r>
              <a:rPr b="0" i="0" lang="es-CL" sz="96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b="0" i="0" lang="es-CL" sz="9600" u="none" cap="none" strike="noStrik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.</a:t>
            </a:r>
            <a:r>
              <a:rPr b="0" i="0" lang="es-CL" sz="7200" u="none" cap="none" strike="noStrike">
                <a:solidFill>
                  <a:schemeClr val="dk1"/>
                </a:solidFill>
                <a:highlight>
                  <a:schemeClr val="accent1"/>
                </a:highlight>
                <a:latin typeface="Impact"/>
                <a:ea typeface="Impact"/>
                <a:cs typeface="Impact"/>
                <a:sym typeface="Impact"/>
              </a:rPr>
              <a:t> </a:t>
            </a:r>
            <a:endParaRPr b="0" i="0" sz="7200" u="none" cap="none" strike="noStrike">
              <a:solidFill>
                <a:schemeClr val="dk1"/>
              </a:solidFill>
              <a:highlight>
                <a:schemeClr val="accent1"/>
              </a:highlight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34" name="Google Shape;134;g63d69851b5_2_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14071" y="4308461"/>
            <a:ext cx="3295365" cy="3295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3d69851b5_1_46"/>
          <p:cNvSpPr/>
          <p:nvPr/>
        </p:nvSpPr>
        <p:spPr>
          <a:xfrm>
            <a:off x="3972750" y="1388100"/>
            <a:ext cx="4246500" cy="4081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t/>
            </a:r>
            <a:endParaRPr b="0" i="0" sz="4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63d69851b5_1_46"/>
          <p:cNvSpPr txBox="1"/>
          <p:nvPr/>
        </p:nvSpPr>
        <p:spPr>
          <a:xfrm>
            <a:off x="4319550" y="3020025"/>
            <a:ext cx="3552900" cy="817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L" sz="4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Pruebas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63d69851b5_1_46"/>
          <p:cNvSpPr/>
          <p:nvPr/>
        </p:nvSpPr>
        <p:spPr>
          <a:xfrm>
            <a:off x="3496651" y="3837975"/>
            <a:ext cx="2275792" cy="2187526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CL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Descripción de pruebas realizadas</a:t>
            </a:r>
            <a:endParaRPr/>
          </a:p>
        </p:txBody>
      </p:sp>
      <p:sp>
        <p:nvSpPr>
          <p:cNvPr id="191" name="Google Shape;191;g63d69851b5_1_46"/>
          <p:cNvSpPr/>
          <p:nvPr/>
        </p:nvSpPr>
        <p:spPr>
          <a:xfrm>
            <a:off x="6419557" y="3796893"/>
            <a:ext cx="2275792" cy="218752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CL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Resultados de pruebas</a:t>
            </a:r>
            <a:endParaRPr b="0" i="0" sz="2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"/>
          <p:cNvSpPr/>
          <p:nvPr/>
        </p:nvSpPr>
        <p:spPr>
          <a:xfrm>
            <a:off x="3972750" y="1388100"/>
            <a:ext cx="4246500" cy="4081800"/>
          </a:xfrm>
          <a:prstGeom prst="ellipse">
            <a:avLst/>
          </a:prstGeom>
          <a:solidFill>
            <a:srgbClr val="6AA84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t/>
            </a:r>
            <a:endParaRPr b="0" i="0" sz="4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"/>
          <p:cNvSpPr txBox="1"/>
          <p:nvPr/>
        </p:nvSpPr>
        <p:spPr>
          <a:xfrm>
            <a:off x="4319550" y="3020025"/>
            <a:ext cx="3552900" cy="8179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L" sz="4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Resultados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2272761" y="2408311"/>
            <a:ext cx="2275792" cy="218752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CL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Estado actual del proyecto</a:t>
            </a:r>
            <a:endParaRPr/>
          </a:p>
        </p:txBody>
      </p:sp>
      <p:sp>
        <p:nvSpPr>
          <p:cNvPr id="199" name="Google Shape;199;p3"/>
          <p:cNvSpPr/>
          <p:nvPr/>
        </p:nvSpPr>
        <p:spPr>
          <a:xfrm>
            <a:off x="7643447" y="2408311"/>
            <a:ext cx="2275792" cy="218752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CL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Problemas encontrados y soluciones propuestas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"/>
          <p:cNvSpPr txBox="1"/>
          <p:nvPr>
            <p:ph type="title"/>
          </p:nvPr>
        </p:nvSpPr>
        <p:spPr>
          <a:xfrm>
            <a:off x="838200" y="1708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s-CL"/>
              <a:t>Problemas y soluciones</a:t>
            </a:r>
            <a:endParaRPr/>
          </a:p>
        </p:txBody>
      </p:sp>
      <p:graphicFrame>
        <p:nvGraphicFramePr>
          <p:cNvPr id="205" name="Google Shape;205;p4"/>
          <p:cNvGraphicFramePr/>
          <p:nvPr/>
        </p:nvGraphicFramePr>
        <p:xfrm>
          <a:off x="1413075" y="12444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{69C03CC7-A62E-4650-8C7C-2C6E0798F4E7}</a:tableStyleId>
              </a:tblPr>
              <a:tblGrid>
                <a:gridCol w="4682925"/>
                <a:gridCol w="4682925"/>
              </a:tblGrid>
              <a:tr h="823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s-CL" sz="3000" u="none" cap="none" strike="noStrike"/>
                        <a:t>Problemas</a:t>
                      </a:r>
                      <a:endParaRPr sz="30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s-CL" sz="3000" u="none" cap="none" strike="noStrike"/>
                        <a:t>Soluciones</a:t>
                      </a:r>
                      <a:endParaRPr sz="3000" u="none" cap="none" strike="noStrike"/>
                    </a:p>
                  </a:txBody>
                  <a:tcPr marT="45725" marB="45725" marR="91450" marL="91450"/>
                </a:tc>
              </a:tr>
              <a:tr h="1670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L" sz="3000" u="none" cap="none" strike="noStrike">
                          <a:solidFill>
                            <a:srgbClr val="000000"/>
                          </a:solidFill>
                        </a:rPr>
                        <a:t>Hay cierto retraso (menos de 1s) a la hora de dar la orden de moverse hacia adelante al robot.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L" sz="3000" u="none" cap="none" strike="noStrike">
                          <a:solidFill>
                            <a:srgbClr val="000000"/>
                          </a:solidFill>
                        </a:rPr>
                        <a:t>Agregar un botón para avanzar más lento de manera que sea más preciso el movimiento del robot.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L" sz="3000" u="none" cap="none" strike="noStrike">
                          <a:solidFill>
                            <a:srgbClr val="000000"/>
                          </a:solidFill>
                        </a:rPr>
                        <a:t>Uso de una red propia mediante datos móviles.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/>
                </a:tc>
              </a:tr>
              <a:tr h="1670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L" sz="3000" u="none" cap="none" strike="noStrike">
                          <a:solidFill>
                            <a:srgbClr val="000000"/>
                          </a:solidFill>
                        </a:rPr>
                        <a:t>La interfaz cumple sus funciones pero es muy poco intuitiva y dificulta el uso.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-CL" sz="3000" u="none" cap="none" strike="noStrike">
                          <a:solidFill>
                            <a:srgbClr val="000000"/>
                          </a:solidFill>
                        </a:rPr>
                        <a:t>Rediseñar de cero la interfaz para hacerla más intuitiva.</a:t>
                      </a:r>
                      <a:endParaRPr sz="30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p:transition spd="slow">
    <p:push dir="r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3e316ef20_0_0"/>
          <p:cNvSpPr/>
          <p:nvPr/>
        </p:nvSpPr>
        <p:spPr>
          <a:xfrm>
            <a:off x="4063350" y="1594800"/>
            <a:ext cx="4065300" cy="3668400"/>
          </a:xfrm>
          <a:prstGeom prst="ellipse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63e316ef20_0_0"/>
          <p:cNvSpPr txBox="1"/>
          <p:nvPr>
            <p:ph type="title"/>
          </p:nvPr>
        </p:nvSpPr>
        <p:spPr>
          <a:xfrm>
            <a:off x="838200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CL"/>
              <a:t>Conclusión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"/>
          <p:cNvSpPr/>
          <p:nvPr/>
        </p:nvSpPr>
        <p:spPr>
          <a:xfrm>
            <a:off x="1811043" y="1908699"/>
            <a:ext cx="3311371" cy="3204839"/>
          </a:xfrm>
          <a:prstGeom prst="flowChartConnector">
            <a:avLst/>
          </a:prstGeom>
          <a:solidFill>
            <a:schemeClr val="accent5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CL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Objetivo general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 txBox="1"/>
          <p:nvPr/>
        </p:nvSpPr>
        <p:spPr>
          <a:xfrm>
            <a:off x="5832630" y="2459524"/>
            <a:ext cx="4998128" cy="1938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CL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Construir un robot Lego que sea capaz de responder a las órdenes que le permitan cumplir las reglas del juego FLIP-TAC-TOE mientras es controlado a distancia.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3d69851b5_2_0"/>
          <p:cNvSpPr/>
          <p:nvPr/>
        </p:nvSpPr>
        <p:spPr>
          <a:xfrm>
            <a:off x="1414450" y="1908700"/>
            <a:ext cx="3311400" cy="3204900"/>
          </a:xfrm>
          <a:prstGeom prst="flowChartConnector">
            <a:avLst/>
          </a:prstGeom>
          <a:solidFill>
            <a:schemeClr val="accent6"/>
          </a:solidFill>
          <a:ln cap="flat" cmpd="sng" w="12700">
            <a:solidFill>
              <a:srgbClr val="517E3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t/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g63d69851b5_2_0"/>
          <p:cNvSpPr txBox="1"/>
          <p:nvPr/>
        </p:nvSpPr>
        <p:spPr>
          <a:xfrm>
            <a:off x="4967350" y="2505121"/>
            <a:ext cx="6051700" cy="21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b="0" i="0" lang="es-C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Diseñar un modelo de robot.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b="0" i="0" lang="es-C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Implementar un código en Python de controles de movimiento.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b="0" i="0" lang="es-C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Habilitar la conexión remota para realizar interfaz de control del robot.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b="0" i="0" lang="es-C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Realizar las pruebas y ejecución del robot.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b="0" i="0" lang="es-C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Realizar el material de apoyo del proyecto.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63d69851b5_2_0"/>
          <p:cNvSpPr txBox="1"/>
          <p:nvPr/>
        </p:nvSpPr>
        <p:spPr>
          <a:xfrm>
            <a:off x="1293700" y="2693200"/>
            <a:ext cx="3552900" cy="16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-CL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Objetivos específicos</a:t>
            </a:r>
            <a:endParaRPr b="0" i="0" sz="4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>
            <p:ph type="title"/>
          </p:nvPr>
        </p:nvSpPr>
        <p:spPr>
          <a:xfrm>
            <a:off x="838200" y="807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s-CL"/>
              <a:t>Carta Gantt</a:t>
            </a:r>
            <a:endParaRPr/>
          </a:p>
        </p:txBody>
      </p:sp>
      <p:pic>
        <p:nvPicPr>
          <p:cNvPr descr="http://pomerape.uta.cl/redmine/projects/grupo-2-2019/issues/gantt.png?f%5B%5D=status_id&amp;f%5B%5D=&amp;gantt=1&amp;month=8&amp;months=6&amp;op%5Bstatus_id%5D=o&amp;query%5Bdraw_progress_line%5D=0&amp;query%5Bdraw_relations%5D=1&amp;set_filter=1&amp;utf8=%E2%9C%93&amp;year=2019&amp;zoom=1" id="153" name="Google Shape;1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69365" y="975225"/>
            <a:ext cx="8853269" cy="5636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s-CL"/>
              <a:t>Especificaciones de requerimiento</a:t>
            </a:r>
            <a:endParaRPr/>
          </a:p>
        </p:txBody>
      </p:sp>
      <p:sp>
        <p:nvSpPr>
          <p:cNvPr id="159" name="Google Shape;159;p5"/>
          <p:cNvSpPr txBox="1"/>
          <p:nvPr/>
        </p:nvSpPr>
        <p:spPr>
          <a:xfrm>
            <a:off x="1427018" y="3428999"/>
            <a:ext cx="80356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5"/>
          <p:cNvSpPr txBox="1"/>
          <p:nvPr/>
        </p:nvSpPr>
        <p:spPr>
          <a:xfrm>
            <a:off x="984050" y="1586106"/>
            <a:ext cx="10158300" cy="44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-CL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Requerimiento funcional</a:t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b="0" i="0" lang="es-C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 requiere que el robot se acerque a una lata, la alce y pueda llevársela como carga.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b="0" i="0" lang="es-C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 requiere que el robot voltee la lata que carga consigo y la suelte en posición invertida en el suelo.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b="0" i="0" lang="es-C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requiere que el robot juegue Flip-tac-toe.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b="0" i="0" lang="es-C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 requiere que el robot se pueda manipular remotamente usando interfaz gráfica.</a:t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s-CL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Requerimiento no funcional</a:t>
            </a:r>
            <a:endParaRPr b="0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b="0" i="0" lang="es-C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 requiere que el código del robot sea diseñado en lenguaje Python.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b="0" i="0" lang="es-C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 requiere que el robot sea armado sólo usando piezas Lego.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Char char="●"/>
            </a:pPr>
            <a:r>
              <a:rPr b="0" i="0" lang="es-CL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 requiere que la lata del juego sea el modelo de lata de bebida más pequeño que se encuentre a la venta. 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8D8D8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3d69851b5_1_0"/>
          <p:cNvSpPr txBox="1"/>
          <p:nvPr>
            <p:ph type="title"/>
          </p:nvPr>
        </p:nvSpPr>
        <p:spPr>
          <a:xfrm>
            <a:off x="575345" y="-154745"/>
            <a:ext cx="10627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-CL">
                <a:solidFill>
                  <a:schemeClr val="dk1"/>
                </a:solidFill>
              </a:rPr>
              <a:t>Arquitectura propuesta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66" name="Google Shape;166;g63d69851b5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99837" y="879703"/>
            <a:ext cx="6992326" cy="58301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63d69851b5_1_39"/>
          <p:cNvSpPr/>
          <p:nvPr/>
        </p:nvSpPr>
        <p:spPr>
          <a:xfrm>
            <a:off x="639688" y="1600350"/>
            <a:ext cx="3783600" cy="3657300"/>
          </a:xfrm>
          <a:prstGeom prst="flowChartConnector">
            <a:avLst/>
          </a:prstGeom>
          <a:solidFill>
            <a:srgbClr val="F6B26B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s-CL" sz="4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Diseño de la interfaz</a:t>
            </a:r>
            <a:endParaRPr b="0" i="0" sz="4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g63d69851b5_1_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6288" y="152400"/>
            <a:ext cx="5128949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3e316ef20_0_6"/>
          <p:cNvSpPr txBox="1"/>
          <p:nvPr>
            <p:ph type="title"/>
          </p:nvPr>
        </p:nvSpPr>
        <p:spPr>
          <a:xfrm>
            <a:off x="510660" y="44052"/>
            <a:ext cx="10788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L" sz="4800">
                <a:solidFill>
                  <a:srgbClr val="FFFFFF"/>
                </a:solidFill>
              </a:rPr>
              <a:t>Descripción de programas implementados</a:t>
            </a:r>
            <a:endParaRPr sz="4800">
              <a:solidFill>
                <a:srgbClr val="FFFFFF"/>
              </a:solidFill>
            </a:endParaRPr>
          </a:p>
        </p:txBody>
      </p:sp>
      <p:pic>
        <p:nvPicPr>
          <p:cNvPr id="178" name="Google Shape;178;g63e316ef20_0_6"/>
          <p:cNvPicPr preferRelativeResize="0"/>
          <p:nvPr/>
        </p:nvPicPr>
        <p:blipFill rotWithShape="1">
          <a:blip r:embed="rId3">
            <a:alphaModFix/>
          </a:blip>
          <a:srcRect b="53639" l="0" r="0" t="0"/>
          <a:stretch/>
        </p:blipFill>
        <p:spPr>
          <a:xfrm>
            <a:off x="3160851" y="1031500"/>
            <a:ext cx="5488501" cy="571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1"/>
          <p:cNvPicPr preferRelativeResize="0"/>
          <p:nvPr/>
        </p:nvPicPr>
        <p:blipFill rotWithShape="1">
          <a:blip r:embed="rId3">
            <a:alphaModFix/>
          </a:blip>
          <a:srcRect b="784" l="0" r="0" t="46218"/>
          <a:stretch/>
        </p:blipFill>
        <p:spPr>
          <a:xfrm>
            <a:off x="3258500" y="50175"/>
            <a:ext cx="5675000" cy="6757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2019-10-15T11:08:06Z</dcterms:created>
  <dc:creator>mauricio mamani chambi</dc:creator>
</cp:coreProperties>
</file>