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Montserrat"/>
      <p:regular r:id="rId26"/>
      <p:bold r:id="rId27"/>
      <p:italic r:id="rId28"/>
      <p:boldItalic r:id="rId29"/>
    </p:embeddedFont>
    <p:embeddedFont>
      <p:font typeface="Lato"/>
      <p:regular r:id="rId30"/>
      <p:bold r:id="rId31"/>
      <p:italic r:id="rId32"/>
      <p:boldItalic r:id="rId33"/>
    </p:embeddedFont>
    <p:embeddedFont>
      <p:font typeface="Montserrat Medium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regular.fntdata"/><Relationship Id="rId25" Type="http://schemas.openxmlformats.org/officeDocument/2006/relationships/slide" Target="slides/slide20.xml"/><Relationship Id="rId28" Type="http://schemas.openxmlformats.org/officeDocument/2006/relationships/font" Target="fonts/Montserrat-italic.fntdata"/><Relationship Id="rId27" Type="http://schemas.openxmlformats.org/officeDocument/2006/relationships/font" Target="fonts/Montserrat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bold.fntdata"/><Relationship Id="rId30" Type="http://schemas.openxmlformats.org/officeDocument/2006/relationships/font" Target="fonts/Lato-regular.fntdata"/><Relationship Id="rId11" Type="http://schemas.openxmlformats.org/officeDocument/2006/relationships/slide" Target="slides/slide6.xml"/><Relationship Id="rId33" Type="http://schemas.openxmlformats.org/officeDocument/2006/relationships/font" Target="fonts/Lato-boldItalic.fntdata"/><Relationship Id="rId10" Type="http://schemas.openxmlformats.org/officeDocument/2006/relationships/slide" Target="slides/slide5.xml"/><Relationship Id="rId32" Type="http://schemas.openxmlformats.org/officeDocument/2006/relationships/font" Target="fonts/Lato-italic.fntdata"/><Relationship Id="rId13" Type="http://schemas.openxmlformats.org/officeDocument/2006/relationships/slide" Target="slides/slide8.xml"/><Relationship Id="rId35" Type="http://schemas.openxmlformats.org/officeDocument/2006/relationships/font" Target="fonts/MontserratMedium-bold.fntdata"/><Relationship Id="rId12" Type="http://schemas.openxmlformats.org/officeDocument/2006/relationships/slide" Target="slides/slide7.xml"/><Relationship Id="rId34" Type="http://schemas.openxmlformats.org/officeDocument/2006/relationships/font" Target="fonts/MontserratMedium-regular.fntdata"/><Relationship Id="rId15" Type="http://schemas.openxmlformats.org/officeDocument/2006/relationships/slide" Target="slides/slide10.xml"/><Relationship Id="rId37" Type="http://schemas.openxmlformats.org/officeDocument/2006/relationships/font" Target="fonts/MontserratMedium-boldItalic.fntdata"/><Relationship Id="rId14" Type="http://schemas.openxmlformats.org/officeDocument/2006/relationships/slide" Target="slides/slide9.xml"/><Relationship Id="rId36" Type="http://schemas.openxmlformats.org/officeDocument/2006/relationships/font" Target="fonts/MontserratMedium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418d942a48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418d942a48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41c91d8366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41c91d8366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6300ebbc63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6300ebbc63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6300ebbc63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6300ebbc63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6300ebbc63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6300ebbc63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6300ebbc63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6300ebbc63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7bc359046d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7bc359046d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6cc102214e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6cc102214e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6300ebbc63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6300ebbc6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6300ebbc63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6300ebbc63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18d942a4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18d942a4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631b211c7e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631b211c7e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418d942a48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418d942a48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6cb4684c7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6cb4684c7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418d942a48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418d942a48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1c91d8366_1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1c91d8366_1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18d942a48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418d942a48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6cc102214e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6cc102214e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418d942a48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418d942a48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19" name="Google Shape;1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9700" y="31850"/>
            <a:ext cx="1194300" cy="8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16" name="Google Shape;116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4" name="Google Shape;134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5" name="Google Shape;135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6" name="Google Shape;13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137" name="Google Shape;13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9700" y="31850"/>
            <a:ext cx="1194300" cy="8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140" name="Google Shape;140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9700" y="31850"/>
            <a:ext cx="1194300" cy="8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2" name="Google Shape;22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" name="Google Shape;40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1" name="Google Shape;41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42" name="Google Shape;4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9700" y="31850"/>
            <a:ext cx="1194300" cy="8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5" name="Google Shape;45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" name="Google Shape;4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50" name="Google Shape;5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9700" y="31850"/>
            <a:ext cx="1194300" cy="8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3" name="Google Shape;53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" name="Google Shape;55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6" name="Google Shape;56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7" name="Google Shape;57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8" name="Google Shape;5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59" name="Google Shape;5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9700" y="31850"/>
            <a:ext cx="1194300" cy="8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2" name="Google Shape;62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" name="Google Shape;64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5" name="Google Shape;6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66" name="Google Shape;6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9700" y="31850"/>
            <a:ext cx="1194300" cy="8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9" name="Google Shape;69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" name="Google Shape;71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2" name="Google Shape;72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3" name="Google Shape;7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74" name="Google Shape;7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9700" y="31850"/>
            <a:ext cx="1194300" cy="8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7" name="Google Shape;77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97" name="Google Shape;9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9700" y="31850"/>
            <a:ext cx="1194300" cy="8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0" name="Google Shape;100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" name="Google Shape;102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3" name="Google Shape;103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04" name="Google Shape;104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5" name="Google Shape;10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106" name="Google Shape;10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9700" y="31850"/>
            <a:ext cx="1194300" cy="8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9" name="Google Shape;109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1" name="Google Shape;111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12" name="Google Shape;112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113" name="Google Shape;113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9700" y="31850"/>
            <a:ext cx="1194300" cy="8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7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Relationship Id="rId4" Type="http://schemas.openxmlformats.org/officeDocument/2006/relationships/image" Target="../media/image7.png"/><Relationship Id="rId10" Type="http://schemas.openxmlformats.org/officeDocument/2006/relationships/image" Target="../media/image20.png"/><Relationship Id="rId9" Type="http://schemas.openxmlformats.org/officeDocument/2006/relationships/image" Target="../media/image23.png"/><Relationship Id="rId5" Type="http://schemas.openxmlformats.org/officeDocument/2006/relationships/image" Target="../media/image15.png"/><Relationship Id="rId6" Type="http://schemas.openxmlformats.org/officeDocument/2006/relationships/image" Target="../media/image8.png"/><Relationship Id="rId7" Type="http://schemas.openxmlformats.org/officeDocument/2006/relationships/image" Target="../media/image12.png"/><Relationship Id="rId8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jpg"/><Relationship Id="rId4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jpg"/><Relationship Id="rId4" Type="http://schemas.openxmlformats.org/officeDocument/2006/relationships/image" Target="../media/image25.jpg"/><Relationship Id="rId5" Type="http://schemas.openxmlformats.org/officeDocument/2006/relationships/image" Target="../media/image29.jpg"/><Relationship Id="rId6" Type="http://schemas.openxmlformats.org/officeDocument/2006/relationships/image" Target="../media/image2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3"/>
          <p:cNvSpPr txBox="1"/>
          <p:nvPr>
            <p:ph type="ctrTitle"/>
          </p:nvPr>
        </p:nvSpPr>
        <p:spPr>
          <a:xfrm>
            <a:off x="2978100" y="1728050"/>
            <a:ext cx="5646000" cy="1105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“CL4W-T4NK3R”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3"/>
          <p:cNvSpPr txBox="1"/>
          <p:nvPr>
            <p:ph idx="1" type="subTitle"/>
          </p:nvPr>
        </p:nvSpPr>
        <p:spPr>
          <a:xfrm>
            <a:off x="5225625" y="3169075"/>
            <a:ext cx="3470700" cy="169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Integrantes: </a:t>
            </a:r>
            <a:r>
              <a:rPr lang="es"/>
              <a:t>Marco Chayo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                                     Patricio Gutiérrez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                   Katia Layi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                            Adolfo Navea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                                   Sebastián Torres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        Asignatura: Proyecto 1</a:t>
            </a:r>
            <a:endParaRPr/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Profesor: Ricardo Valdivia</a:t>
            </a:r>
            <a:endParaRPr/>
          </a:p>
        </p:txBody>
      </p:sp>
      <p:pic>
        <p:nvPicPr>
          <p:cNvPr id="147" name="Google Shape;14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9700" y="31850"/>
            <a:ext cx="1194300" cy="8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latin typeface="Montserrat Medium"/>
                <a:ea typeface="Montserrat Medium"/>
                <a:cs typeface="Montserrat Medium"/>
                <a:sym typeface="Montserrat Medium"/>
              </a:rPr>
              <a:t>Planificación de recursos</a:t>
            </a:r>
            <a:endParaRPr u="sng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08" name="Google Shape;208;p22"/>
          <p:cNvPicPr preferRelativeResize="0"/>
          <p:nvPr/>
        </p:nvPicPr>
        <p:blipFill rotWithShape="1">
          <a:blip r:embed="rId3">
            <a:alphaModFix/>
          </a:blip>
          <a:srcRect b="8650" l="0" r="0" t="0"/>
          <a:stretch/>
        </p:blipFill>
        <p:spPr>
          <a:xfrm>
            <a:off x="187675" y="1778250"/>
            <a:ext cx="2384775" cy="219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4075" y="3485804"/>
            <a:ext cx="1321500" cy="131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7575" y="3254612"/>
            <a:ext cx="1257950" cy="125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1812" y="2571738"/>
            <a:ext cx="1127690" cy="119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5850" y="1676125"/>
            <a:ext cx="1257948" cy="1257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58125" y="1778250"/>
            <a:ext cx="1053700" cy="10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33500" y="3485800"/>
            <a:ext cx="1376949" cy="137694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2"/>
          <p:cNvSpPr txBox="1"/>
          <p:nvPr/>
        </p:nvSpPr>
        <p:spPr>
          <a:xfrm>
            <a:off x="1609525" y="1207100"/>
            <a:ext cx="1550700" cy="2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u="sng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Hardware</a:t>
            </a:r>
            <a:endParaRPr sz="1800" u="sng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6" name="Google Shape;216;p22"/>
          <p:cNvSpPr txBox="1"/>
          <p:nvPr/>
        </p:nvSpPr>
        <p:spPr>
          <a:xfrm>
            <a:off x="6378975" y="1207100"/>
            <a:ext cx="1321500" cy="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u="sng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Software</a:t>
            </a:r>
            <a:endParaRPr sz="1800" u="sng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7" name="Google Shape;217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41311" y="1831976"/>
            <a:ext cx="1779168" cy="125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3"/>
          <p:cNvSpPr txBox="1"/>
          <p:nvPr>
            <p:ph type="title"/>
          </p:nvPr>
        </p:nvSpPr>
        <p:spPr>
          <a:xfrm>
            <a:off x="1292850" y="487725"/>
            <a:ext cx="6558300" cy="5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latin typeface="Montserrat Medium"/>
                <a:ea typeface="Montserrat Medium"/>
                <a:cs typeface="Montserrat Medium"/>
                <a:sym typeface="Montserrat Medium"/>
              </a:rPr>
              <a:t>Estimación</a:t>
            </a:r>
            <a:r>
              <a:rPr lang="es" u="sng">
                <a:latin typeface="Montserrat Medium"/>
                <a:ea typeface="Montserrat Medium"/>
                <a:cs typeface="Montserrat Medium"/>
                <a:sym typeface="Montserrat Medium"/>
              </a:rPr>
              <a:t> de costos</a:t>
            </a:r>
            <a:endParaRPr u="sng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223" name="Google Shape;223;p23"/>
          <p:cNvPicPr preferRelativeResize="0"/>
          <p:nvPr/>
        </p:nvPicPr>
        <p:blipFill rotWithShape="1">
          <a:blip r:embed="rId3">
            <a:alphaModFix/>
          </a:blip>
          <a:srcRect b="27961" l="24443" r="31337" t="34968"/>
          <a:stretch/>
        </p:blipFill>
        <p:spPr>
          <a:xfrm>
            <a:off x="579450" y="1772700"/>
            <a:ext cx="6181249" cy="2913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3"/>
          <p:cNvSpPr txBox="1"/>
          <p:nvPr/>
        </p:nvSpPr>
        <p:spPr>
          <a:xfrm>
            <a:off x="6996775" y="2143000"/>
            <a:ext cx="1638300" cy="15099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Monto total de recursos utilizados: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$2.804.955.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5" name="Google Shape;225;p23"/>
          <p:cNvSpPr txBox="1"/>
          <p:nvPr/>
        </p:nvSpPr>
        <p:spPr>
          <a:xfrm>
            <a:off x="579450" y="1243450"/>
            <a:ext cx="26697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Recursos utilizados: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4"/>
          <p:cNvSpPr txBox="1"/>
          <p:nvPr>
            <p:ph type="title"/>
          </p:nvPr>
        </p:nvSpPr>
        <p:spPr>
          <a:xfrm>
            <a:off x="1297500" y="393750"/>
            <a:ext cx="7038900" cy="57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latin typeface="Montserrat Medium"/>
                <a:ea typeface="Montserrat Medium"/>
                <a:cs typeface="Montserrat Medium"/>
                <a:sym typeface="Montserrat Medium"/>
              </a:rPr>
              <a:t>Estimación de costos</a:t>
            </a:r>
            <a:endParaRPr u="sng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31" name="Google Shape;231;p24"/>
          <p:cNvSpPr txBox="1"/>
          <p:nvPr/>
        </p:nvSpPr>
        <p:spPr>
          <a:xfrm>
            <a:off x="7200750" y="1178225"/>
            <a:ext cx="1394100" cy="16608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Monto total de mano de obra: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$</a:t>
            </a:r>
            <a:r>
              <a:rPr lang="es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2.976.000.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2" name="Google Shape;232;p24"/>
          <p:cNvSpPr txBox="1"/>
          <p:nvPr/>
        </p:nvSpPr>
        <p:spPr>
          <a:xfrm>
            <a:off x="1066325" y="1072600"/>
            <a:ext cx="24840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Mano de obra: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3" name="Google Shape;233;p24"/>
          <p:cNvSpPr txBox="1"/>
          <p:nvPr/>
        </p:nvSpPr>
        <p:spPr>
          <a:xfrm>
            <a:off x="7145700" y="3051403"/>
            <a:ext cx="1504200" cy="18252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Monto total del proyecto: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$5.780.955.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4" name="Google Shape;23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950" y="1568150"/>
            <a:ext cx="6870200" cy="302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latin typeface="Montserrat Medium"/>
                <a:ea typeface="Montserrat Medium"/>
                <a:cs typeface="Montserrat Medium"/>
                <a:sym typeface="Montserrat Medium"/>
              </a:rPr>
              <a:t>Especificación de requerimientos</a:t>
            </a:r>
            <a:endParaRPr u="sng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0" name="Google Shape;240;p25"/>
          <p:cNvSpPr txBox="1"/>
          <p:nvPr>
            <p:ph idx="1" type="body"/>
          </p:nvPr>
        </p:nvSpPr>
        <p:spPr>
          <a:xfrm>
            <a:off x="1560605" y="1131625"/>
            <a:ext cx="1416600" cy="40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400" u="sng">
                <a:latin typeface="Montserrat Medium"/>
                <a:ea typeface="Montserrat Medium"/>
                <a:cs typeface="Montserrat Medium"/>
                <a:sym typeface="Montserrat Medium"/>
              </a:rPr>
              <a:t>Funcional</a:t>
            </a:r>
            <a:endParaRPr sz="1400" u="sng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1" name="Google Shape;241;p25"/>
          <p:cNvSpPr txBox="1"/>
          <p:nvPr>
            <p:ph idx="1" type="body"/>
          </p:nvPr>
        </p:nvSpPr>
        <p:spPr>
          <a:xfrm>
            <a:off x="6439450" y="1131625"/>
            <a:ext cx="1714500" cy="40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400" u="sng">
                <a:latin typeface="Montserrat Medium"/>
                <a:ea typeface="Montserrat Medium"/>
                <a:cs typeface="Montserrat Medium"/>
                <a:sym typeface="Montserrat Medium"/>
              </a:rPr>
              <a:t>No Funcional</a:t>
            </a:r>
            <a:endParaRPr sz="1400" u="sng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42" name="Google Shape;242;p25"/>
          <p:cNvPicPr preferRelativeResize="0"/>
          <p:nvPr/>
        </p:nvPicPr>
        <p:blipFill rotWithShape="1">
          <a:blip r:embed="rId3">
            <a:alphaModFix/>
          </a:blip>
          <a:srcRect b="16223" l="14569" r="10675" t="20577"/>
          <a:stretch/>
        </p:blipFill>
        <p:spPr>
          <a:xfrm>
            <a:off x="3565923" y="1307859"/>
            <a:ext cx="1520700" cy="1502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2424" y="3458501"/>
            <a:ext cx="1779168" cy="1257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5"/>
          <p:cNvSpPr txBox="1"/>
          <p:nvPr/>
        </p:nvSpPr>
        <p:spPr>
          <a:xfrm>
            <a:off x="100925" y="1438400"/>
            <a:ext cx="3465000" cy="18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Times New Roman"/>
              <a:buChar char="●"/>
            </a:pPr>
            <a:r>
              <a:rPr lang="es" sz="7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" sz="1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 construirá un robot para jugar “Flip Tac Toe”, el cual se comunicará vía Wifi con el computador, logrando así que el usuario elija los movimientos mediante una interfaz gráfica</a:t>
            </a:r>
            <a:r>
              <a:rPr lang="es" sz="1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12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Medium"/>
              <a:buChar char="●"/>
            </a:pPr>
            <a:r>
              <a:rPr lang="es" sz="1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 interfaz gráfica contendrá los movimientos necesarios para poder avanzar, tomar un objeto con la pinza, voltear este objeto y finalmente, soltar el objeto.</a:t>
            </a:r>
            <a:endParaRPr sz="12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5" name="Google Shape;245;p25"/>
          <p:cNvSpPr txBox="1"/>
          <p:nvPr/>
        </p:nvSpPr>
        <p:spPr>
          <a:xfrm>
            <a:off x="4920000" y="1438400"/>
            <a:ext cx="4110300" cy="17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Times New Roman"/>
              <a:buChar char="●"/>
            </a:pPr>
            <a:r>
              <a:rPr lang="es" sz="1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 robot avanzará, retrocederá y girará a una velocidad de 500 [RPM] y la pinza girará 180° en 1 [s].</a:t>
            </a:r>
            <a:endParaRPr sz="12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Medium"/>
              <a:buChar char="●"/>
            </a:pPr>
            <a:r>
              <a:rPr lang="es" sz="12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 interfaz gráfica contendrá los botones necesarios para avanzar, para abrir, cerrar y girar la pinza y un botón para acelerar y detener.</a:t>
            </a:r>
            <a:endParaRPr sz="12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6"/>
          <p:cNvSpPr txBox="1"/>
          <p:nvPr>
            <p:ph type="title"/>
          </p:nvPr>
        </p:nvSpPr>
        <p:spPr>
          <a:xfrm>
            <a:off x="1286400" y="37152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latin typeface="Montserrat Medium"/>
                <a:ea typeface="Montserrat Medium"/>
                <a:cs typeface="Montserrat Medium"/>
                <a:sym typeface="Montserrat Medium"/>
              </a:rPr>
              <a:t>Arquitectura Propuesta</a:t>
            </a:r>
            <a:endParaRPr u="sng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51" name="Google Shape;25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6400" y="933175"/>
            <a:ext cx="6685725" cy="399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7"/>
          <p:cNvSpPr txBox="1"/>
          <p:nvPr>
            <p:ph type="title"/>
          </p:nvPr>
        </p:nvSpPr>
        <p:spPr>
          <a:xfrm>
            <a:off x="1275275" y="11602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latin typeface="Montserrat Medium"/>
                <a:ea typeface="Montserrat Medium"/>
                <a:cs typeface="Montserrat Medium"/>
                <a:sym typeface="Montserrat Medium"/>
              </a:rPr>
              <a:t>Implementación</a:t>
            </a:r>
            <a:endParaRPr u="sng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50" y="574150"/>
            <a:ext cx="8779299" cy="447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9975" y="127750"/>
            <a:ext cx="6960799" cy="488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latin typeface="Montserrat Medium"/>
                <a:ea typeface="Montserrat Medium"/>
                <a:cs typeface="Montserrat Medium"/>
                <a:sym typeface="Montserrat Medium"/>
              </a:rPr>
              <a:t>Interfaz de usuario</a:t>
            </a:r>
            <a:endParaRPr u="sng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68" name="Google Shape;268;p29"/>
          <p:cNvPicPr preferRelativeResize="0"/>
          <p:nvPr/>
        </p:nvPicPr>
        <p:blipFill rotWithShape="1">
          <a:blip r:embed="rId3">
            <a:alphaModFix/>
          </a:blip>
          <a:srcRect b="0" l="0" r="0" t="5722"/>
          <a:stretch/>
        </p:blipFill>
        <p:spPr>
          <a:xfrm>
            <a:off x="1163225" y="988637"/>
            <a:ext cx="7038900" cy="3910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0"/>
          <p:cNvSpPr txBox="1"/>
          <p:nvPr>
            <p:ph type="title"/>
          </p:nvPr>
        </p:nvSpPr>
        <p:spPr>
          <a:xfrm>
            <a:off x="1109463" y="44747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latin typeface="Montserrat Medium"/>
                <a:ea typeface="Montserrat Medium"/>
                <a:cs typeface="Montserrat Medium"/>
                <a:sym typeface="Montserrat Medium"/>
              </a:rPr>
              <a:t>Estado actual del proyecto</a:t>
            </a:r>
            <a:endParaRPr u="sng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74" name="Google Shape;27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75" y="1368275"/>
            <a:ext cx="2102360" cy="3311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0"/>
          <p:cNvPicPr preferRelativeResize="0"/>
          <p:nvPr/>
        </p:nvPicPr>
        <p:blipFill rotWithShape="1">
          <a:blip r:embed="rId4">
            <a:alphaModFix/>
          </a:blip>
          <a:srcRect b="7065" l="1696" r="7567" t="5061"/>
          <a:stretch/>
        </p:blipFill>
        <p:spPr>
          <a:xfrm>
            <a:off x="2257513" y="1047500"/>
            <a:ext cx="4546827" cy="167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1586" y="2807350"/>
            <a:ext cx="3671774" cy="207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53650" y="1368287"/>
            <a:ext cx="2102349" cy="3191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7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6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3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1"/>
          <p:cNvSpPr txBox="1"/>
          <p:nvPr>
            <p:ph type="title"/>
          </p:nvPr>
        </p:nvSpPr>
        <p:spPr>
          <a:xfrm>
            <a:off x="1551013" y="541475"/>
            <a:ext cx="6531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latin typeface="Montserrat Medium"/>
                <a:ea typeface="Montserrat Medium"/>
                <a:cs typeface="Montserrat Medium"/>
                <a:sym typeface="Montserrat Medium"/>
              </a:rPr>
              <a:t>Problemas encontrados y soluciones propuestas</a:t>
            </a:r>
            <a:endParaRPr u="sng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83" name="Google Shape;28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6499" y="1616525"/>
            <a:ext cx="7280925" cy="288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4"/>
          <p:cNvSpPr txBox="1"/>
          <p:nvPr>
            <p:ph type="title"/>
          </p:nvPr>
        </p:nvSpPr>
        <p:spPr>
          <a:xfrm>
            <a:off x="814050" y="6534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latin typeface="Montserrat Medium"/>
                <a:ea typeface="Montserrat Medium"/>
                <a:cs typeface="Montserrat Medium"/>
                <a:sym typeface="Montserrat Medium"/>
              </a:rPr>
              <a:t>Introducción</a:t>
            </a:r>
            <a:endParaRPr u="sng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53" name="Google Shape;153;p14"/>
          <p:cNvPicPr preferRelativeResize="0"/>
          <p:nvPr/>
        </p:nvPicPr>
        <p:blipFill rotWithShape="1">
          <a:blip r:embed="rId3">
            <a:alphaModFix/>
          </a:blip>
          <a:srcRect b="12075" l="6948" r="24996" t="27030"/>
          <a:stretch/>
        </p:blipFill>
        <p:spPr>
          <a:xfrm>
            <a:off x="994902" y="1674998"/>
            <a:ext cx="4351709" cy="224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1624" y="1171800"/>
            <a:ext cx="2078625" cy="358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2"/>
          <p:cNvSpPr txBox="1"/>
          <p:nvPr>
            <p:ph type="title"/>
          </p:nvPr>
        </p:nvSpPr>
        <p:spPr>
          <a:xfrm>
            <a:off x="1052550" y="2643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u="sng">
                <a:latin typeface="Montserrat Medium"/>
                <a:ea typeface="Montserrat Medium"/>
                <a:cs typeface="Montserrat Medium"/>
                <a:sym typeface="Montserrat Medium"/>
              </a:rPr>
              <a:t>Conclusión</a:t>
            </a:r>
            <a:endParaRPr sz="3600" u="sng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89" name="Google Shape;289;p32"/>
          <p:cNvPicPr preferRelativeResize="0"/>
          <p:nvPr/>
        </p:nvPicPr>
        <p:blipFill rotWithShape="1">
          <a:blip r:embed="rId3">
            <a:alphaModFix/>
          </a:blip>
          <a:srcRect b="0" l="17257" r="17250" t="0"/>
          <a:stretch/>
        </p:blipFill>
        <p:spPr>
          <a:xfrm rot="5400000">
            <a:off x="2655588" y="1400938"/>
            <a:ext cx="3832825" cy="323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 txBox="1"/>
          <p:nvPr>
            <p:ph type="title"/>
          </p:nvPr>
        </p:nvSpPr>
        <p:spPr>
          <a:xfrm>
            <a:off x="1297500" y="50857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latin typeface="Montserrat Medium"/>
                <a:ea typeface="Montserrat Medium"/>
                <a:cs typeface="Montserrat Medium"/>
                <a:sym typeface="Montserrat Medium"/>
              </a:rPr>
              <a:t>Objetivo general</a:t>
            </a:r>
            <a:endParaRPr u="sng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0" name="Google Shape;160;p15"/>
          <p:cNvSpPr txBox="1"/>
          <p:nvPr>
            <p:ph idx="1" type="body"/>
          </p:nvPr>
        </p:nvSpPr>
        <p:spPr>
          <a:xfrm>
            <a:off x="363800" y="1552650"/>
            <a:ext cx="4535400" cy="217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just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●"/>
            </a:pPr>
            <a:r>
              <a:rPr lang="es" sz="1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 </a:t>
            </a:r>
            <a:r>
              <a:rPr lang="es" sz="1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construcción y programación de un robot a base de piezas Lego Mindstorms EV3, el cual sea capaz de poder competir contra otros robots en un juego llamado Flip Tac Toe.</a:t>
            </a:r>
            <a:endParaRPr sz="1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161" name="Google Shape;161;p15"/>
          <p:cNvPicPr preferRelativeResize="0"/>
          <p:nvPr/>
        </p:nvPicPr>
        <p:blipFill rotWithShape="1">
          <a:blip r:embed="rId3">
            <a:alphaModFix/>
          </a:blip>
          <a:srcRect b="0" l="1840" r="-1840" t="0"/>
          <a:stretch/>
        </p:blipFill>
        <p:spPr>
          <a:xfrm>
            <a:off x="4997475" y="1422675"/>
            <a:ext cx="3989776" cy="2709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/>
          <p:nvPr>
            <p:ph type="title"/>
          </p:nvPr>
        </p:nvSpPr>
        <p:spPr>
          <a:xfrm>
            <a:off x="1308600" y="5201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Objetivos Específicos</a:t>
            </a:r>
            <a:endParaRPr u="sng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7" name="Google Shape;167;p16"/>
          <p:cNvSpPr txBox="1"/>
          <p:nvPr>
            <p:ph idx="1" type="body"/>
          </p:nvPr>
        </p:nvSpPr>
        <p:spPr>
          <a:xfrm>
            <a:off x="730925" y="1328225"/>
            <a:ext cx="6412200" cy="164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just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●"/>
            </a:pPr>
            <a:r>
              <a:rPr lang="es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Diseñar un modelo apropiado para el robot “CL4W-T4NK3R”.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●"/>
            </a:pPr>
            <a:r>
              <a:rPr lang="es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Construir el robot con piezas Lego Mindstorms.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●"/>
            </a:pPr>
            <a:r>
              <a:rPr lang="es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Programar e implementar los movimientos.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●"/>
            </a:pPr>
            <a:r>
              <a:rPr lang="es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Hacer experimentos.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●"/>
            </a:pPr>
            <a:r>
              <a:rPr lang="es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Desarrollar la interfaz de usuario.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68" name="Google Shape;16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8025" y="2778550"/>
            <a:ext cx="3493750" cy="206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/>
          <p:nvPr>
            <p:ph type="title"/>
          </p:nvPr>
        </p:nvSpPr>
        <p:spPr>
          <a:xfrm>
            <a:off x="953475" y="6138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latin typeface="Montserrat Medium"/>
                <a:ea typeface="Montserrat Medium"/>
                <a:cs typeface="Montserrat Medium"/>
                <a:sym typeface="Montserrat Medium"/>
              </a:rPr>
              <a:t>Restricciones</a:t>
            </a:r>
            <a:endParaRPr u="sng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4" name="Google Shape;174;p17"/>
          <p:cNvSpPr txBox="1"/>
          <p:nvPr>
            <p:ph idx="1" type="body"/>
          </p:nvPr>
        </p:nvSpPr>
        <p:spPr>
          <a:xfrm>
            <a:off x="1200250" y="15279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Falta de piezas.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Programar en Python.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Tiempo en que se debe finalizar el proyecto.</a:t>
            </a:r>
            <a:endParaRPr sz="18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75" name="Google Shape;1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2975" y="3435800"/>
            <a:ext cx="1550800" cy="154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2975" y="837800"/>
            <a:ext cx="2757476" cy="275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102" y="2364750"/>
            <a:ext cx="4718574" cy="31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709374">
            <a:off x="4766421" y="1764047"/>
            <a:ext cx="2203585" cy="2439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8"/>
          <p:cNvSpPr txBox="1"/>
          <p:nvPr>
            <p:ph type="title"/>
          </p:nvPr>
        </p:nvSpPr>
        <p:spPr>
          <a:xfrm>
            <a:off x="1052550" y="61102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latin typeface="Montserrat Medium"/>
                <a:ea typeface="Montserrat Medium"/>
                <a:cs typeface="Montserrat Medium"/>
                <a:sym typeface="Montserrat Medium"/>
              </a:rPr>
              <a:t>Descripción y organización del personal</a:t>
            </a:r>
            <a:endParaRPr u="sng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84" name="Google Shape;1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925" y="1430450"/>
            <a:ext cx="8709525" cy="295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9"/>
          <p:cNvSpPr txBox="1"/>
          <p:nvPr>
            <p:ph type="title"/>
          </p:nvPr>
        </p:nvSpPr>
        <p:spPr>
          <a:xfrm>
            <a:off x="1052550" y="3160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latin typeface="Montserrat Medium"/>
                <a:ea typeface="Montserrat Medium"/>
                <a:cs typeface="Montserrat Medium"/>
                <a:sym typeface="Montserrat Medium"/>
              </a:rPr>
              <a:t>Planificación del proyecto</a:t>
            </a:r>
            <a:endParaRPr u="sng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90" name="Google Shape;190;p19"/>
          <p:cNvPicPr preferRelativeResize="0"/>
          <p:nvPr/>
        </p:nvPicPr>
        <p:blipFill rotWithShape="1">
          <a:blip r:embed="rId3">
            <a:alphaModFix/>
          </a:blip>
          <a:srcRect b="34963" l="0" r="0" t="0"/>
          <a:stretch/>
        </p:blipFill>
        <p:spPr>
          <a:xfrm>
            <a:off x="752800" y="1230100"/>
            <a:ext cx="7638400" cy="295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0"/>
          <p:cNvPicPr preferRelativeResize="0"/>
          <p:nvPr/>
        </p:nvPicPr>
        <p:blipFill rotWithShape="1">
          <a:blip r:embed="rId3">
            <a:alphaModFix/>
          </a:blip>
          <a:srcRect b="0" l="0" r="4961" t="65497"/>
          <a:stretch/>
        </p:blipFill>
        <p:spPr>
          <a:xfrm>
            <a:off x="570900" y="1488625"/>
            <a:ext cx="8143476" cy="205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1"/>
          <p:cNvSpPr txBox="1"/>
          <p:nvPr>
            <p:ph type="title"/>
          </p:nvPr>
        </p:nvSpPr>
        <p:spPr>
          <a:xfrm>
            <a:off x="1461975" y="40717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latin typeface="Montserrat Medium"/>
                <a:ea typeface="Montserrat Medium"/>
                <a:cs typeface="Montserrat Medium"/>
                <a:sym typeface="Montserrat Medium"/>
              </a:rPr>
              <a:t>Gestión de riesgos</a:t>
            </a:r>
            <a:endParaRPr u="sng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01" name="Google Shape;201;p21"/>
          <p:cNvPicPr preferRelativeResize="0"/>
          <p:nvPr/>
        </p:nvPicPr>
        <p:blipFill rotWithShape="1">
          <a:blip r:embed="rId3">
            <a:alphaModFix/>
          </a:blip>
          <a:srcRect b="1028" l="0" r="0" t="1028"/>
          <a:stretch/>
        </p:blipFill>
        <p:spPr>
          <a:xfrm>
            <a:off x="2197350" y="940675"/>
            <a:ext cx="6303525" cy="394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1"/>
          <p:cNvSpPr txBox="1"/>
          <p:nvPr/>
        </p:nvSpPr>
        <p:spPr>
          <a:xfrm>
            <a:off x="213925" y="1517600"/>
            <a:ext cx="1892100" cy="11556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Nivel de impacto: 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AutoNum type="arabicPeriod"/>
            </a:pPr>
            <a:r>
              <a:rPr lang="es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Catastrófico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AutoNum type="arabicPeriod"/>
            </a:pPr>
            <a:r>
              <a:rPr lang="es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Crítico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AutoNum type="arabicPeriod"/>
            </a:pPr>
            <a:r>
              <a:rPr lang="es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Marginal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AutoNum type="arabicPeriod"/>
            </a:pPr>
            <a:r>
              <a:rPr lang="es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Despreciable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313147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