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8" r:id="rId3"/>
    <p:sldId id="275" r:id="rId4"/>
    <p:sldId id="283" r:id="rId5"/>
    <p:sldId id="277" r:id="rId6"/>
    <p:sldId id="278" r:id="rId7"/>
    <p:sldId id="279" r:id="rId8"/>
    <p:sldId id="280" r:id="rId9"/>
    <p:sldId id="281" r:id="rId10"/>
    <p:sldId id="282" r:id="rId11"/>
    <p:sldId id="274" r:id="rId12"/>
    <p:sldId id="259" r:id="rId13"/>
    <p:sldId id="260" r:id="rId14"/>
    <p:sldId id="269" r:id="rId15"/>
    <p:sldId id="267" r:id="rId16"/>
    <p:sldId id="270" r:id="rId17"/>
    <p:sldId id="271" r:id="rId18"/>
    <p:sldId id="272" r:id="rId19"/>
    <p:sldId id="273" r:id="rId20"/>
    <p:sldId id="261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C66BDBB-FA2D-4302-9E6A-0FDB950B57AD}">
          <p14:sldIdLst>
            <p14:sldId id="256"/>
            <p14:sldId id="258"/>
            <p14:sldId id="275"/>
            <p14:sldId id="283"/>
            <p14:sldId id="277"/>
            <p14:sldId id="278"/>
            <p14:sldId id="279"/>
            <p14:sldId id="280"/>
            <p14:sldId id="281"/>
            <p14:sldId id="282"/>
            <p14:sldId id="274"/>
            <p14:sldId id="259"/>
            <p14:sldId id="260"/>
            <p14:sldId id="269"/>
            <p14:sldId id="267"/>
            <p14:sldId id="270"/>
            <p14:sldId id="271"/>
            <p14:sldId id="272"/>
            <p14:sldId id="273"/>
            <p14:sldId id="261"/>
          </p14:sldIdLst>
        </p14:section>
        <p14:section name="Sección sin título" id="{DE5D076D-4A05-4172-A0AD-FA2452CC6E8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7BE1D2-5430-4A9E-B2B3-A76B4F83465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D533CF3-DFF5-48CD-B0D4-6F9BF2D0B3DA}">
      <dgm:prSet phldrT="[Texto]"/>
      <dgm:spPr>
        <a:xfrm>
          <a:off x="2335380" y="60381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US" dirty="0" smtClean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interpretación</a:t>
          </a:r>
          <a:endParaRPr lang="es-US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E5E71182-2BFC-4877-892D-2D9B99D6FD8B}" type="parTrans" cxnId="{81FB346A-D349-4AD0-B38F-BEE85783367F}">
      <dgm:prSet/>
      <dgm:spPr/>
      <dgm:t>
        <a:bodyPr/>
        <a:lstStyle/>
        <a:p>
          <a:endParaRPr lang="es-US"/>
        </a:p>
      </dgm:t>
    </dgm:pt>
    <dgm:pt modelId="{768B601C-AB56-4B1D-9A3D-6B89A31CBB4F}" type="sibTrans" cxnId="{81FB346A-D349-4AD0-B38F-BEE85783367F}">
      <dgm:prSet/>
      <dgm:spPr>
        <a:xfrm rot="21579318">
          <a:off x="4174994" y="359626"/>
          <a:ext cx="387684" cy="421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gm:spPr>
      <dgm:t>
        <a:bodyPr/>
        <a:lstStyle/>
        <a:p>
          <a:endParaRPr lang="es-US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502D755B-3C5B-4E28-8061-E9D9C2FCAF76}">
      <dgm:prSet phldrT="[Texto]"/>
      <dgm:spPr>
        <a:xfrm>
          <a:off x="4767491" y="45749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US" dirty="0" smtClean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Acción</a:t>
          </a:r>
          <a:endParaRPr lang="es-US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E8711C2E-A1C8-476A-9F6A-E8F038712902}" type="parTrans" cxnId="{7F9DA30C-743E-4986-AC78-99EBAF7675E3}">
      <dgm:prSet/>
      <dgm:spPr/>
      <dgm:t>
        <a:bodyPr/>
        <a:lstStyle/>
        <a:p>
          <a:endParaRPr lang="es-US"/>
        </a:p>
      </dgm:t>
    </dgm:pt>
    <dgm:pt modelId="{129E279F-D6D4-4C65-B335-9549D71A3915}" type="sibTrans" cxnId="{7F9DA30C-743E-4986-AC78-99EBAF7675E3}">
      <dgm:prSet/>
      <dgm:spPr/>
      <dgm:t>
        <a:bodyPr/>
        <a:lstStyle/>
        <a:p>
          <a:endParaRPr lang="es-US"/>
        </a:p>
      </dgm:t>
    </dgm:pt>
    <dgm:pt modelId="{21F8EB7C-20CC-45E8-BD32-2F318A3B2F40}">
      <dgm:prSet phldrT="[Texto]"/>
      <dgm:spPr>
        <a:xfrm>
          <a:off x="5689" y="45749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US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caracter</a:t>
          </a:r>
        </a:p>
      </dgm:t>
    </dgm:pt>
    <dgm:pt modelId="{651B0D22-1329-418C-8B8F-4306FD08A221}" type="parTrans" cxnId="{CFCBE364-CDC5-409A-9EE5-7499EF5A0070}">
      <dgm:prSet/>
      <dgm:spPr/>
      <dgm:t>
        <a:bodyPr/>
        <a:lstStyle/>
        <a:p>
          <a:endParaRPr lang="es-US"/>
        </a:p>
      </dgm:t>
    </dgm:pt>
    <dgm:pt modelId="{E6D77912-CB96-4594-8DB9-0EEF20A53925}" type="sibTrans" cxnId="{CFCBE364-CDC5-409A-9EE5-7499EF5A0070}">
      <dgm:prSet/>
      <dgm:spPr>
        <a:xfrm rot="21592">
          <a:off x="1863591" y="352438"/>
          <a:ext cx="333401" cy="421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gm:spPr>
      <dgm:t>
        <a:bodyPr/>
        <a:lstStyle/>
        <a:p>
          <a:endParaRPr lang="es-US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A41255C4-D768-4BBC-8C6B-B8DA216F50D7}" type="pres">
      <dgm:prSet presAssocID="{747BE1D2-5430-4A9E-B2B3-A76B4F83465A}" presName="Name0" presStyleCnt="0">
        <dgm:presLayoutVars>
          <dgm:dir/>
          <dgm:resizeHandles val="exact"/>
        </dgm:presLayoutVars>
      </dgm:prSet>
      <dgm:spPr/>
    </dgm:pt>
    <dgm:pt modelId="{3CC69E39-2B23-4032-A9B2-357E9A284ABD}" type="pres">
      <dgm:prSet presAssocID="{21F8EB7C-20CC-45E8-BD32-2F318A3B2F4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2A77823D-12DC-4C8F-9254-BA76C3521700}" type="pres">
      <dgm:prSet presAssocID="{E6D77912-CB96-4594-8DB9-0EEF20A53925}" presName="sibTrans" presStyleLbl="sibTrans2D1" presStyleIdx="0" presStyleCnt="2"/>
      <dgm:spPr/>
      <dgm:t>
        <a:bodyPr/>
        <a:lstStyle/>
        <a:p>
          <a:endParaRPr lang="es-US"/>
        </a:p>
      </dgm:t>
    </dgm:pt>
    <dgm:pt modelId="{29CE5E0E-9EBC-4371-A32C-FA3011584328}" type="pres">
      <dgm:prSet presAssocID="{E6D77912-CB96-4594-8DB9-0EEF20A53925}" presName="connectorText" presStyleLbl="sibTrans2D1" presStyleIdx="0" presStyleCnt="2"/>
      <dgm:spPr/>
      <dgm:t>
        <a:bodyPr/>
        <a:lstStyle/>
        <a:p>
          <a:endParaRPr lang="es-US"/>
        </a:p>
      </dgm:t>
    </dgm:pt>
    <dgm:pt modelId="{3E23D906-9B65-4E27-9912-3A24EACDDDE0}" type="pres">
      <dgm:prSet presAssocID="{7D533CF3-DFF5-48CD-B0D4-6F9BF2D0B3DA}" presName="node" presStyleLbl="node1" presStyleIdx="1" presStyleCnt="3" custLinFactNeighborX="-7528" custLinFactNeighborY="1434">
        <dgm:presLayoutVars>
          <dgm:bulletEnabled val="1"/>
        </dgm:presLayoutVars>
      </dgm:prSet>
      <dgm:spPr/>
      <dgm:t>
        <a:bodyPr/>
        <a:lstStyle/>
        <a:p>
          <a:endParaRPr lang="es-US"/>
        </a:p>
      </dgm:t>
    </dgm:pt>
    <dgm:pt modelId="{59ADB300-7B09-4D06-BF5E-C3E725D01CE2}" type="pres">
      <dgm:prSet presAssocID="{768B601C-AB56-4B1D-9A3D-6B89A31CBB4F}" presName="sibTrans" presStyleLbl="sibTrans2D1" presStyleIdx="1" presStyleCnt="2" custLinFactNeighborX="-11322" custLinFactNeighborY="1734"/>
      <dgm:spPr/>
      <dgm:t>
        <a:bodyPr/>
        <a:lstStyle/>
        <a:p>
          <a:endParaRPr lang="es-US"/>
        </a:p>
      </dgm:t>
    </dgm:pt>
    <dgm:pt modelId="{CF5E20F2-AD2E-494C-8C4E-12035D2D22BC}" type="pres">
      <dgm:prSet presAssocID="{768B601C-AB56-4B1D-9A3D-6B89A31CBB4F}" presName="connectorText" presStyleLbl="sibTrans2D1" presStyleIdx="1" presStyleCnt="2"/>
      <dgm:spPr/>
      <dgm:t>
        <a:bodyPr/>
        <a:lstStyle/>
        <a:p>
          <a:endParaRPr lang="es-US"/>
        </a:p>
      </dgm:t>
    </dgm:pt>
    <dgm:pt modelId="{754F4FF3-38A0-4959-B1C2-16ADB47450C2}" type="pres">
      <dgm:prSet presAssocID="{502D755B-3C5B-4E28-8061-E9D9C2FCAF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US"/>
        </a:p>
      </dgm:t>
    </dgm:pt>
  </dgm:ptLst>
  <dgm:cxnLst>
    <dgm:cxn modelId="{614899C3-1108-4C14-AB9A-1CE4E179E3E7}" type="presOf" srcId="{E6D77912-CB96-4594-8DB9-0EEF20A53925}" destId="{2A77823D-12DC-4C8F-9254-BA76C3521700}" srcOrd="0" destOrd="0" presId="urn:microsoft.com/office/officeart/2005/8/layout/process1"/>
    <dgm:cxn modelId="{B00CB9E4-B020-4C53-BA11-045C224D3503}" type="presOf" srcId="{502D755B-3C5B-4E28-8061-E9D9C2FCAF76}" destId="{754F4FF3-38A0-4959-B1C2-16ADB47450C2}" srcOrd="0" destOrd="0" presId="urn:microsoft.com/office/officeart/2005/8/layout/process1"/>
    <dgm:cxn modelId="{CFCBE364-CDC5-409A-9EE5-7499EF5A0070}" srcId="{747BE1D2-5430-4A9E-B2B3-A76B4F83465A}" destId="{21F8EB7C-20CC-45E8-BD32-2F318A3B2F40}" srcOrd="0" destOrd="0" parTransId="{651B0D22-1329-418C-8B8F-4306FD08A221}" sibTransId="{E6D77912-CB96-4594-8DB9-0EEF20A53925}"/>
    <dgm:cxn modelId="{C96CCD57-B551-4995-A71D-484F622CD95D}" type="presOf" srcId="{7D533CF3-DFF5-48CD-B0D4-6F9BF2D0B3DA}" destId="{3E23D906-9B65-4E27-9912-3A24EACDDDE0}" srcOrd="0" destOrd="0" presId="urn:microsoft.com/office/officeart/2005/8/layout/process1"/>
    <dgm:cxn modelId="{81FB346A-D349-4AD0-B38F-BEE85783367F}" srcId="{747BE1D2-5430-4A9E-B2B3-A76B4F83465A}" destId="{7D533CF3-DFF5-48CD-B0D4-6F9BF2D0B3DA}" srcOrd="1" destOrd="0" parTransId="{E5E71182-2BFC-4877-892D-2D9B99D6FD8B}" sibTransId="{768B601C-AB56-4B1D-9A3D-6B89A31CBB4F}"/>
    <dgm:cxn modelId="{DAAA086E-00CD-42D8-AB80-8B940CC9DBE2}" type="presOf" srcId="{768B601C-AB56-4B1D-9A3D-6B89A31CBB4F}" destId="{59ADB300-7B09-4D06-BF5E-C3E725D01CE2}" srcOrd="0" destOrd="0" presId="urn:microsoft.com/office/officeart/2005/8/layout/process1"/>
    <dgm:cxn modelId="{D0F6C367-C045-4814-A2CA-F2F7FDCF4F38}" type="presOf" srcId="{21F8EB7C-20CC-45E8-BD32-2F318A3B2F40}" destId="{3CC69E39-2B23-4032-A9B2-357E9A284ABD}" srcOrd="0" destOrd="0" presId="urn:microsoft.com/office/officeart/2005/8/layout/process1"/>
    <dgm:cxn modelId="{7F9DA30C-743E-4986-AC78-99EBAF7675E3}" srcId="{747BE1D2-5430-4A9E-B2B3-A76B4F83465A}" destId="{502D755B-3C5B-4E28-8061-E9D9C2FCAF76}" srcOrd="2" destOrd="0" parTransId="{E8711C2E-A1C8-476A-9F6A-E8F038712902}" sibTransId="{129E279F-D6D4-4C65-B335-9549D71A3915}"/>
    <dgm:cxn modelId="{CD295702-15AC-4F95-A162-5932C70F0096}" type="presOf" srcId="{768B601C-AB56-4B1D-9A3D-6B89A31CBB4F}" destId="{CF5E20F2-AD2E-494C-8C4E-12035D2D22BC}" srcOrd="1" destOrd="0" presId="urn:microsoft.com/office/officeart/2005/8/layout/process1"/>
    <dgm:cxn modelId="{B0EE006C-2015-4C7B-B00E-B9D1D617CD7B}" type="presOf" srcId="{E6D77912-CB96-4594-8DB9-0EEF20A53925}" destId="{29CE5E0E-9EBC-4371-A32C-FA3011584328}" srcOrd="1" destOrd="0" presId="urn:microsoft.com/office/officeart/2005/8/layout/process1"/>
    <dgm:cxn modelId="{4FB0196A-580C-4736-A514-622C5F063244}" type="presOf" srcId="{747BE1D2-5430-4A9E-B2B3-A76B4F83465A}" destId="{A41255C4-D768-4BBC-8C6B-B8DA216F50D7}" srcOrd="0" destOrd="0" presId="urn:microsoft.com/office/officeart/2005/8/layout/process1"/>
    <dgm:cxn modelId="{3272EC94-D39B-47C4-8E69-5D37DB3ECF5C}" type="presParOf" srcId="{A41255C4-D768-4BBC-8C6B-B8DA216F50D7}" destId="{3CC69E39-2B23-4032-A9B2-357E9A284ABD}" srcOrd="0" destOrd="0" presId="urn:microsoft.com/office/officeart/2005/8/layout/process1"/>
    <dgm:cxn modelId="{C329966F-34C3-4656-BE4A-6ABF6598CF6C}" type="presParOf" srcId="{A41255C4-D768-4BBC-8C6B-B8DA216F50D7}" destId="{2A77823D-12DC-4C8F-9254-BA76C3521700}" srcOrd="1" destOrd="0" presId="urn:microsoft.com/office/officeart/2005/8/layout/process1"/>
    <dgm:cxn modelId="{3AE23033-6486-453B-A0B6-ACFEEB78EF27}" type="presParOf" srcId="{2A77823D-12DC-4C8F-9254-BA76C3521700}" destId="{29CE5E0E-9EBC-4371-A32C-FA3011584328}" srcOrd="0" destOrd="0" presId="urn:microsoft.com/office/officeart/2005/8/layout/process1"/>
    <dgm:cxn modelId="{08DAFEA4-5750-4128-8B1B-E679B7503913}" type="presParOf" srcId="{A41255C4-D768-4BBC-8C6B-B8DA216F50D7}" destId="{3E23D906-9B65-4E27-9912-3A24EACDDDE0}" srcOrd="2" destOrd="0" presId="urn:microsoft.com/office/officeart/2005/8/layout/process1"/>
    <dgm:cxn modelId="{527F66B2-433F-468F-B406-F6241880B661}" type="presParOf" srcId="{A41255C4-D768-4BBC-8C6B-B8DA216F50D7}" destId="{59ADB300-7B09-4D06-BF5E-C3E725D01CE2}" srcOrd="3" destOrd="0" presId="urn:microsoft.com/office/officeart/2005/8/layout/process1"/>
    <dgm:cxn modelId="{C3B6AC84-9316-42C1-B560-C026E73D1258}" type="presParOf" srcId="{59ADB300-7B09-4D06-BF5E-C3E725D01CE2}" destId="{CF5E20F2-AD2E-494C-8C4E-12035D2D22BC}" srcOrd="0" destOrd="0" presId="urn:microsoft.com/office/officeart/2005/8/layout/process1"/>
    <dgm:cxn modelId="{39A42595-52D8-44EA-9C27-F04261E3D40D}" type="presParOf" srcId="{A41255C4-D768-4BBC-8C6B-B8DA216F50D7}" destId="{754F4FF3-38A0-4959-B1C2-16ADB47450C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69E39-2B23-4032-A9B2-357E9A284ABD}">
      <dsp:nvSpPr>
        <dsp:cNvPr id="0" name=""/>
        <dsp:cNvSpPr/>
      </dsp:nvSpPr>
      <dsp:spPr>
        <a:xfrm>
          <a:off x="5689" y="45749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900" kern="120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caracter</a:t>
          </a:r>
        </a:p>
      </dsp:txBody>
      <dsp:txXfrm>
        <a:off x="35575" y="75635"/>
        <a:ext cx="1640871" cy="960614"/>
      </dsp:txXfrm>
    </dsp:sp>
    <dsp:sp modelId="{2A77823D-12DC-4C8F-9254-BA76C3521700}">
      <dsp:nvSpPr>
        <dsp:cNvPr id="0" name=""/>
        <dsp:cNvSpPr/>
      </dsp:nvSpPr>
      <dsp:spPr>
        <a:xfrm rot="21592">
          <a:off x="1863591" y="352438"/>
          <a:ext cx="333401" cy="421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US" sz="1500" kern="120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1863592" y="436476"/>
        <a:ext cx="233381" cy="253055"/>
      </dsp:txXfrm>
    </dsp:sp>
    <dsp:sp modelId="{3E23D906-9B65-4E27-9912-3A24EACDDDE0}">
      <dsp:nvSpPr>
        <dsp:cNvPr id="0" name=""/>
        <dsp:cNvSpPr/>
      </dsp:nvSpPr>
      <dsp:spPr>
        <a:xfrm>
          <a:off x="2335380" y="60381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900" kern="1200" dirty="0" smtClean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interpretación</a:t>
          </a:r>
          <a:endParaRPr lang="es-US" sz="19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2365266" y="90267"/>
        <a:ext cx="1640871" cy="960614"/>
      </dsp:txXfrm>
    </dsp:sp>
    <dsp:sp modelId="{59ADB300-7B09-4D06-BF5E-C3E725D01CE2}">
      <dsp:nvSpPr>
        <dsp:cNvPr id="0" name=""/>
        <dsp:cNvSpPr/>
      </dsp:nvSpPr>
      <dsp:spPr>
        <a:xfrm rot="21579318">
          <a:off x="4174994" y="359626"/>
          <a:ext cx="387684" cy="421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US" sz="1500" kern="120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4174995" y="444328"/>
        <a:ext cx="271379" cy="253055"/>
      </dsp:txXfrm>
    </dsp:sp>
    <dsp:sp modelId="{754F4FF3-38A0-4959-B1C2-16ADB47450C2}">
      <dsp:nvSpPr>
        <dsp:cNvPr id="0" name=""/>
        <dsp:cNvSpPr/>
      </dsp:nvSpPr>
      <dsp:spPr>
        <a:xfrm>
          <a:off x="4767491" y="45749"/>
          <a:ext cx="1700643" cy="102038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900" kern="1200" dirty="0" smtClean="0">
              <a:solidFill>
                <a:sysClr val="window" lastClr="FFFFFF"/>
              </a:solidFill>
              <a:latin typeface="Cambria"/>
              <a:ea typeface="+mn-ea"/>
              <a:cs typeface="+mn-cs"/>
            </a:rPr>
            <a:t>Acción</a:t>
          </a:r>
          <a:endParaRPr lang="es-US" sz="19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4797377" y="75635"/>
        <a:ext cx="1640871" cy="960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0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42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88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756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532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658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560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544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78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0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2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89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79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21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51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81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8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ECB7-9D8E-46B0-B501-429A9F4893C8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FE74C-C992-4B2C-B564-54C9FA9CBC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73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0423" y="1341120"/>
            <a:ext cx="9440090" cy="3230880"/>
          </a:xfrm>
        </p:spPr>
        <p:txBody>
          <a:bodyPr>
            <a:normAutofit fontScale="90000"/>
          </a:bodyPr>
          <a:lstStyle/>
          <a:p>
            <a:pPr algn="l"/>
            <a:r>
              <a:rPr lang="es-CL" sz="6600" dirty="0" smtClean="0"/>
              <a:t>   </a:t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> </a:t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dirty="0"/>
              <a:t/>
            </a:r>
            <a:br>
              <a:rPr lang="es-CL" sz="6600" dirty="0"/>
            </a:br>
            <a:r>
              <a:rPr lang="es-CL" sz="6600" dirty="0" smtClean="0"/>
              <a:t/>
            </a:r>
            <a:br>
              <a:rPr lang="es-CL" sz="6600" dirty="0" smtClean="0"/>
            </a:br>
            <a:r>
              <a:rPr lang="es-CL" sz="6600" b="1" dirty="0" smtClean="0"/>
              <a:t>Proyecto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                      “GARRA”  </a:t>
            </a:r>
            <a:br>
              <a:rPr lang="es-CL" b="1" dirty="0" smtClean="0"/>
            </a:br>
            <a:r>
              <a:rPr lang="es-CL" dirty="0"/>
              <a:t> </a:t>
            </a:r>
            <a:r>
              <a:rPr lang="es-CL" dirty="0" smtClean="0"/>
              <a:t>    </a:t>
            </a:r>
            <a:endParaRPr lang="es-ES" sz="6000" dirty="0">
              <a:latin typeface="Tempus Sans ITC" panose="04020404030D070202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67154" y="5408022"/>
            <a:ext cx="5024846" cy="1323703"/>
          </a:xfrm>
        </p:spPr>
        <p:txBody>
          <a:bodyPr/>
          <a:lstStyle/>
          <a:p>
            <a:r>
              <a:rPr lang="es-CL" dirty="0" smtClean="0"/>
              <a:t>INTEGRANTES: Paolo Mamani castro </a:t>
            </a:r>
          </a:p>
          <a:p>
            <a:r>
              <a:rPr lang="es-CL" dirty="0"/>
              <a:t> </a:t>
            </a:r>
            <a:r>
              <a:rPr lang="es-CL" dirty="0" smtClean="0"/>
              <a:t>                        Camilo </a:t>
            </a:r>
            <a:r>
              <a:rPr lang="es-CL" dirty="0" err="1" smtClean="0"/>
              <a:t>Yampara</a:t>
            </a:r>
            <a:r>
              <a:rPr lang="es-CL" dirty="0" smtClean="0"/>
              <a:t> Maras</a:t>
            </a:r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                     Willian Herbas </a:t>
            </a:r>
            <a:r>
              <a:rPr lang="es-ES" dirty="0" err="1" smtClean="0"/>
              <a:t>Navea</a:t>
            </a:r>
            <a:r>
              <a:rPr lang="es-CL" dirty="0" smtClean="0"/>
              <a:t>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85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11398" y="1230944"/>
            <a:ext cx="21830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Costo total: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S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02266"/>
              </p:ext>
            </p:extLst>
          </p:nvPr>
        </p:nvGraphicFramePr>
        <p:xfrm>
          <a:off x="1237521" y="1780421"/>
          <a:ext cx="10082120" cy="3049965"/>
        </p:xfrm>
        <a:graphic>
          <a:graphicData uri="http://schemas.openxmlformats.org/drawingml/2006/table">
            <a:tbl>
              <a:tblPr firstRow="1" firstCol="1" bandRow="1"/>
              <a:tblGrid>
                <a:gridCol w="5031764"/>
                <a:gridCol w="5050356"/>
              </a:tblGrid>
              <a:tr h="689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costo</a:t>
                      </a:r>
                      <a:endParaRPr lang="es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Hardware y software</a:t>
                      </a:r>
                      <a:endParaRPr lang="es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$1.395.200</a:t>
                      </a:r>
                      <a:endParaRPr lang="es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Recursos humanos</a:t>
                      </a:r>
                      <a:endParaRPr lang="es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$7.200.000</a:t>
                      </a:r>
                      <a:endParaRPr lang="es-U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8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total</a:t>
                      </a:r>
                      <a:endParaRPr lang="es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sz="28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8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$8.596.200</a:t>
                      </a:r>
                      <a:endParaRPr lang="es-U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341688" y="3821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5087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60" y="1734955"/>
            <a:ext cx="10017211" cy="443286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757634" y="626076"/>
            <a:ext cx="18469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US" sz="4800" b="1" dirty="0" smtClean="0"/>
              <a:t>Gantt</a:t>
            </a:r>
            <a:endParaRPr lang="es-US" sz="4800" b="1" dirty="0"/>
          </a:p>
        </p:txBody>
      </p:sp>
    </p:spTree>
    <p:extLst>
      <p:ext uri="{BB962C8B-B14F-4D97-AF65-F5344CB8AC3E}">
        <p14:creationId xmlns:p14="http://schemas.microsoft.com/office/powerpoint/2010/main" val="365584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56461" y="1489913"/>
            <a:ext cx="6542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Especificación de requerimientos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986455" y="2790497"/>
            <a:ext cx="8418786" cy="340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US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35070"/>
              </p:ext>
            </p:extLst>
          </p:nvPr>
        </p:nvGraphicFramePr>
        <p:xfrm>
          <a:off x="740976" y="2317530"/>
          <a:ext cx="10783616" cy="3878317"/>
        </p:xfrm>
        <a:graphic>
          <a:graphicData uri="http://schemas.openxmlformats.org/drawingml/2006/table">
            <a:tbl>
              <a:tblPr firstRow="1" firstCol="1" bandRow="1"/>
              <a:tblGrid>
                <a:gridCol w="5391808"/>
                <a:gridCol w="5391808"/>
              </a:tblGrid>
              <a:tr h="387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Funcional</a:t>
                      </a:r>
                      <a:endParaRPr lang="es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No funcionales</a:t>
                      </a:r>
                      <a:endParaRPr lang="es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485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Se implementara un robot el cual se conectara con un computador vía </a:t>
                      </a:r>
                      <a:r>
                        <a:rPr lang="es-CL" sz="2400" b="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wifi</a:t>
                      </a: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, lo que permitirá movimientos en todas direcciones que el usuario podrá elegir mediante una interfaz gráfica.</a:t>
                      </a:r>
                      <a:endParaRPr lang="es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El sistema debe contar con un manual de usuario</a:t>
                      </a:r>
                      <a:endParaRPr lang="es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El sistema debe poseer interfaces gráficas</a:t>
                      </a:r>
                      <a:r>
                        <a:rPr lang="es-CL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s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67408" y="144483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Arquitectura propuesta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667408" y="3279228"/>
            <a:ext cx="2758965" cy="851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Computador</a:t>
            </a:r>
            <a:endParaRPr lang="es-US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4637903" y="3274010"/>
            <a:ext cx="2758965" cy="851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Robot</a:t>
            </a:r>
            <a:endParaRPr lang="es-US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8608397" y="2018740"/>
            <a:ext cx="2758965" cy="851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Movimientos</a:t>
            </a:r>
            <a:endParaRPr lang="es-US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8608398" y="3274010"/>
            <a:ext cx="2758965" cy="851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 smtClean="0"/>
              <a:t>Tomar y soltar</a:t>
            </a:r>
            <a:endParaRPr lang="es-US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8608397" y="4529280"/>
            <a:ext cx="2758965" cy="851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/>
              <a:t>G</a:t>
            </a:r>
            <a:r>
              <a:rPr lang="es-US" dirty="0" smtClean="0"/>
              <a:t>irar</a:t>
            </a:r>
            <a:endParaRPr lang="es-U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3426373" y="3274010"/>
            <a:ext cx="1211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100" dirty="0" smtClean="0"/>
              <a:t>Se conecta mediante </a:t>
            </a:r>
            <a:r>
              <a:rPr lang="es-US" sz="1100" dirty="0" err="1" smtClean="0"/>
              <a:t>wifi</a:t>
            </a:r>
            <a:endParaRPr lang="es-US" sz="1100" dirty="0"/>
          </a:p>
        </p:txBody>
      </p:sp>
      <p:cxnSp>
        <p:nvCxnSpPr>
          <p:cNvPr id="24" name="Conector recto de flecha 23"/>
          <p:cNvCxnSpPr>
            <a:stCxn id="16" idx="3"/>
            <a:endCxn id="17" idx="1"/>
          </p:cNvCxnSpPr>
          <p:nvPr/>
        </p:nvCxnSpPr>
        <p:spPr>
          <a:xfrm flipV="1">
            <a:off x="3426373" y="3699679"/>
            <a:ext cx="1211530" cy="5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7941276" y="2444409"/>
            <a:ext cx="0" cy="2510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>
            <a:stCxn id="17" idx="3"/>
          </p:cNvCxnSpPr>
          <p:nvPr/>
        </p:nvCxnSpPr>
        <p:spPr>
          <a:xfrm>
            <a:off x="7396868" y="3699679"/>
            <a:ext cx="536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8" idx="1"/>
          </p:cNvCxnSpPr>
          <p:nvPr/>
        </p:nvCxnSpPr>
        <p:spPr>
          <a:xfrm>
            <a:off x="7933038" y="2444409"/>
            <a:ext cx="6753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>
            <a:endCxn id="20" idx="1"/>
          </p:cNvCxnSpPr>
          <p:nvPr/>
        </p:nvCxnSpPr>
        <p:spPr>
          <a:xfrm>
            <a:off x="7941276" y="4954949"/>
            <a:ext cx="6671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>
            <a:endCxn id="19" idx="1"/>
          </p:cNvCxnSpPr>
          <p:nvPr/>
        </p:nvCxnSpPr>
        <p:spPr>
          <a:xfrm>
            <a:off x="7941276" y="3699679"/>
            <a:ext cx="6671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7350708" y="3358648"/>
            <a:ext cx="628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100" dirty="0" smtClean="0"/>
              <a:t>realiza</a:t>
            </a:r>
            <a:endParaRPr lang="es-US" sz="1100" dirty="0"/>
          </a:p>
        </p:txBody>
      </p:sp>
      <p:sp>
        <p:nvSpPr>
          <p:cNvPr id="44" name="CuadroTexto 43"/>
          <p:cNvSpPr txBox="1"/>
          <p:nvPr/>
        </p:nvSpPr>
        <p:spPr>
          <a:xfrm>
            <a:off x="5469214" y="2685412"/>
            <a:ext cx="109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servidor</a:t>
            </a:r>
            <a:endParaRPr lang="es-US" dirty="0"/>
          </a:p>
        </p:txBody>
      </p:sp>
      <p:sp>
        <p:nvSpPr>
          <p:cNvPr id="45" name="CuadroTexto 44"/>
          <p:cNvSpPr txBox="1"/>
          <p:nvPr/>
        </p:nvSpPr>
        <p:spPr>
          <a:xfrm>
            <a:off x="1573022" y="2685412"/>
            <a:ext cx="94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cliente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6828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780" y="2721661"/>
            <a:ext cx="5969000" cy="22320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746422" y="1705232"/>
            <a:ext cx="4076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S" sz="2000" b="1" dirty="0" smtClean="0"/>
              <a:t>Diseño da la interfaz de usuario</a:t>
            </a:r>
            <a:endParaRPr lang="es-US" sz="2000" b="1" dirty="0"/>
          </a:p>
        </p:txBody>
      </p:sp>
    </p:spTree>
    <p:extLst>
      <p:ext uri="{BB962C8B-B14F-4D97-AF65-F5344CB8AC3E}">
        <p14:creationId xmlns:p14="http://schemas.microsoft.com/office/powerpoint/2010/main" val="1767858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680518" y="1639329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implementación</a:t>
            </a:r>
            <a:endParaRPr lang="es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80518" y="2685535"/>
            <a:ext cx="9695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LargeMotor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('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outD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'): Esta clase realiza el giro de la rueda izquierda del robot.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C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LargeMotor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('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outA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'): Esta clase realiza el giro de la rueda derecha del robot.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MediumMotor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('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outB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'): Esta clase se encarga del giro de la garra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MediumMotor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('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outC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'): Esta clase se encarga de abrir y cerrar la garra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3895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71135" y="2151446"/>
            <a:ext cx="450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Los movimientos básicos </a:t>
            </a:r>
            <a:r>
              <a:rPr lang="es-CL" b="1" i="1" dirty="0"/>
              <a:t>del robot </a:t>
            </a:r>
            <a:r>
              <a:rPr lang="es-CL" b="1" dirty="0"/>
              <a:t>son:</a:t>
            </a:r>
            <a:endParaRPr lang="es-US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1771135" y="2784389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US" dirty="0"/>
          </a:p>
          <a:p>
            <a:pPr lvl="0"/>
            <a:r>
              <a:rPr lang="es-CL" dirty="0"/>
              <a:t>Hacia adelante.</a:t>
            </a:r>
            <a:endParaRPr lang="es-US" dirty="0"/>
          </a:p>
          <a:p>
            <a:pPr lvl="0"/>
            <a:r>
              <a:rPr lang="es-CL" dirty="0"/>
              <a:t>Hacia atrás.</a:t>
            </a:r>
            <a:endParaRPr lang="es-US" dirty="0"/>
          </a:p>
          <a:p>
            <a:pPr lvl="0"/>
            <a:r>
              <a:rPr lang="es-CL" dirty="0"/>
              <a:t>Curvar hacia la </a:t>
            </a:r>
            <a:r>
              <a:rPr lang="es-CL" dirty="0" smtClean="0"/>
              <a:t>derecha.</a:t>
            </a:r>
            <a:endParaRPr lang="es-US" dirty="0"/>
          </a:p>
          <a:p>
            <a:pPr lvl="0"/>
            <a:r>
              <a:rPr lang="es-CL" dirty="0"/>
              <a:t>Curvar hacia la </a:t>
            </a:r>
            <a:r>
              <a:rPr lang="es-CL" dirty="0" smtClean="0"/>
              <a:t>izquierda</a:t>
            </a:r>
            <a:r>
              <a:rPr lang="es-CL" dirty="0" smtClean="0"/>
              <a:t>.</a:t>
            </a:r>
            <a:endParaRPr lang="es-US" dirty="0"/>
          </a:p>
          <a:p>
            <a:pPr lvl="0"/>
            <a:r>
              <a:rPr lang="es-CL" dirty="0"/>
              <a:t>Abrir y cerrar la garra.</a:t>
            </a:r>
            <a:endParaRPr lang="es-US" dirty="0"/>
          </a:p>
          <a:p>
            <a:pPr lvl="0"/>
            <a:r>
              <a:rPr lang="es-CL" dirty="0"/>
              <a:t>Girar en ambos </a:t>
            </a:r>
            <a:r>
              <a:rPr lang="es-CL" dirty="0" smtClean="0"/>
              <a:t>sentidos(garra).</a:t>
            </a:r>
            <a:endParaRPr lang="es-US" dirty="0"/>
          </a:p>
          <a:p>
            <a:endParaRPr lang="es-US" dirty="0"/>
          </a:p>
        </p:txBody>
      </p:sp>
      <p:sp>
        <p:nvSpPr>
          <p:cNvPr id="10" name="Rectángulo 9"/>
          <p:cNvSpPr/>
          <p:nvPr/>
        </p:nvSpPr>
        <p:spPr>
          <a:xfrm>
            <a:off x="972065" y="1142478"/>
            <a:ext cx="10628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S" sz="3200" b="1" dirty="0"/>
              <a:t>Diagrama de interacción entre programas</a:t>
            </a:r>
          </a:p>
        </p:txBody>
      </p:sp>
    </p:spTree>
    <p:extLst>
      <p:ext uri="{BB962C8B-B14F-4D97-AF65-F5344CB8AC3E}">
        <p14:creationId xmlns:p14="http://schemas.microsoft.com/office/powerpoint/2010/main" val="3246212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614616" y="1400432"/>
            <a:ext cx="773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El programa interactúa de la siguiente manera:</a:t>
            </a:r>
            <a:endParaRPr lang="es-US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614616" y="2108618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El cliente y el servidor se comunican mediante una conexión 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 utilizando la librería “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RPyC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” de </a:t>
            </a:r>
            <a:r>
              <a:rPr lang="es-CL" dirty="0" err="1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14616" y="3031948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latin typeface="Arial" panose="020B0604020202020204" pitchFamily="34" charset="0"/>
                <a:ea typeface="Calibri" panose="020F0502020204030204" pitchFamily="34" charset="0"/>
              </a:rPr>
              <a:t>El cliente recibe un carácter por teclado y lo envía al servidor para iniciar una acción.</a:t>
            </a:r>
            <a:endParaRPr lang="es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584178470"/>
              </p:ext>
            </p:extLst>
          </p:nvPr>
        </p:nvGraphicFramePr>
        <p:xfrm>
          <a:off x="2594919" y="4782065"/>
          <a:ext cx="6473825" cy="1111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3010931" y="4431957"/>
            <a:ext cx="1054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cliente</a:t>
            </a:r>
            <a:endParaRPr lang="es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231026" y="4431957"/>
            <a:ext cx="1062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servidor</a:t>
            </a:r>
            <a:endParaRPr lang="es-U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570572" y="4431957"/>
            <a:ext cx="104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Robot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62899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375719" y="1738184"/>
            <a:ext cx="4473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Estado actual del proyecto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33384" y="2982097"/>
            <a:ext cx="8015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El proyecto actualmente se encuentra en el desarrollo de la interfaz y el manual  de usuario.</a:t>
            </a:r>
            <a:endParaRPr lang="es-US" dirty="0"/>
          </a:p>
          <a:p>
            <a:r>
              <a:rPr lang="es-CL" dirty="0"/>
              <a:t>El código de los movimientos básicos se encuentra finalizados, por lo que el robot ya es completamente funcional.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731712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65189" y="1655805"/>
            <a:ext cx="612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Problemas encontrados 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86775"/>
              </p:ext>
            </p:extLst>
          </p:nvPr>
        </p:nvGraphicFramePr>
        <p:xfrm>
          <a:off x="1642186" y="2477577"/>
          <a:ext cx="7106398" cy="2852305"/>
        </p:xfrm>
        <a:graphic>
          <a:graphicData uri="http://schemas.openxmlformats.org/drawingml/2006/table">
            <a:tbl>
              <a:tblPr firstRow="1" firstCol="1" bandRow="1"/>
              <a:tblGrid>
                <a:gridCol w="3579135"/>
                <a:gridCol w="3527263"/>
              </a:tblGrid>
              <a:tr h="570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Problemas encontrados</a:t>
                      </a:r>
                      <a:endParaRPr lang="es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Soluciones propuestas</a:t>
                      </a:r>
                      <a:endParaRPr lang="es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092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Desprendimiento de piezas de la garra.</a:t>
                      </a:r>
                      <a:endParaRPr lang="es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Rediseño y reforzamiento de las zonas afectadas.</a:t>
                      </a:r>
                      <a:endParaRPr lang="es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092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Conexión de wifi deficiente.</a:t>
                      </a:r>
                      <a:endParaRPr lang="es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Adquirimos 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una red de conexión más estable.</a:t>
                      </a:r>
                      <a:endParaRPr lang="es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5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43033" y="1708783"/>
            <a:ext cx="6684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Introducción: 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0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548712" y="1210096"/>
            <a:ext cx="593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Conclusión: 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548712" y="1894703"/>
            <a:ext cx="851792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A lo largo de este proyecto hemos encontrado muchas dificultades ya sea en armar el diseño del robot, para que sea eficiente y tenga buen aspecto, programarlo para que este tenga la capacidad de jugar </a:t>
            </a:r>
            <a:r>
              <a:rPr lang="es-CL" sz="2000" dirty="0" err="1">
                <a:latin typeface="Arial" panose="020B0604020202020204" pitchFamily="34" charset="0"/>
                <a:cs typeface="Arial" panose="020B0604020202020204" pitchFamily="34" charset="0"/>
              </a:rPr>
              <a:t>flip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 tac toe, mediante un usuario que controle al robot desde una interfaz gráfica ejecutada desde un notebook.</a:t>
            </a:r>
            <a:endParaRPr lang="es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9690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021491" y="782593"/>
            <a:ext cx="4366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  <a:endParaRPr lang="es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243913" y="2891481"/>
            <a:ext cx="762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US" dirty="0" smtClean="0"/>
              <a:t>Objetivo especifico: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161535" y="2006314"/>
            <a:ext cx="7628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 smtClean="0"/>
              <a:t>Objetivo general: </a:t>
            </a:r>
            <a:r>
              <a:rPr lang="es-CL" dirty="0" smtClean="0"/>
              <a:t>Desarrollar </a:t>
            </a:r>
            <a:r>
              <a:rPr lang="es-CL" dirty="0"/>
              <a:t>un robot a control remoto que permita jugar el juego “FLIP-TAC-TOE”</a:t>
            </a:r>
            <a:endParaRPr lang="es-US" dirty="0"/>
          </a:p>
          <a:p>
            <a:r>
              <a:rPr lang="es-US" dirty="0" smtClean="0"/>
              <a:t>  </a:t>
            </a:r>
            <a:endParaRPr lang="es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41124" y="2891481"/>
            <a:ext cx="5972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s-CL" dirty="0"/>
              <a:t>Construir un robot a base de piezas lego.</a:t>
            </a:r>
            <a:endParaRPr lang="es-US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s-CL" dirty="0"/>
              <a:t>Aprender y programar en </a:t>
            </a:r>
            <a:r>
              <a:rPr lang="es-CL" dirty="0" err="1"/>
              <a:t>Python</a:t>
            </a:r>
            <a:r>
              <a:rPr lang="es-CL" dirty="0"/>
              <a:t>.</a:t>
            </a:r>
            <a:endParaRPr lang="es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L" dirty="0"/>
              <a:t>Diseñar una interfaz para el control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74838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79157" y="510747"/>
            <a:ext cx="2174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Entregables: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796186"/>
              </p:ext>
            </p:extLst>
          </p:nvPr>
        </p:nvGraphicFramePr>
        <p:xfrm>
          <a:off x="1079157" y="1038346"/>
          <a:ext cx="9654746" cy="4766754"/>
        </p:xfrm>
        <a:graphic>
          <a:graphicData uri="http://schemas.openxmlformats.org/drawingml/2006/table">
            <a:tbl>
              <a:tblPr firstRow="1" firstCol="1" bandRow="1"/>
              <a:tblGrid>
                <a:gridCol w="3046650"/>
                <a:gridCol w="4254007"/>
                <a:gridCol w="2354089"/>
              </a:tblGrid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Identificación entregable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Descripción entregable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Fecha de entrega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Formulación del proyecto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“proyecto1”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03/09/2018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Presentación Formulación Proyecto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05/09/2018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Bitácoras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 da a conocer todo lo que se ha hecho en la semana y lo que se debe hacer en la semana próxima.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Todos los Jueves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Manual de usuario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Manual de usuario donde se detallara el funcionamiento del robot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Finalización del proyecto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robot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Robot totalmente construido y funcional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Final del proyecto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wiki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Para cada informe se actualizara la wiki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Al finalizar los informes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Carta Gantt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herramienta que definirá las actividades que realizaremos para finalizar el proyecto</a:t>
                      </a:r>
                      <a:endParaRPr lang="es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Entregado el primer informe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Video de pruebas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Video de pruebas de avance</a:t>
                      </a:r>
                      <a:endParaRPr lang="es-US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15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34987" y="537874"/>
            <a:ext cx="339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Asignación de roles: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96943"/>
              </p:ext>
            </p:extLst>
          </p:nvPr>
        </p:nvGraphicFramePr>
        <p:xfrm>
          <a:off x="1034987" y="1175648"/>
          <a:ext cx="9953580" cy="5033428"/>
        </p:xfrm>
        <a:graphic>
          <a:graphicData uri="http://schemas.openxmlformats.org/drawingml/2006/table">
            <a:tbl>
              <a:tblPr bandRow="1"/>
              <a:tblGrid>
                <a:gridCol w="3317860">
                  <a:extLst>
                    <a:ext uri="{9D8B030D-6E8A-4147-A177-3AD203B41FA5}">
                      <a16:colId xmlns="" xmlns:a16="http://schemas.microsoft.com/office/drawing/2014/main" val="3160907820"/>
                    </a:ext>
                  </a:extLst>
                </a:gridCol>
                <a:gridCol w="3317860">
                  <a:extLst>
                    <a:ext uri="{9D8B030D-6E8A-4147-A177-3AD203B41FA5}">
                      <a16:colId xmlns="" xmlns:a16="http://schemas.microsoft.com/office/drawing/2014/main" val="3529198068"/>
                    </a:ext>
                  </a:extLst>
                </a:gridCol>
                <a:gridCol w="3317860">
                  <a:extLst>
                    <a:ext uri="{9D8B030D-6E8A-4147-A177-3AD203B41FA5}">
                      <a16:colId xmlns="" xmlns:a16="http://schemas.microsoft.com/office/drawing/2014/main" val="3231273839"/>
                    </a:ext>
                  </a:extLst>
                </a:gridCol>
              </a:tblGrid>
              <a:tr h="281863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Actividad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Involucrados</a:t>
                      </a:r>
                      <a:endParaRPr lang="es-ES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Responsables</a:t>
                      </a:r>
                      <a:endParaRPr lang="es-ES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5534877"/>
                  </a:ext>
                </a:extLst>
              </a:tr>
              <a:tr h="281863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Jefe de proyecto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Herbas N.</a:t>
                      </a:r>
                      <a:endParaRPr lang="es-ES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Herbas N.</a:t>
                      </a:r>
                      <a:endParaRPr lang="es-ES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0787278"/>
                  </a:ext>
                </a:extLst>
              </a:tr>
              <a:tr h="281863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coordinador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Mamani C.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Mamani C.</a:t>
                      </a:r>
                      <a:endParaRPr lang="es-ES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89411398"/>
                  </a:ext>
                </a:extLst>
              </a:tr>
              <a:tr h="1467869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programador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Camilo </a:t>
                      </a:r>
                      <a:r>
                        <a:rPr lang="es-CL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Yampara</a:t>
                      </a: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M.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</a:t>
                      </a:r>
                      <a:r>
                        <a:rPr lang="es-CL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Herbas</a:t>
                      </a: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N.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Mamani C.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Camilo </a:t>
                      </a:r>
                      <a:r>
                        <a:rPr lang="es-CL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Yampara</a:t>
                      </a: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M</a:t>
                      </a: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6245329"/>
                  </a:ext>
                </a:extLst>
              </a:tr>
              <a:tr h="893228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constructor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(diseño)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</a:t>
                      </a:r>
                      <a:r>
                        <a:rPr lang="es-CL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Herbas</a:t>
                      </a: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N.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Mamani C.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Herbas N</a:t>
                      </a: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2000" b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1658883"/>
                  </a:ext>
                </a:extLst>
              </a:tr>
              <a:tr h="1072534"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</a:t>
                      </a:r>
                      <a:r>
                        <a:rPr lang="en-US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Mamani</a:t>
                      </a: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William </a:t>
                      </a:r>
                      <a:r>
                        <a:rPr lang="en-US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Herbas</a:t>
                      </a: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N.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Camilo </a:t>
                      </a:r>
                      <a:r>
                        <a:rPr lang="es-CL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Yampara</a:t>
                      </a:r>
                      <a:r>
                        <a:rPr lang="es-CL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M.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Paolo </a:t>
                      </a:r>
                      <a:r>
                        <a:rPr lang="en-US" sz="20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Mamani</a:t>
                      </a: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en-US" sz="2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ES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903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74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70919" y="691978"/>
            <a:ext cx="2421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Comunicación: 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086" y="1952619"/>
            <a:ext cx="3113903" cy="304251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855" y="1952619"/>
            <a:ext cx="3456425" cy="312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5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30875" y="362465"/>
            <a:ext cx="4926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de riesgos: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04735" y="428367"/>
            <a:ext cx="6186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NIVELES DE RIESGO : 1)CATASTOFICO</a:t>
            </a:r>
            <a:br>
              <a:rPr lang="es-CL" b="1" dirty="0"/>
            </a:br>
            <a:r>
              <a:rPr lang="es-CL" b="1" dirty="0"/>
              <a:t>                                    </a:t>
            </a:r>
            <a:r>
              <a:rPr lang="es-CL" b="1" dirty="0" smtClean="0"/>
              <a:t>2)CRITICO</a:t>
            </a:r>
            <a:r>
              <a:rPr lang="es-CL" b="1" dirty="0"/>
              <a:t/>
            </a:r>
            <a:br>
              <a:rPr lang="es-CL" b="1" dirty="0"/>
            </a:br>
            <a:r>
              <a:rPr lang="es-CL" b="1" dirty="0"/>
              <a:t>                                    </a:t>
            </a:r>
            <a:r>
              <a:rPr lang="es-CL" b="1" dirty="0" smtClean="0"/>
              <a:t>3)CIRSCUNSTANCIAL </a:t>
            </a:r>
            <a:r>
              <a:rPr lang="es-CL" b="1" dirty="0"/>
              <a:t/>
            </a:r>
            <a:br>
              <a:rPr lang="es-CL" b="1" dirty="0"/>
            </a:br>
            <a:r>
              <a:rPr lang="es-CL" b="1" dirty="0"/>
              <a:t>                                    </a:t>
            </a:r>
            <a:r>
              <a:rPr lang="es-CL" b="1" dirty="0" smtClean="0"/>
              <a:t>4)IRRELEVANTE</a:t>
            </a:r>
            <a:endParaRPr lang="es-US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922964"/>
              </p:ext>
            </p:extLst>
          </p:nvPr>
        </p:nvGraphicFramePr>
        <p:xfrm>
          <a:off x="2518371" y="1741004"/>
          <a:ext cx="8865490" cy="4305535"/>
        </p:xfrm>
        <a:graphic>
          <a:graphicData uri="http://schemas.openxmlformats.org/drawingml/2006/table">
            <a:tbl>
              <a:tblPr firstRow="1" firstCol="1" bandRow="1"/>
              <a:tblGrid>
                <a:gridCol w="2783079"/>
                <a:gridCol w="1520603"/>
                <a:gridCol w="1018428"/>
                <a:gridCol w="3543380"/>
              </a:tblGrid>
              <a:tr h="4702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Riesgo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Probabilidad de ocurrencia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Nivel de impacto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Acción remedial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Tiempo de entrega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 3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Mejor organización de tiempos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Retiro de un integrante del equipo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 3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 dividirán las tareas del miembro retirado entre los demás miembros del equipo.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Falta de piezas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3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 pedirán piezas al </a:t>
                      </a:r>
                      <a:r>
                        <a:rPr lang="es-CL" sz="16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ayudante.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Complicación de salud de algún miembro del equipo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3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Dependiendo de la gravedad de la enfermedad, se aligerara las tareas repartiéndolas en lo demás miembros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Desprendimiento de piezas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2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Volver a rediseñar la parte afectada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2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Daño de hardware del proyecto (sd)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1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 ara copias de seguridad de todo lo avanzado.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2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Daño de software (robot)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    1</a:t>
                      </a:r>
                      <a:endParaRPr lang="es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 solicitara la parte dañada a los ayudantes</a:t>
                      </a:r>
                      <a:endParaRPr lang="es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97213" y="2663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0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07309" y="584887"/>
            <a:ext cx="4234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/>
              <a:t>Planificación de recursos:</a:t>
            </a:r>
            <a:endParaRPr lang="es-US" sz="24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807309" y="1398716"/>
            <a:ext cx="612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HARDWARE: ROBOT LEGO MINDSTORM , TARJETA SD</a:t>
            </a:r>
          </a:p>
          <a:p>
            <a:endParaRPr lang="es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807309" y="2212545"/>
            <a:ext cx="581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SOFTWARE : SISTEMA OPERATIVO EV3, MOVAXTERM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3814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47352" y="561166"/>
            <a:ext cx="6647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Estimación e costos:</a:t>
            </a:r>
            <a:endParaRPr lang="es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Marcador de contenid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1252"/>
              </p:ext>
            </p:extLst>
          </p:nvPr>
        </p:nvGraphicFramePr>
        <p:xfrm>
          <a:off x="993512" y="1116138"/>
          <a:ext cx="7456603" cy="2372251"/>
        </p:xfrm>
        <a:graphic>
          <a:graphicData uri="http://schemas.openxmlformats.org/drawingml/2006/table">
            <a:tbl>
              <a:tblPr firstRow="1" firstCol="1" bandRow="1"/>
              <a:tblGrid>
                <a:gridCol w="3717128">
                  <a:extLst>
                    <a:ext uri="{9D8B030D-6E8A-4147-A177-3AD203B41FA5}">
                      <a16:colId xmlns="" xmlns:a16="http://schemas.microsoft.com/office/drawing/2014/main" val="1032489138"/>
                    </a:ext>
                  </a:extLst>
                </a:gridCol>
                <a:gridCol w="3739475">
                  <a:extLst>
                    <a:ext uri="{9D8B030D-6E8A-4147-A177-3AD203B41FA5}">
                      <a16:colId xmlns="" xmlns:a16="http://schemas.microsoft.com/office/drawing/2014/main" val="3938440025"/>
                    </a:ext>
                  </a:extLst>
                </a:gridCol>
              </a:tblGrid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Producto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Valor clp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33046857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Robot lego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midstorm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$490.200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4116105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Tarjeta micro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sd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5.000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850368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laptop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$450.000 x 2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Sistema operativo ev3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$0(software libre)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41263667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Ide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visual estudio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$0(software libre)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7962654"/>
                  </a:ext>
                </a:extLst>
              </a:tr>
              <a:tr h="3388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Moba</a:t>
                      </a: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s-E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extern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$0</a:t>
                      </a:r>
                      <a:r>
                        <a:rPr lang="es-E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(software libre)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947352" y="3846944"/>
            <a:ext cx="5222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Estimación de costos </a:t>
            </a:r>
            <a:r>
              <a:rPr lang="es-CL" dirty="0" smtClean="0"/>
              <a:t>de </a:t>
            </a:r>
            <a:r>
              <a:rPr lang="es-CL" dirty="0"/>
              <a:t>recursos humanos:</a:t>
            </a:r>
            <a:endParaRPr lang="es-ES" dirty="0"/>
          </a:p>
          <a:p>
            <a:endParaRPr lang="es-US" dirty="0"/>
          </a:p>
        </p:txBody>
      </p:sp>
      <p:sp>
        <p:nvSpPr>
          <p:cNvPr id="8" name="CuadroTexto 7"/>
          <p:cNvSpPr txBox="1"/>
          <p:nvPr/>
        </p:nvSpPr>
        <p:spPr>
          <a:xfrm>
            <a:off x="5807534" y="3846944"/>
            <a:ext cx="3855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 hora de trabajo: $</a:t>
            </a:r>
            <a:r>
              <a:rPr lang="es-CL" dirty="0" smtClean="0"/>
              <a:t>10000                                                               </a:t>
            </a:r>
            <a:r>
              <a:rPr lang="es-CL" dirty="0"/>
              <a:t>Tiempo total de trabajo: </a:t>
            </a:r>
            <a:r>
              <a:rPr lang="es-CL" dirty="0" smtClean="0"/>
              <a:t>64h                                                               </a:t>
            </a:r>
            <a:r>
              <a:rPr lang="es-CL" dirty="0"/>
              <a:t>Costo por persona: $640.000</a:t>
            </a:r>
            <a:endParaRPr lang="es-ES" dirty="0"/>
          </a:p>
          <a:p>
            <a:r>
              <a:rPr lang="es-CL" dirty="0"/>
              <a:t>	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827619" y="5597992"/>
            <a:ext cx="2183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Costo total:</a:t>
            </a:r>
            <a:endParaRPr lang="es-ES" dirty="0"/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246596861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707</TotalTime>
  <Words>864</Words>
  <Application>Microsoft Office PowerPoint</Application>
  <PresentationFormat>Panorámica</PresentationFormat>
  <Paragraphs>192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</vt:lpstr>
      <vt:lpstr>Century Gothic</vt:lpstr>
      <vt:lpstr>Tempus Sans ITC</vt:lpstr>
      <vt:lpstr>Wingdings</vt:lpstr>
      <vt:lpstr>Estela de condensación</vt:lpstr>
      <vt:lpstr>             Proyecto                       “GARRA” 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                “ G A R R A ”</dc:title>
  <dc:creator>will herbas</dc:creator>
  <cp:lastModifiedBy>Paolo</cp:lastModifiedBy>
  <cp:revision>36</cp:revision>
  <dcterms:created xsi:type="dcterms:W3CDTF">2019-09-03T12:09:24Z</dcterms:created>
  <dcterms:modified xsi:type="dcterms:W3CDTF">2019-10-17T00:23:10Z</dcterms:modified>
</cp:coreProperties>
</file>