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6"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9" r:id="rId21"/>
    <p:sldId id="278" r:id="rId22"/>
    <p:sldId id="280" r:id="rId23"/>
    <p:sldId id="281" r:id="rId24"/>
    <p:sldId id="282" r:id="rId25"/>
    <p:sldId id="283" r:id="rId26"/>
    <p:sldId id="284" r:id="rId27"/>
    <p:sldId id="274"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5971C9-A5D9-4EB4-851B-9FBF76B5B99C}">
  <a:tblStyle styleId="{905971C9-A5D9-4EB4-851B-9FBF76B5B99C}"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0F6"/>
          </a:solidFill>
        </a:fill>
      </a:tcStyle>
    </a:wholeTbl>
    <a:band1H>
      <a:tcTxStyle/>
      <a:tcStyle>
        <a:tcBdr/>
        <a:fill>
          <a:solidFill>
            <a:srgbClr val="D2DFEC"/>
          </a:solidFill>
        </a:fill>
      </a:tcStyle>
    </a:band1H>
    <a:band2H>
      <a:tcTxStyle/>
      <a:tcStyle>
        <a:tcBdr/>
      </a:tcStyle>
    </a:band2H>
    <a:band1V>
      <a:tcTxStyle/>
      <a:tcStyle>
        <a:tcBdr/>
        <a:fill>
          <a:solidFill>
            <a:srgbClr val="D2DFEC"/>
          </a:solidFill>
        </a:fill>
      </a:tcStyle>
    </a:band1V>
    <a:band2V>
      <a:tcTxStyle/>
      <a:tcStyle>
        <a:tcBdr/>
      </a:tcStyle>
    </a:band2V>
    <a:lastCol>
      <a:tcTxStyle b="on" i="off">
        <a:font>
          <a:latin typeface="Tw Cen MT"/>
          <a:ea typeface="Tw Cen MT"/>
          <a:cs typeface="Tw Cen MT"/>
        </a:font>
        <a:schemeClr val="lt1"/>
      </a:tcTxStyle>
      <a:tcStyle>
        <a:tcBdr/>
        <a:fill>
          <a:solidFill>
            <a:schemeClr val="accent5"/>
          </a:solidFill>
        </a:fill>
      </a:tcStyle>
    </a:lastCol>
    <a:firstCol>
      <a:tcTxStyle b="on" i="off">
        <a:font>
          <a:latin typeface="Tw Cen MT"/>
          <a:ea typeface="Tw Cen MT"/>
          <a:cs typeface="Tw Cen MT"/>
        </a:font>
        <a:schemeClr val="lt1"/>
      </a:tcTxStyle>
      <a:tcStyle>
        <a:tcBdr/>
        <a:fill>
          <a:solidFill>
            <a:schemeClr val="accent5"/>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64F75-52ED-4264-9928-6CCFF9C4A75B}" type="doc">
      <dgm:prSet loTypeId="urn:microsoft.com/office/officeart/2005/8/layout/vList6" loCatId="list" qsTypeId="urn:microsoft.com/office/officeart/2005/8/quickstyle/3d5" qsCatId="3D" csTypeId="urn:microsoft.com/office/officeart/2005/8/colors/accent0_3" csCatId="mainScheme" phldr="1"/>
      <dgm:spPr/>
      <dgm:t>
        <a:bodyPr/>
        <a:lstStyle/>
        <a:p>
          <a:endParaRPr lang="es-ES"/>
        </a:p>
      </dgm:t>
    </dgm:pt>
    <dgm:pt modelId="{E8F37D7F-4A4A-4AF8-9C38-0500F560AFAB}">
      <dgm:prSet phldrT="[Texto]"/>
      <dgm:spPr/>
      <dgm:t>
        <a:bodyPr/>
        <a:lstStyle/>
        <a:p>
          <a:r>
            <a:rPr lang="es-ES" b="1" smtClean="0"/>
            <a:t>U</a:t>
          </a:r>
          <a:r>
            <a:rPr lang="es-ES" smtClean="0"/>
            <a:t>n modelo estable</a:t>
          </a:r>
          <a:endParaRPr lang="es-ES"/>
        </a:p>
      </dgm:t>
    </dgm:pt>
    <dgm:pt modelId="{0AB05530-25C7-4C44-B80A-C5D41CCAB408}" type="parTrans" cxnId="{DFC6235F-5402-4424-BBF1-C40A72B9CEAE}">
      <dgm:prSet/>
      <dgm:spPr/>
      <dgm:t>
        <a:bodyPr/>
        <a:lstStyle/>
        <a:p>
          <a:endParaRPr lang="es-ES"/>
        </a:p>
      </dgm:t>
    </dgm:pt>
    <dgm:pt modelId="{A1B11FA9-B139-446B-84FE-CCF5E58F35A4}" type="sibTrans" cxnId="{DFC6235F-5402-4424-BBF1-C40A72B9CEAE}">
      <dgm:prSet/>
      <dgm:spPr/>
      <dgm:t>
        <a:bodyPr/>
        <a:lstStyle/>
        <a:p>
          <a:endParaRPr lang="es-ES"/>
        </a:p>
      </dgm:t>
    </dgm:pt>
    <dgm:pt modelId="{B4350264-9E0C-471C-BA3F-4D8BE95AAF1E}">
      <dgm:prSet phldrT="[Texto]"/>
      <dgm:spPr/>
      <dgm:t>
        <a:bodyPr/>
        <a:lstStyle/>
        <a:p>
          <a:r>
            <a:rPr lang="es-ES" dirty="0" smtClean="0"/>
            <a:t>El robot </a:t>
          </a:r>
          <a:r>
            <a:rPr lang="es-ES" dirty="0" err="1" smtClean="0"/>
            <a:t>sera</a:t>
          </a:r>
          <a:r>
            <a:rPr lang="es-ES" dirty="0" smtClean="0"/>
            <a:t> capaz de mantenerse por si solo en cada movimiento.</a:t>
          </a:r>
          <a:endParaRPr lang="es-ES" dirty="0"/>
        </a:p>
      </dgm:t>
    </dgm:pt>
    <dgm:pt modelId="{1CEDD697-15E4-4DA9-897A-004B928FA4AF}" type="parTrans" cxnId="{45AFE9D5-7EAF-472F-AF3C-E4CCA82E3DD0}">
      <dgm:prSet/>
      <dgm:spPr/>
      <dgm:t>
        <a:bodyPr/>
        <a:lstStyle/>
        <a:p>
          <a:endParaRPr lang="es-ES"/>
        </a:p>
      </dgm:t>
    </dgm:pt>
    <dgm:pt modelId="{A941BB91-16E0-4D55-A50C-559E547CCE41}" type="sibTrans" cxnId="{45AFE9D5-7EAF-472F-AF3C-E4CCA82E3DD0}">
      <dgm:prSet/>
      <dgm:spPr/>
      <dgm:t>
        <a:bodyPr/>
        <a:lstStyle/>
        <a:p>
          <a:endParaRPr lang="es-ES"/>
        </a:p>
      </dgm:t>
    </dgm:pt>
    <dgm:pt modelId="{B431E95F-C85E-4858-8A89-31FD4396B2D0}">
      <dgm:prSet phldrT="[Texto]"/>
      <dgm:spPr/>
      <dgm:t>
        <a:bodyPr/>
        <a:lstStyle/>
        <a:p>
          <a:r>
            <a:rPr lang="es-ES" b="1" dirty="0" smtClean="0"/>
            <a:t>A</a:t>
          </a:r>
          <a:r>
            <a:rPr lang="es-ES" dirty="0" smtClean="0"/>
            <a:t>vanzar en línea recta</a:t>
          </a:r>
          <a:endParaRPr lang="es-ES" dirty="0"/>
        </a:p>
      </dgm:t>
    </dgm:pt>
    <dgm:pt modelId="{700F18E5-67EB-485B-A479-804C1A94D7A1}" type="parTrans" cxnId="{A8F18604-A304-436D-88F1-71CA3624AB3F}">
      <dgm:prSet/>
      <dgm:spPr/>
      <dgm:t>
        <a:bodyPr/>
        <a:lstStyle/>
        <a:p>
          <a:endParaRPr lang="es-ES"/>
        </a:p>
      </dgm:t>
    </dgm:pt>
    <dgm:pt modelId="{E8673D78-517C-4D74-A9FC-F810EFEC113C}" type="sibTrans" cxnId="{A8F18604-A304-436D-88F1-71CA3624AB3F}">
      <dgm:prSet/>
      <dgm:spPr/>
      <dgm:t>
        <a:bodyPr/>
        <a:lstStyle/>
        <a:p>
          <a:endParaRPr lang="es-ES"/>
        </a:p>
      </dgm:t>
    </dgm:pt>
    <dgm:pt modelId="{F2A9FC31-5850-409F-B063-5625B18F9A8C}">
      <dgm:prSet phldrT="[Texto]"/>
      <dgm:spPr/>
      <dgm:t>
        <a:bodyPr/>
        <a:lstStyle/>
        <a:p>
          <a:r>
            <a:rPr lang="es-ES" dirty="0" smtClean="0"/>
            <a:t>El robot avanzara en línea recta “x” distancia.</a:t>
          </a:r>
          <a:endParaRPr lang="es-ES" dirty="0"/>
        </a:p>
      </dgm:t>
    </dgm:pt>
    <dgm:pt modelId="{6CC21D25-3E9D-4C6E-95F6-0B6DB1740349}" type="parTrans" cxnId="{6C9EDCFB-5560-4ED8-B96F-80AE888AF02E}">
      <dgm:prSet/>
      <dgm:spPr/>
      <dgm:t>
        <a:bodyPr/>
        <a:lstStyle/>
        <a:p>
          <a:endParaRPr lang="es-ES"/>
        </a:p>
      </dgm:t>
    </dgm:pt>
    <dgm:pt modelId="{5751FE19-6E9B-4FF0-8D18-B78956A05745}" type="sibTrans" cxnId="{6C9EDCFB-5560-4ED8-B96F-80AE888AF02E}">
      <dgm:prSet/>
      <dgm:spPr/>
      <dgm:t>
        <a:bodyPr/>
        <a:lstStyle/>
        <a:p>
          <a:endParaRPr lang="es-ES"/>
        </a:p>
      </dgm:t>
    </dgm:pt>
    <dgm:pt modelId="{31077C88-3D3C-4ED4-A1D4-B8338B2DA46B}">
      <dgm:prSet phldrT="[Texto]"/>
      <dgm:spPr/>
      <dgm:t>
        <a:bodyPr/>
        <a:lstStyle/>
        <a:p>
          <a:r>
            <a:rPr lang="es-ES" b="1" dirty="0" smtClean="0"/>
            <a:t>A</a:t>
          </a:r>
          <a:r>
            <a:rPr lang="es-ES" dirty="0" smtClean="0"/>
            <a:t>trapar una lata con la garra implementada</a:t>
          </a:r>
          <a:endParaRPr lang="es-ES" dirty="0"/>
        </a:p>
      </dgm:t>
    </dgm:pt>
    <dgm:pt modelId="{22EC74F3-D328-4B00-8AE6-6E757626CBCC}" type="parTrans" cxnId="{57CCDCD2-8B34-449D-B03A-0231390DBDD7}">
      <dgm:prSet/>
      <dgm:spPr/>
      <dgm:t>
        <a:bodyPr/>
        <a:lstStyle/>
        <a:p>
          <a:endParaRPr lang="es-ES"/>
        </a:p>
      </dgm:t>
    </dgm:pt>
    <dgm:pt modelId="{CF423B4E-F168-4263-9B77-1662EF36362B}" type="sibTrans" cxnId="{57CCDCD2-8B34-449D-B03A-0231390DBDD7}">
      <dgm:prSet/>
      <dgm:spPr/>
      <dgm:t>
        <a:bodyPr/>
        <a:lstStyle/>
        <a:p>
          <a:endParaRPr lang="es-ES"/>
        </a:p>
      </dgm:t>
    </dgm:pt>
    <dgm:pt modelId="{6DCEC749-669C-4CF0-9CE0-643A1007D131}">
      <dgm:prSet phldrT="[Texto]"/>
      <dgm:spPr/>
      <dgm:t>
        <a:bodyPr/>
        <a:lstStyle/>
        <a:p>
          <a:r>
            <a:rPr lang="es-ES" dirty="0" smtClean="0"/>
            <a:t>El robot será capaz de atrapar una lata con la garra creada.</a:t>
          </a:r>
          <a:endParaRPr lang="es-ES" dirty="0"/>
        </a:p>
      </dgm:t>
    </dgm:pt>
    <dgm:pt modelId="{CF0E8678-C7D0-4F5B-8BAB-B99AA90E13A5}" type="parTrans" cxnId="{18FC1E1C-A071-41D5-AB75-45D9105BB0C3}">
      <dgm:prSet/>
      <dgm:spPr/>
      <dgm:t>
        <a:bodyPr/>
        <a:lstStyle/>
        <a:p>
          <a:endParaRPr lang="es-ES"/>
        </a:p>
      </dgm:t>
    </dgm:pt>
    <dgm:pt modelId="{8F588A3F-0A7C-40E9-8B34-D689CF32F508}" type="sibTrans" cxnId="{18FC1E1C-A071-41D5-AB75-45D9105BB0C3}">
      <dgm:prSet/>
      <dgm:spPr/>
      <dgm:t>
        <a:bodyPr/>
        <a:lstStyle/>
        <a:p>
          <a:endParaRPr lang="es-ES"/>
        </a:p>
      </dgm:t>
    </dgm:pt>
    <dgm:pt modelId="{F09F235A-DE5D-405B-9129-F33C52B035BD}">
      <dgm:prSet phldrT="[Texto]"/>
      <dgm:spPr/>
      <dgm:t>
        <a:bodyPr/>
        <a:lstStyle/>
        <a:p>
          <a:r>
            <a:rPr lang="es-ES" dirty="0" smtClean="0"/>
            <a:t>Dar un giro de 180° a la lata atrapada</a:t>
          </a:r>
          <a:endParaRPr lang="es-ES" dirty="0"/>
        </a:p>
      </dgm:t>
    </dgm:pt>
    <dgm:pt modelId="{ECF97C58-507F-44BD-AAF2-E55AF2828FA9}" type="parTrans" cxnId="{57359ECB-66BA-4F48-BE47-8DD7BDDAE79B}">
      <dgm:prSet/>
      <dgm:spPr/>
      <dgm:t>
        <a:bodyPr/>
        <a:lstStyle/>
        <a:p>
          <a:endParaRPr lang="es-ES"/>
        </a:p>
      </dgm:t>
    </dgm:pt>
    <dgm:pt modelId="{3979C933-D025-4A52-98B7-91DB6C2EE5D7}" type="sibTrans" cxnId="{57359ECB-66BA-4F48-BE47-8DD7BDDAE79B}">
      <dgm:prSet/>
      <dgm:spPr/>
      <dgm:t>
        <a:bodyPr/>
        <a:lstStyle/>
        <a:p>
          <a:endParaRPr lang="es-ES"/>
        </a:p>
      </dgm:t>
    </dgm:pt>
    <dgm:pt modelId="{24A76BD3-EAF0-47BA-A9B1-8470B2F63D9D}">
      <dgm:prSet phldrT="[Texto]"/>
      <dgm:spPr/>
      <dgm:t>
        <a:bodyPr/>
        <a:lstStyle/>
        <a:p>
          <a:r>
            <a:rPr lang="es-ES" b="1" dirty="0" smtClean="0"/>
            <a:t>C</a:t>
          </a:r>
          <a:r>
            <a:rPr lang="es-ES" dirty="0" smtClean="0"/>
            <a:t>ompetir en el campeonato “FLIP TAC TOE” </a:t>
          </a:r>
          <a:endParaRPr lang="es-ES" dirty="0"/>
        </a:p>
      </dgm:t>
    </dgm:pt>
    <dgm:pt modelId="{C49CE71E-D088-4B5F-BEAA-2FB1EF302FA4}" type="parTrans" cxnId="{A1B6EE67-8AFC-44A0-91BB-5C87078BA110}">
      <dgm:prSet/>
      <dgm:spPr/>
      <dgm:t>
        <a:bodyPr/>
        <a:lstStyle/>
        <a:p>
          <a:endParaRPr lang="es-ES"/>
        </a:p>
      </dgm:t>
    </dgm:pt>
    <dgm:pt modelId="{69997A0B-2355-426C-A484-598A5721247A}" type="sibTrans" cxnId="{A1B6EE67-8AFC-44A0-91BB-5C87078BA110}">
      <dgm:prSet/>
      <dgm:spPr/>
      <dgm:t>
        <a:bodyPr/>
        <a:lstStyle/>
        <a:p>
          <a:endParaRPr lang="es-ES"/>
        </a:p>
      </dgm:t>
    </dgm:pt>
    <dgm:pt modelId="{F87D98FF-8DFA-4C8C-B530-C85506C84E3C}">
      <dgm:prSet/>
      <dgm:spPr/>
      <dgm:t>
        <a:bodyPr/>
        <a:lstStyle/>
        <a:p>
          <a:r>
            <a:rPr lang="es-ES" dirty="0" smtClean="0"/>
            <a:t>El robot será capaz de dar vuelta la lata atrapada con la garra implementada</a:t>
          </a:r>
          <a:endParaRPr lang="es-ES" dirty="0"/>
        </a:p>
      </dgm:t>
    </dgm:pt>
    <dgm:pt modelId="{EE2C7401-49DC-42A2-B37A-E07506E213B2}" type="parTrans" cxnId="{71E56AE6-2FE2-4CA8-8FDE-4F3408EC28C9}">
      <dgm:prSet/>
      <dgm:spPr/>
      <dgm:t>
        <a:bodyPr/>
        <a:lstStyle/>
        <a:p>
          <a:endParaRPr lang="es-ES"/>
        </a:p>
      </dgm:t>
    </dgm:pt>
    <dgm:pt modelId="{6B755635-2EEC-4225-9D45-8D956759FEA0}" type="sibTrans" cxnId="{71E56AE6-2FE2-4CA8-8FDE-4F3408EC28C9}">
      <dgm:prSet/>
      <dgm:spPr/>
      <dgm:t>
        <a:bodyPr/>
        <a:lstStyle/>
        <a:p>
          <a:endParaRPr lang="es-ES"/>
        </a:p>
      </dgm:t>
    </dgm:pt>
    <dgm:pt modelId="{A8B4A7A3-2F7F-4B97-B5C2-B5B94A3B2439}">
      <dgm:prSet phldrT="[Texto]"/>
      <dgm:spPr/>
      <dgm:t>
        <a:bodyPr/>
        <a:lstStyle/>
        <a:p>
          <a:r>
            <a:rPr lang="es-ES" dirty="0" smtClean="0"/>
            <a:t>Interfaz de Usuario</a:t>
          </a:r>
          <a:endParaRPr lang="es-ES" dirty="0"/>
        </a:p>
      </dgm:t>
    </dgm:pt>
    <dgm:pt modelId="{3A08C2B8-C089-4224-A8C1-C11EAA2B2D8A}" type="parTrans" cxnId="{AEE6F606-4D59-44EB-9E8D-BB6360E470DC}">
      <dgm:prSet/>
      <dgm:spPr/>
      <dgm:t>
        <a:bodyPr/>
        <a:lstStyle/>
        <a:p>
          <a:endParaRPr lang="es-ES"/>
        </a:p>
      </dgm:t>
    </dgm:pt>
    <dgm:pt modelId="{40CA4E79-8A7F-4598-821D-FD6FC37000A8}" type="sibTrans" cxnId="{AEE6F606-4D59-44EB-9E8D-BB6360E470DC}">
      <dgm:prSet/>
      <dgm:spPr/>
      <dgm:t>
        <a:bodyPr/>
        <a:lstStyle/>
        <a:p>
          <a:endParaRPr lang="es-ES"/>
        </a:p>
      </dgm:t>
    </dgm:pt>
    <dgm:pt modelId="{A2B5EAED-E78B-43DA-861D-6F987B95D97D}">
      <dgm:prSet/>
      <dgm:spPr/>
      <dgm:t>
        <a:bodyPr/>
        <a:lstStyle/>
        <a:p>
          <a:r>
            <a:rPr lang="es-ES" dirty="0" smtClean="0"/>
            <a:t>Competir en el campeonato “</a:t>
          </a:r>
          <a:r>
            <a:rPr lang="es-ES" dirty="0" err="1" smtClean="0"/>
            <a:t>Flip</a:t>
          </a:r>
          <a:r>
            <a:rPr lang="es-ES" dirty="0" smtClean="0"/>
            <a:t> Tac Toe” y lograr dar resultados.</a:t>
          </a:r>
          <a:endParaRPr lang="es-ES" dirty="0"/>
        </a:p>
      </dgm:t>
    </dgm:pt>
    <dgm:pt modelId="{A26A69C8-10EE-4DE2-9EA1-958EBAC7D1A5}" type="parTrans" cxnId="{F0F0B9E2-F00D-443E-BEF5-CEE38BFC48F7}">
      <dgm:prSet/>
      <dgm:spPr/>
      <dgm:t>
        <a:bodyPr/>
        <a:lstStyle/>
        <a:p>
          <a:endParaRPr lang="es-ES"/>
        </a:p>
      </dgm:t>
    </dgm:pt>
    <dgm:pt modelId="{EB991252-A0F3-4E02-8DCE-5EF34F468C24}" type="sibTrans" cxnId="{F0F0B9E2-F00D-443E-BEF5-CEE38BFC48F7}">
      <dgm:prSet/>
      <dgm:spPr/>
      <dgm:t>
        <a:bodyPr/>
        <a:lstStyle/>
        <a:p>
          <a:endParaRPr lang="es-ES"/>
        </a:p>
      </dgm:t>
    </dgm:pt>
    <dgm:pt modelId="{62C1B497-3BC2-4600-BA7C-325594C78304}">
      <dgm:prSet/>
      <dgm:spPr/>
      <dgm:t>
        <a:bodyPr/>
        <a:lstStyle/>
        <a:p>
          <a:r>
            <a:rPr lang="es-ES" b="1" dirty="0" smtClean="0"/>
            <a:t>E</a:t>
          </a:r>
          <a:r>
            <a:rPr lang="es-ES" dirty="0" smtClean="0"/>
            <a:t>l usuario podrá controlar el robot mediante una interfaz de usuario limpia, la cual se podrá usar desde su computador más cercano. </a:t>
          </a:r>
          <a:endParaRPr lang="es-ES" dirty="0"/>
        </a:p>
      </dgm:t>
    </dgm:pt>
    <dgm:pt modelId="{1328D80C-FF58-4B23-A9B5-DD773C30CDD3}" type="parTrans" cxnId="{9F02C69E-AC17-4842-8630-65D858026D92}">
      <dgm:prSet/>
      <dgm:spPr/>
      <dgm:t>
        <a:bodyPr/>
        <a:lstStyle/>
        <a:p>
          <a:endParaRPr lang="es-ES"/>
        </a:p>
      </dgm:t>
    </dgm:pt>
    <dgm:pt modelId="{1C5DBB73-5F48-4049-A40A-3F222FBAC32B}" type="sibTrans" cxnId="{9F02C69E-AC17-4842-8630-65D858026D92}">
      <dgm:prSet/>
      <dgm:spPr/>
      <dgm:t>
        <a:bodyPr/>
        <a:lstStyle/>
        <a:p>
          <a:endParaRPr lang="es-ES"/>
        </a:p>
      </dgm:t>
    </dgm:pt>
    <dgm:pt modelId="{5126F185-7F74-413C-826A-FFFC855FAB6B}" type="pres">
      <dgm:prSet presAssocID="{E4164F75-52ED-4264-9928-6CCFF9C4A75B}" presName="Name0" presStyleCnt="0">
        <dgm:presLayoutVars>
          <dgm:dir/>
          <dgm:animLvl val="lvl"/>
          <dgm:resizeHandles/>
        </dgm:presLayoutVars>
      </dgm:prSet>
      <dgm:spPr/>
    </dgm:pt>
    <dgm:pt modelId="{98C42B14-431B-456A-BAC0-4A9B35F61BF0}" type="pres">
      <dgm:prSet presAssocID="{E8F37D7F-4A4A-4AF8-9C38-0500F560AFAB}" presName="linNode" presStyleCnt="0"/>
      <dgm:spPr/>
    </dgm:pt>
    <dgm:pt modelId="{AF6BA40E-C485-4107-9CE2-C0D2042928AB}" type="pres">
      <dgm:prSet presAssocID="{E8F37D7F-4A4A-4AF8-9C38-0500F560AFAB}" presName="parentShp" presStyleLbl="node1" presStyleIdx="0" presStyleCnt="6">
        <dgm:presLayoutVars>
          <dgm:bulletEnabled val="1"/>
        </dgm:presLayoutVars>
      </dgm:prSet>
      <dgm:spPr/>
    </dgm:pt>
    <dgm:pt modelId="{EB29DA57-1239-41F3-B031-2B6115829E49}" type="pres">
      <dgm:prSet presAssocID="{E8F37D7F-4A4A-4AF8-9C38-0500F560AFAB}" presName="childShp" presStyleLbl="bgAccFollowNode1" presStyleIdx="0" presStyleCnt="6">
        <dgm:presLayoutVars>
          <dgm:bulletEnabled val="1"/>
        </dgm:presLayoutVars>
      </dgm:prSet>
      <dgm:spPr/>
    </dgm:pt>
    <dgm:pt modelId="{D49C4D48-50F5-4F22-955E-4111997F5C43}" type="pres">
      <dgm:prSet presAssocID="{A1B11FA9-B139-446B-84FE-CCF5E58F35A4}" presName="spacing" presStyleCnt="0"/>
      <dgm:spPr/>
    </dgm:pt>
    <dgm:pt modelId="{FAF63348-7B95-4A5C-9B4A-22F6FF9BF462}" type="pres">
      <dgm:prSet presAssocID="{B431E95F-C85E-4858-8A89-31FD4396B2D0}" presName="linNode" presStyleCnt="0"/>
      <dgm:spPr/>
    </dgm:pt>
    <dgm:pt modelId="{DDAC60FC-8527-462C-B374-7002826DC84E}" type="pres">
      <dgm:prSet presAssocID="{B431E95F-C85E-4858-8A89-31FD4396B2D0}" presName="parentShp" presStyleLbl="node1" presStyleIdx="1" presStyleCnt="6">
        <dgm:presLayoutVars>
          <dgm:bulletEnabled val="1"/>
        </dgm:presLayoutVars>
      </dgm:prSet>
      <dgm:spPr/>
    </dgm:pt>
    <dgm:pt modelId="{75399F16-0C17-4ADA-B157-24A0652E326B}" type="pres">
      <dgm:prSet presAssocID="{B431E95F-C85E-4858-8A89-31FD4396B2D0}" presName="childShp" presStyleLbl="bgAccFollowNode1" presStyleIdx="1" presStyleCnt="6">
        <dgm:presLayoutVars>
          <dgm:bulletEnabled val="1"/>
        </dgm:presLayoutVars>
      </dgm:prSet>
      <dgm:spPr/>
    </dgm:pt>
    <dgm:pt modelId="{299BE2D7-DC63-42C9-B1D2-75CE118F89FE}" type="pres">
      <dgm:prSet presAssocID="{E8673D78-517C-4D74-A9FC-F810EFEC113C}" presName="spacing" presStyleCnt="0"/>
      <dgm:spPr/>
    </dgm:pt>
    <dgm:pt modelId="{80D51ED1-0F5C-43A9-A216-3D34F3883621}" type="pres">
      <dgm:prSet presAssocID="{31077C88-3D3C-4ED4-A1D4-B8338B2DA46B}" presName="linNode" presStyleCnt="0"/>
      <dgm:spPr/>
    </dgm:pt>
    <dgm:pt modelId="{3C34F019-CCFC-4869-A43E-23D59C897AE6}" type="pres">
      <dgm:prSet presAssocID="{31077C88-3D3C-4ED4-A1D4-B8338B2DA46B}" presName="parentShp" presStyleLbl="node1" presStyleIdx="2" presStyleCnt="6">
        <dgm:presLayoutVars>
          <dgm:bulletEnabled val="1"/>
        </dgm:presLayoutVars>
      </dgm:prSet>
      <dgm:spPr/>
    </dgm:pt>
    <dgm:pt modelId="{9BF283CD-8A73-4435-A704-01DF42AC10CD}" type="pres">
      <dgm:prSet presAssocID="{31077C88-3D3C-4ED4-A1D4-B8338B2DA46B}" presName="childShp" presStyleLbl="bgAccFollowNode1" presStyleIdx="2" presStyleCnt="6">
        <dgm:presLayoutVars>
          <dgm:bulletEnabled val="1"/>
        </dgm:presLayoutVars>
      </dgm:prSet>
      <dgm:spPr/>
      <dgm:t>
        <a:bodyPr/>
        <a:lstStyle/>
        <a:p>
          <a:endParaRPr lang="es-ES"/>
        </a:p>
      </dgm:t>
    </dgm:pt>
    <dgm:pt modelId="{D5BD2407-2E3C-4B9B-A1C9-136B5626F472}" type="pres">
      <dgm:prSet presAssocID="{CF423B4E-F168-4263-9B77-1662EF36362B}" presName="spacing" presStyleCnt="0"/>
      <dgm:spPr/>
    </dgm:pt>
    <dgm:pt modelId="{DC06D04E-8398-4CE2-AE2C-23B5EEAD6789}" type="pres">
      <dgm:prSet presAssocID="{F09F235A-DE5D-405B-9129-F33C52B035BD}" presName="linNode" presStyleCnt="0"/>
      <dgm:spPr/>
    </dgm:pt>
    <dgm:pt modelId="{68D66BD7-365B-4E37-BA6D-A3199A536653}" type="pres">
      <dgm:prSet presAssocID="{F09F235A-DE5D-405B-9129-F33C52B035BD}" presName="parentShp" presStyleLbl="node1" presStyleIdx="3" presStyleCnt="6">
        <dgm:presLayoutVars>
          <dgm:bulletEnabled val="1"/>
        </dgm:presLayoutVars>
      </dgm:prSet>
      <dgm:spPr/>
      <dgm:t>
        <a:bodyPr/>
        <a:lstStyle/>
        <a:p>
          <a:endParaRPr lang="es-ES"/>
        </a:p>
      </dgm:t>
    </dgm:pt>
    <dgm:pt modelId="{B0726FD6-59EA-4502-9BDA-F8C780F2D323}" type="pres">
      <dgm:prSet presAssocID="{F09F235A-DE5D-405B-9129-F33C52B035BD}" presName="childShp" presStyleLbl="bgAccFollowNode1" presStyleIdx="3" presStyleCnt="6">
        <dgm:presLayoutVars>
          <dgm:bulletEnabled val="1"/>
        </dgm:presLayoutVars>
      </dgm:prSet>
      <dgm:spPr/>
      <dgm:t>
        <a:bodyPr/>
        <a:lstStyle/>
        <a:p>
          <a:endParaRPr lang="es-ES"/>
        </a:p>
      </dgm:t>
    </dgm:pt>
    <dgm:pt modelId="{E2900E4C-BDA7-406F-BFFD-47D90C8C3B10}" type="pres">
      <dgm:prSet presAssocID="{3979C933-D025-4A52-98B7-91DB6C2EE5D7}" presName="spacing" presStyleCnt="0"/>
      <dgm:spPr/>
    </dgm:pt>
    <dgm:pt modelId="{902F8B7E-76C9-498F-91E2-03D3F72498C4}" type="pres">
      <dgm:prSet presAssocID="{24A76BD3-EAF0-47BA-A9B1-8470B2F63D9D}" presName="linNode" presStyleCnt="0"/>
      <dgm:spPr/>
    </dgm:pt>
    <dgm:pt modelId="{02A0D49A-71C4-43C9-B6F6-23550E22638C}" type="pres">
      <dgm:prSet presAssocID="{24A76BD3-EAF0-47BA-A9B1-8470B2F63D9D}" presName="parentShp" presStyleLbl="node1" presStyleIdx="4" presStyleCnt="6">
        <dgm:presLayoutVars>
          <dgm:bulletEnabled val="1"/>
        </dgm:presLayoutVars>
      </dgm:prSet>
      <dgm:spPr/>
      <dgm:t>
        <a:bodyPr/>
        <a:lstStyle/>
        <a:p>
          <a:endParaRPr lang="es-ES"/>
        </a:p>
      </dgm:t>
    </dgm:pt>
    <dgm:pt modelId="{7A12EC54-E481-489F-8245-E0B7E0B61AA0}" type="pres">
      <dgm:prSet presAssocID="{24A76BD3-EAF0-47BA-A9B1-8470B2F63D9D}" presName="childShp" presStyleLbl="bgAccFollowNode1" presStyleIdx="4" presStyleCnt="6">
        <dgm:presLayoutVars>
          <dgm:bulletEnabled val="1"/>
        </dgm:presLayoutVars>
      </dgm:prSet>
      <dgm:spPr/>
      <dgm:t>
        <a:bodyPr/>
        <a:lstStyle/>
        <a:p>
          <a:endParaRPr lang="es-ES"/>
        </a:p>
      </dgm:t>
    </dgm:pt>
    <dgm:pt modelId="{B07347E4-F594-45FC-9237-9D7691AAD98E}" type="pres">
      <dgm:prSet presAssocID="{69997A0B-2355-426C-A484-598A5721247A}" presName="spacing" presStyleCnt="0"/>
      <dgm:spPr/>
    </dgm:pt>
    <dgm:pt modelId="{A3F0AD21-113A-48DA-AD78-01E9D6F70DE3}" type="pres">
      <dgm:prSet presAssocID="{A8B4A7A3-2F7F-4B97-B5C2-B5B94A3B2439}" presName="linNode" presStyleCnt="0"/>
      <dgm:spPr/>
    </dgm:pt>
    <dgm:pt modelId="{09E808F5-ABC4-4298-BA6F-5618BC9422E7}" type="pres">
      <dgm:prSet presAssocID="{A8B4A7A3-2F7F-4B97-B5C2-B5B94A3B2439}" presName="parentShp" presStyleLbl="node1" presStyleIdx="5" presStyleCnt="6">
        <dgm:presLayoutVars>
          <dgm:bulletEnabled val="1"/>
        </dgm:presLayoutVars>
      </dgm:prSet>
      <dgm:spPr/>
    </dgm:pt>
    <dgm:pt modelId="{D8441A40-FB40-47BC-A955-C322CDF09B87}" type="pres">
      <dgm:prSet presAssocID="{A8B4A7A3-2F7F-4B97-B5C2-B5B94A3B2439}" presName="childShp" presStyleLbl="bgAccFollowNode1" presStyleIdx="5" presStyleCnt="6">
        <dgm:presLayoutVars>
          <dgm:bulletEnabled val="1"/>
        </dgm:presLayoutVars>
      </dgm:prSet>
      <dgm:spPr/>
      <dgm:t>
        <a:bodyPr/>
        <a:lstStyle/>
        <a:p>
          <a:endParaRPr lang="es-ES"/>
        </a:p>
      </dgm:t>
    </dgm:pt>
  </dgm:ptLst>
  <dgm:cxnLst>
    <dgm:cxn modelId="{71E56AE6-2FE2-4CA8-8FDE-4F3408EC28C9}" srcId="{F09F235A-DE5D-405B-9129-F33C52B035BD}" destId="{F87D98FF-8DFA-4C8C-B530-C85506C84E3C}" srcOrd="0" destOrd="0" parTransId="{EE2C7401-49DC-42A2-B37A-E07506E213B2}" sibTransId="{6B755635-2EEC-4225-9D45-8D956759FEA0}"/>
    <dgm:cxn modelId="{2D0FB249-1933-4F0F-A867-26DD21055B8F}" type="presOf" srcId="{B4350264-9E0C-471C-BA3F-4D8BE95AAF1E}" destId="{EB29DA57-1239-41F3-B031-2B6115829E49}" srcOrd="0" destOrd="0" presId="urn:microsoft.com/office/officeart/2005/8/layout/vList6"/>
    <dgm:cxn modelId="{079A9902-61DF-4638-AA61-2B7084F014E1}" type="presOf" srcId="{62C1B497-3BC2-4600-BA7C-325594C78304}" destId="{D8441A40-FB40-47BC-A955-C322CDF09B87}" srcOrd="0" destOrd="0" presId="urn:microsoft.com/office/officeart/2005/8/layout/vList6"/>
    <dgm:cxn modelId="{DFC6235F-5402-4424-BBF1-C40A72B9CEAE}" srcId="{E4164F75-52ED-4264-9928-6CCFF9C4A75B}" destId="{E8F37D7F-4A4A-4AF8-9C38-0500F560AFAB}" srcOrd="0" destOrd="0" parTransId="{0AB05530-25C7-4C44-B80A-C5D41CCAB408}" sibTransId="{A1B11FA9-B139-446B-84FE-CCF5E58F35A4}"/>
    <dgm:cxn modelId="{A1B6EE67-8AFC-44A0-91BB-5C87078BA110}" srcId="{E4164F75-52ED-4264-9928-6CCFF9C4A75B}" destId="{24A76BD3-EAF0-47BA-A9B1-8470B2F63D9D}" srcOrd="4" destOrd="0" parTransId="{C49CE71E-D088-4B5F-BEAA-2FB1EF302FA4}" sibTransId="{69997A0B-2355-426C-A484-598A5721247A}"/>
    <dgm:cxn modelId="{B0450CF3-5390-4CBE-A148-687A9778EFC3}" type="presOf" srcId="{A8B4A7A3-2F7F-4B97-B5C2-B5B94A3B2439}" destId="{09E808F5-ABC4-4298-BA6F-5618BC9422E7}" srcOrd="0" destOrd="0" presId="urn:microsoft.com/office/officeart/2005/8/layout/vList6"/>
    <dgm:cxn modelId="{8EE0EC04-CE0E-4F80-A19C-6388790BA7E5}" type="presOf" srcId="{F87D98FF-8DFA-4C8C-B530-C85506C84E3C}" destId="{B0726FD6-59EA-4502-9BDA-F8C780F2D323}" srcOrd="0" destOrd="0" presId="urn:microsoft.com/office/officeart/2005/8/layout/vList6"/>
    <dgm:cxn modelId="{57BA8151-CFEC-4D70-AFC4-92C0F7EC1F5E}" type="presOf" srcId="{B431E95F-C85E-4858-8A89-31FD4396B2D0}" destId="{DDAC60FC-8527-462C-B374-7002826DC84E}" srcOrd="0" destOrd="0" presId="urn:microsoft.com/office/officeart/2005/8/layout/vList6"/>
    <dgm:cxn modelId="{5E48BB9E-B578-4BF2-A62B-1D65C5226B74}" type="presOf" srcId="{E8F37D7F-4A4A-4AF8-9C38-0500F560AFAB}" destId="{AF6BA40E-C485-4107-9CE2-C0D2042928AB}" srcOrd="0" destOrd="0" presId="urn:microsoft.com/office/officeart/2005/8/layout/vList6"/>
    <dgm:cxn modelId="{57359ECB-66BA-4F48-BE47-8DD7BDDAE79B}" srcId="{E4164F75-52ED-4264-9928-6CCFF9C4A75B}" destId="{F09F235A-DE5D-405B-9129-F33C52B035BD}" srcOrd="3" destOrd="0" parTransId="{ECF97C58-507F-44BD-AAF2-E55AF2828FA9}" sibTransId="{3979C933-D025-4A52-98B7-91DB6C2EE5D7}"/>
    <dgm:cxn modelId="{6C9EDCFB-5560-4ED8-B96F-80AE888AF02E}" srcId="{B431E95F-C85E-4858-8A89-31FD4396B2D0}" destId="{F2A9FC31-5850-409F-B063-5625B18F9A8C}" srcOrd="0" destOrd="0" parTransId="{6CC21D25-3E9D-4C6E-95F6-0B6DB1740349}" sibTransId="{5751FE19-6E9B-4FF0-8D18-B78956A05745}"/>
    <dgm:cxn modelId="{6C68D74C-FBEC-40A5-8B5B-4662CE2045DD}" type="presOf" srcId="{F2A9FC31-5850-409F-B063-5625B18F9A8C}" destId="{75399F16-0C17-4ADA-B157-24A0652E326B}" srcOrd="0" destOrd="0" presId="urn:microsoft.com/office/officeart/2005/8/layout/vList6"/>
    <dgm:cxn modelId="{3965EE4E-94E5-458A-9739-DE516DCAFA03}" type="presOf" srcId="{31077C88-3D3C-4ED4-A1D4-B8338B2DA46B}" destId="{3C34F019-CCFC-4869-A43E-23D59C897AE6}" srcOrd="0" destOrd="0" presId="urn:microsoft.com/office/officeart/2005/8/layout/vList6"/>
    <dgm:cxn modelId="{9F02C69E-AC17-4842-8630-65D858026D92}" srcId="{A8B4A7A3-2F7F-4B97-B5C2-B5B94A3B2439}" destId="{62C1B497-3BC2-4600-BA7C-325594C78304}" srcOrd="0" destOrd="0" parTransId="{1328D80C-FF58-4B23-A9B5-DD773C30CDD3}" sibTransId="{1C5DBB73-5F48-4049-A40A-3F222FBAC32B}"/>
    <dgm:cxn modelId="{18FC1E1C-A071-41D5-AB75-45D9105BB0C3}" srcId="{31077C88-3D3C-4ED4-A1D4-B8338B2DA46B}" destId="{6DCEC749-669C-4CF0-9CE0-643A1007D131}" srcOrd="0" destOrd="0" parTransId="{CF0E8678-C7D0-4F5B-8BAB-B99AA90E13A5}" sibTransId="{8F588A3F-0A7C-40E9-8B34-D689CF32F508}"/>
    <dgm:cxn modelId="{77BC9153-8FF0-482E-85B3-9A32C90FA25F}" type="presOf" srcId="{6DCEC749-669C-4CF0-9CE0-643A1007D131}" destId="{9BF283CD-8A73-4435-A704-01DF42AC10CD}" srcOrd="0" destOrd="0" presId="urn:microsoft.com/office/officeart/2005/8/layout/vList6"/>
    <dgm:cxn modelId="{F0F0B9E2-F00D-443E-BEF5-CEE38BFC48F7}" srcId="{24A76BD3-EAF0-47BA-A9B1-8470B2F63D9D}" destId="{A2B5EAED-E78B-43DA-861D-6F987B95D97D}" srcOrd="0" destOrd="0" parTransId="{A26A69C8-10EE-4DE2-9EA1-958EBAC7D1A5}" sibTransId="{EB991252-A0F3-4E02-8DCE-5EF34F468C24}"/>
    <dgm:cxn modelId="{AEE6F606-4D59-44EB-9E8D-BB6360E470DC}" srcId="{E4164F75-52ED-4264-9928-6CCFF9C4A75B}" destId="{A8B4A7A3-2F7F-4B97-B5C2-B5B94A3B2439}" srcOrd="5" destOrd="0" parTransId="{3A08C2B8-C089-4224-A8C1-C11EAA2B2D8A}" sibTransId="{40CA4E79-8A7F-4598-821D-FD6FC37000A8}"/>
    <dgm:cxn modelId="{F7E0EAB3-28A4-4F86-BF61-FA9666B101B0}" type="presOf" srcId="{E4164F75-52ED-4264-9928-6CCFF9C4A75B}" destId="{5126F185-7F74-413C-826A-FFFC855FAB6B}" srcOrd="0" destOrd="0" presId="urn:microsoft.com/office/officeart/2005/8/layout/vList6"/>
    <dgm:cxn modelId="{57CCDCD2-8B34-449D-B03A-0231390DBDD7}" srcId="{E4164F75-52ED-4264-9928-6CCFF9C4A75B}" destId="{31077C88-3D3C-4ED4-A1D4-B8338B2DA46B}" srcOrd="2" destOrd="0" parTransId="{22EC74F3-D328-4B00-8AE6-6E757626CBCC}" sibTransId="{CF423B4E-F168-4263-9B77-1662EF36362B}"/>
    <dgm:cxn modelId="{45AFE9D5-7EAF-472F-AF3C-E4CCA82E3DD0}" srcId="{E8F37D7F-4A4A-4AF8-9C38-0500F560AFAB}" destId="{B4350264-9E0C-471C-BA3F-4D8BE95AAF1E}" srcOrd="0" destOrd="0" parTransId="{1CEDD697-15E4-4DA9-897A-004B928FA4AF}" sibTransId="{A941BB91-16E0-4D55-A50C-559E547CCE41}"/>
    <dgm:cxn modelId="{33635B84-4E20-41B8-9031-6A0B617D7D78}" type="presOf" srcId="{F09F235A-DE5D-405B-9129-F33C52B035BD}" destId="{68D66BD7-365B-4E37-BA6D-A3199A536653}" srcOrd="0" destOrd="0" presId="urn:microsoft.com/office/officeart/2005/8/layout/vList6"/>
    <dgm:cxn modelId="{A8F18604-A304-436D-88F1-71CA3624AB3F}" srcId="{E4164F75-52ED-4264-9928-6CCFF9C4A75B}" destId="{B431E95F-C85E-4858-8A89-31FD4396B2D0}" srcOrd="1" destOrd="0" parTransId="{700F18E5-67EB-485B-A479-804C1A94D7A1}" sibTransId="{E8673D78-517C-4D74-A9FC-F810EFEC113C}"/>
    <dgm:cxn modelId="{DC6DA22D-730E-4F10-962C-C1E57AE3186D}" type="presOf" srcId="{A2B5EAED-E78B-43DA-861D-6F987B95D97D}" destId="{7A12EC54-E481-489F-8245-E0B7E0B61AA0}" srcOrd="0" destOrd="0" presId="urn:microsoft.com/office/officeart/2005/8/layout/vList6"/>
    <dgm:cxn modelId="{E55B8ADB-BE5D-4532-9B3A-8092F4A12A44}" type="presOf" srcId="{24A76BD3-EAF0-47BA-A9B1-8470B2F63D9D}" destId="{02A0D49A-71C4-43C9-B6F6-23550E22638C}" srcOrd="0" destOrd="0" presId="urn:microsoft.com/office/officeart/2005/8/layout/vList6"/>
    <dgm:cxn modelId="{D7028C5D-9917-4B64-87D9-84DC796FD5BC}" type="presParOf" srcId="{5126F185-7F74-413C-826A-FFFC855FAB6B}" destId="{98C42B14-431B-456A-BAC0-4A9B35F61BF0}" srcOrd="0" destOrd="0" presId="urn:microsoft.com/office/officeart/2005/8/layout/vList6"/>
    <dgm:cxn modelId="{677450DB-665C-47D6-B928-B0BE8E4C90DB}" type="presParOf" srcId="{98C42B14-431B-456A-BAC0-4A9B35F61BF0}" destId="{AF6BA40E-C485-4107-9CE2-C0D2042928AB}" srcOrd="0" destOrd="0" presId="urn:microsoft.com/office/officeart/2005/8/layout/vList6"/>
    <dgm:cxn modelId="{48914AEA-CDB3-4A24-A2F3-CA07B9B60C1C}" type="presParOf" srcId="{98C42B14-431B-456A-BAC0-4A9B35F61BF0}" destId="{EB29DA57-1239-41F3-B031-2B6115829E49}" srcOrd="1" destOrd="0" presId="urn:microsoft.com/office/officeart/2005/8/layout/vList6"/>
    <dgm:cxn modelId="{EAC79D01-DD05-4E3C-AACA-5C76AD7A4E6D}" type="presParOf" srcId="{5126F185-7F74-413C-826A-FFFC855FAB6B}" destId="{D49C4D48-50F5-4F22-955E-4111997F5C43}" srcOrd="1" destOrd="0" presId="urn:microsoft.com/office/officeart/2005/8/layout/vList6"/>
    <dgm:cxn modelId="{CF33026A-E90C-4DDA-88F2-02C9B50EE3B0}" type="presParOf" srcId="{5126F185-7F74-413C-826A-FFFC855FAB6B}" destId="{FAF63348-7B95-4A5C-9B4A-22F6FF9BF462}" srcOrd="2" destOrd="0" presId="urn:microsoft.com/office/officeart/2005/8/layout/vList6"/>
    <dgm:cxn modelId="{D4BD50B6-C554-42E1-B803-7481ECA52BA6}" type="presParOf" srcId="{FAF63348-7B95-4A5C-9B4A-22F6FF9BF462}" destId="{DDAC60FC-8527-462C-B374-7002826DC84E}" srcOrd="0" destOrd="0" presId="urn:microsoft.com/office/officeart/2005/8/layout/vList6"/>
    <dgm:cxn modelId="{314851F0-54E5-4FF2-A1AC-B9825E1D6088}" type="presParOf" srcId="{FAF63348-7B95-4A5C-9B4A-22F6FF9BF462}" destId="{75399F16-0C17-4ADA-B157-24A0652E326B}" srcOrd="1" destOrd="0" presId="urn:microsoft.com/office/officeart/2005/8/layout/vList6"/>
    <dgm:cxn modelId="{C67D3A9F-27AF-48D8-A757-C1565C0C1C0A}" type="presParOf" srcId="{5126F185-7F74-413C-826A-FFFC855FAB6B}" destId="{299BE2D7-DC63-42C9-B1D2-75CE118F89FE}" srcOrd="3" destOrd="0" presId="urn:microsoft.com/office/officeart/2005/8/layout/vList6"/>
    <dgm:cxn modelId="{4813E1AB-F911-4EF6-A025-731D4113864B}" type="presParOf" srcId="{5126F185-7F74-413C-826A-FFFC855FAB6B}" destId="{80D51ED1-0F5C-43A9-A216-3D34F3883621}" srcOrd="4" destOrd="0" presId="urn:microsoft.com/office/officeart/2005/8/layout/vList6"/>
    <dgm:cxn modelId="{71F6B74B-93C8-4114-9F0E-4376E870276D}" type="presParOf" srcId="{80D51ED1-0F5C-43A9-A216-3D34F3883621}" destId="{3C34F019-CCFC-4869-A43E-23D59C897AE6}" srcOrd="0" destOrd="0" presId="urn:microsoft.com/office/officeart/2005/8/layout/vList6"/>
    <dgm:cxn modelId="{C6E5D2AB-F5D5-457E-A949-80486A9F7896}" type="presParOf" srcId="{80D51ED1-0F5C-43A9-A216-3D34F3883621}" destId="{9BF283CD-8A73-4435-A704-01DF42AC10CD}" srcOrd="1" destOrd="0" presId="urn:microsoft.com/office/officeart/2005/8/layout/vList6"/>
    <dgm:cxn modelId="{02714CD8-C7C1-43D4-AB02-CB82ED609D36}" type="presParOf" srcId="{5126F185-7F74-413C-826A-FFFC855FAB6B}" destId="{D5BD2407-2E3C-4B9B-A1C9-136B5626F472}" srcOrd="5" destOrd="0" presId="urn:microsoft.com/office/officeart/2005/8/layout/vList6"/>
    <dgm:cxn modelId="{873696C7-F03B-49AC-AFEE-BC2DBDC14F25}" type="presParOf" srcId="{5126F185-7F74-413C-826A-FFFC855FAB6B}" destId="{DC06D04E-8398-4CE2-AE2C-23B5EEAD6789}" srcOrd="6" destOrd="0" presId="urn:microsoft.com/office/officeart/2005/8/layout/vList6"/>
    <dgm:cxn modelId="{F2ABB9ED-09D3-4F11-B910-F7B107B7387F}" type="presParOf" srcId="{DC06D04E-8398-4CE2-AE2C-23B5EEAD6789}" destId="{68D66BD7-365B-4E37-BA6D-A3199A536653}" srcOrd="0" destOrd="0" presId="urn:microsoft.com/office/officeart/2005/8/layout/vList6"/>
    <dgm:cxn modelId="{5B9D3158-C5EA-4F2E-BDB9-BFA04A3E2F52}" type="presParOf" srcId="{DC06D04E-8398-4CE2-AE2C-23B5EEAD6789}" destId="{B0726FD6-59EA-4502-9BDA-F8C780F2D323}" srcOrd="1" destOrd="0" presId="urn:microsoft.com/office/officeart/2005/8/layout/vList6"/>
    <dgm:cxn modelId="{85B0FD0E-BB32-464F-AF1B-AC019C92CFF1}" type="presParOf" srcId="{5126F185-7F74-413C-826A-FFFC855FAB6B}" destId="{E2900E4C-BDA7-406F-BFFD-47D90C8C3B10}" srcOrd="7" destOrd="0" presId="urn:microsoft.com/office/officeart/2005/8/layout/vList6"/>
    <dgm:cxn modelId="{351CED3F-CDBD-4AE3-B1D6-2CE0821A9886}" type="presParOf" srcId="{5126F185-7F74-413C-826A-FFFC855FAB6B}" destId="{902F8B7E-76C9-498F-91E2-03D3F72498C4}" srcOrd="8" destOrd="0" presId="urn:microsoft.com/office/officeart/2005/8/layout/vList6"/>
    <dgm:cxn modelId="{FC2F42A0-C7C4-4C97-AD64-E4DD8CA1858F}" type="presParOf" srcId="{902F8B7E-76C9-498F-91E2-03D3F72498C4}" destId="{02A0D49A-71C4-43C9-B6F6-23550E22638C}" srcOrd="0" destOrd="0" presId="urn:microsoft.com/office/officeart/2005/8/layout/vList6"/>
    <dgm:cxn modelId="{6FF1587D-B2F4-4262-A28D-69575533BC9D}" type="presParOf" srcId="{902F8B7E-76C9-498F-91E2-03D3F72498C4}" destId="{7A12EC54-E481-489F-8245-E0B7E0B61AA0}" srcOrd="1" destOrd="0" presId="urn:microsoft.com/office/officeart/2005/8/layout/vList6"/>
    <dgm:cxn modelId="{90FDEFAC-E7F1-47A1-B3DD-643BF6C88AEF}" type="presParOf" srcId="{5126F185-7F74-413C-826A-FFFC855FAB6B}" destId="{B07347E4-F594-45FC-9237-9D7691AAD98E}" srcOrd="9" destOrd="0" presId="urn:microsoft.com/office/officeart/2005/8/layout/vList6"/>
    <dgm:cxn modelId="{73C552BB-419F-4E55-A082-FA6CE4E3828D}" type="presParOf" srcId="{5126F185-7F74-413C-826A-FFFC855FAB6B}" destId="{A3F0AD21-113A-48DA-AD78-01E9D6F70DE3}" srcOrd="10" destOrd="0" presId="urn:microsoft.com/office/officeart/2005/8/layout/vList6"/>
    <dgm:cxn modelId="{E6C1EB0B-E432-4701-AC44-8C727F1A91A6}" type="presParOf" srcId="{A3F0AD21-113A-48DA-AD78-01E9D6F70DE3}" destId="{09E808F5-ABC4-4298-BA6F-5618BC9422E7}" srcOrd="0" destOrd="0" presId="urn:microsoft.com/office/officeart/2005/8/layout/vList6"/>
    <dgm:cxn modelId="{6810DE19-7B51-40A0-A8DF-28F3F1BC24A1}" type="presParOf" srcId="{A3F0AD21-113A-48DA-AD78-01E9D6F70DE3}" destId="{D8441A40-FB40-47BC-A955-C322CDF09B8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164F75-52ED-4264-9928-6CCFF9C4A75B}" type="doc">
      <dgm:prSet loTypeId="urn:microsoft.com/office/officeart/2005/8/layout/vList6" loCatId="list" qsTypeId="urn:microsoft.com/office/officeart/2005/8/quickstyle/3d5" qsCatId="3D" csTypeId="urn:microsoft.com/office/officeart/2005/8/colors/accent0_3" csCatId="mainScheme" phldr="1"/>
      <dgm:spPr/>
      <dgm:t>
        <a:bodyPr/>
        <a:lstStyle/>
        <a:p>
          <a:endParaRPr lang="es-ES"/>
        </a:p>
      </dgm:t>
    </dgm:pt>
    <dgm:pt modelId="{E8F37D7F-4A4A-4AF8-9C38-0500F560AFAB}">
      <dgm:prSet phldrT="[Texto]"/>
      <dgm:spPr/>
      <dgm:t>
        <a:bodyPr/>
        <a:lstStyle/>
        <a:p>
          <a:r>
            <a:rPr lang="es-ES" b="1" dirty="0" smtClean="0"/>
            <a:t>Armado del robot</a:t>
          </a:r>
          <a:endParaRPr lang="es-ES" dirty="0"/>
        </a:p>
      </dgm:t>
    </dgm:pt>
    <dgm:pt modelId="{0AB05530-25C7-4C44-B80A-C5D41CCAB408}" type="parTrans" cxnId="{DFC6235F-5402-4424-BBF1-C40A72B9CEAE}">
      <dgm:prSet/>
      <dgm:spPr/>
      <dgm:t>
        <a:bodyPr/>
        <a:lstStyle/>
        <a:p>
          <a:endParaRPr lang="es-ES"/>
        </a:p>
      </dgm:t>
    </dgm:pt>
    <dgm:pt modelId="{A1B11FA9-B139-446B-84FE-CCF5E58F35A4}" type="sibTrans" cxnId="{DFC6235F-5402-4424-BBF1-C40A72B9CEAE}">
      <dgm:prSet/>
      <dgm:spPr/>
      <dgm:t>
        <a:bodyPr/>
        <a:lstStyle/>
        <a:p>
          <a:endParaRPr lang="es-ES"/>
        </a:p>
      </dgm:t>
    </dgm:pt>
    <dgm:pt modelId="{B4350264-9E0C-471C-BA3F-4D8BE95AAF1E}">
      <dgm:prSet phldrT="[Texto]"/>
      <dgm:spPr/>
      <dgm:t>
        <a:bodyPr/>
        <a:lstStyle/>
        <a:p>
          <a:r>
            <a:rPr lang="es-ES" b="1" dirty="0" smtClean="0"/>
            <a:t>S</a:t>
          </a:r>
          <a:r>
            <a:rPr lang="es-ES" dirty="0" smtClean="0"/>
            <a:t>e realizará el robot, con la herramienta de trabajo llamada </a:t>
          </a:r>
          <a:r>
            <a:rPr lang="es-ES" b="1" dirty="0" smtClean="0"/>
            <a:t>LEGO MINDSTORM EV3 </a:t>
          </a:r>
          <a:r>
            <a:rPr lang="es-ES" dirty="0" smtClean="0"/>
            <a:t>versión de </a:t>
          </a:r>
          <a:r>
            <a:rPr lang="es-ES" b="1" dirty="0" smtClean="0"/>
            <a:t>541 </a:t>
          </a:r>
          <a:r>
            <a:rPr lang="es-ES" b="1" dirty="0" err="1" smtClean="0"/>
            <a:t>pcs</a:t>
          </a:r>
          <a:r>
            <a:rPr lang="es-ES" b="1" dirty="0" smtClean="0"/>
            <a:t>/</a:t>
          </a:r>
          <a:r>
            <a:rPr lang="es-ES" b="1" dirty="0" err="1" smtClean="0"/>
            <a:t>Stck</a:t>
          </a:r>
          <a:r>
            <a:rPr lang="es-ES" b="1" dirty="0" smtClean="0"/>
            <a:t>/</a:t>
          </a:r>
          <a:r>
            <a:rPr lang="es-ES" b="1" dirty="0" err="1" smtClean="0"/>
            <a:t>pzs</a:t>
          </a:r>
          <a:r>
            <a:rPr lang="es-ES" b="1" dirty="0" smtClean="0"/>
            <a:t>/</a:t>
          </a:r>
          <a:r>
            <a:rPr lang="es-ES" b="1" dirty="0" err="1" smtClean="0"/>
            <a:t>db</a:t>
          </a:r>
          <a:r>
            <a:rPr lang="es-ES" b="1" dirty="0" smtClean="0"/>
            <a:t>.</a:t>
          </a:r>
          <a:endParaRPr lang="es-ES" dirty="0"/>
        </a:p>
      </dgm:t>
    </dgm:pt>
    <dgm:pt modelId="{1CEDD697-15E4-4DA9-897A-004B928FA4AF}" type="parTrans" cxnId="{45AFE9D5-7EAF-472F-AF3C-E4CCA82E3DD0}">
      <dgm:prSet/>
      <dgm:spPr/>
      <dgm:t>
        <a:bodyPr/>
        <a:lstStyle/>
        <a:p>
          <a:endParaRPr lang="es-ES"/>
        </a:p>
      </dgm:t>
    </dgm:pt>
    <dgm:pt modelId="{A941BB91-16E0-4D55-A50C-559E547CCE41}" type="sibTrans" cxnId="{45AFE9D5-7EAF-472F-AF3C-E4CCA82E3DD0}">
      <dgm:prSet/>
      <dgm:spPr/>
      <dgm:t>
        <a:bodyPr/>
        <a:lstStyle/>
        <a:p>
          <a:endParaRPr lang="es-ES"/>
        </a:p>
      </dgm:t>
    </dgm:pt>
    <dgm:pt modelId="{B431E95F-C85E-4858-8A89-31FD4396B2D0}">
      <dgm:prSet phldrT="[Texto]"/>
      <dgm:spPr/>
      <dgm:t>
        <a:bodyPr/>
        <a:lstStyle/>
        <a:p>
          <a:r>
            <a:rPr lang="es-ES" b="1" dirty="0" smtClean="0"/>
            <a:t>Programación del robot</a:t>
          </a:r>
          <a:endParaRPr lang="es-ES" dirty="0"/>
        </a:p>
      </dgm:t>
    </dgm:pt>
    <dgm:pt modelId="{700F18E5-67EB-485B-A479-804C1A94D7A1}" type="parTrans" cxnId="{A8F18604-A304-436D-88F1-71CA3624AB3F}">
      <dgm:prSet/>
      <dgm:spPr/>
      <dgm:t>
        <a:bodyPr/>
        <a:lstStyle/>
        <a:p>
          <a:endParaRPr lang="es-ES"/>
        </a:p>
      </dgm:t>
    </dgm:pt>
    <dgm:pt modelId="{E8673D78-517C-4D74-A9FC-F810EFEC113C}" type="sibTrans" cxnId="{A8F18604-A304-436D-88F1-71CA3624AB3F}">
      <dgm:prSet/>
      <dgm:spPr/>
      <dgm:t>
        <a:bodyPr/>
        <a:lstStyle/>
        <a:p>
          <a:endParaRPr lang="es-ES"/>
        </a:p>
      </dgm:t>
    </dgm:pt>
    <dgm:pt modelId="{F2A9FC31-5850-409F-B063-5625B18F9A8C}">
      <dgm:prSet phldrT="[Texto]"/>
      <dgm:spPr/>
      <dgm:t>
        <a:bodyPr/>
        <a:lstStyle/>
        <a:p>
          <a:r>
            <a:rPr lang="es-ES" b="1" dirty="0" smtClean="0"/>
            <a:t>S</a:t>
          </a:r>
          <a:r>
            <a:rPr lang="es-ES" dirty="0" smtClean="0"/>
            <a:t>e realizará todo el tipo de codificación mediante el Lenguaje de programación </a:t>
          </a:r>
          <a:r>
            <a:rPr lang="es-ES" b="1" dirty="0" smtClean="0"/>
            <a:t>Python.</a:t>
          </a:r>
          <a:endParaRPr lang="es-ES" dirty="0"/>
        </a:p>
      </dgm:t>
    </dgm:pt>
    <dgm:pt modelId="{6CC21D25-3E9D-4C6E-95F6-0B6DB1740349}" type="parTrans" cxnId="{6C9EDCFB-5560-4ED8-B96F-80AE888AF02E}">
      <dgm:prSet/>
      <dgm:spPr/>
      <dgm:t>
        <a:bodyPr/>
        <a:lstStyle/>
        <a:p>
          <a:endParaRPr lang="es-ES"/>
        </a:p>
      </dgm:t>
    </dgm:pt>
    <dgm:pt modelId="{5751FE19-6E9B-4FF0-8D18-B78956A05745}" type="sibTrans" cxnId="{6C9EDCFB-5560-4ED8-B96F-80AE888AF02E}">
      <dgm:prSet/>
      <dgm:spPr/>
      <dgm:t>
        <a:bodyPr/>
        <a:lstStyle/>
        <a:p>
          <a:endParaRPr lang="es-ES"/>
        </a:p>
      </dgm:t>
    </dgm:pt>
    <dgm:pt modelId="{31077C88-3D3C-4ED4-A1D4-B8338B2DA46B}">
      <dgm:prSet phldrT="[Texto]"/>
      <dgm:spPr/>
      <dgm:t>
        <a:bodyPr/>
        <a:lstStyle/>
        <a:p>
          <a:r>
            <a:rPr lang="es-ES" b="1" dirty="0" smtClean="0"/>
            <a:t>Duración de cada acción </a:t>
          </a:r>
          <a:endParaRPr lang="es-ES" dirty="0"/>
        </a:p>
      </dgm:t>
    </dgm:pt>
    <dgm:pt modelId="{22EC74F3-D328-4B00-8AE6-6E757626CBCC}" type="parTrans" cxnId="{57CCDCD2-8B34-449D-B03A-0231390DBDD7}">
      <dgm:prSet/>
      <dgm:spPr/>
      <dgm:t>
        <a:bodyPr/>
        <a:lstStyle/>
        <a:p>
          <a:endParaRPr lang="es-ES"/>
        </a:p>
      </dgm:t>
    </dgm:pt>
    <dgm:pt modelId="{CF423B4E-F168-4263-9B77-1662EF36362B}" type="sibTrans" cxnId="{57CCDCD2-8B34-449D-B03A-0231390DBDD7}">
      <dgm:prSet/>
      <dgm:spPr/>
      <dgm:t>
        <a:bodyPr/>
        <a:lstStyle/>
        <a:p>
          <a:endParaRPr lang="es-ES"/>
        </a:p>
      </dgm:t>
    </dgm:pt>
    <dgm:pt modelId="{6DCEC749-669C-4CF0-9CE0-643A1007D131}">
      <dgm:prSet phldrT="[Texto]"/>
      <dgm:spPr/>
      <dgm:t>
        <a:bodyPr/>
        <a:lstStyle/>
        <a:p>
          <a:r>
            <a:rPr lang="es-ES" b="1" dirty="0" smtClean="0"/>
            <a:t>E</a:t>
          </a:r>
          <a:r>
            <a:rPr lang="es-ES" dirty="0" smtClean="0"/>
            <a:t>l robot se demorará en cada acción un tiempo extra, debido al </a:t>
          </a:r>
          <a:r>
            <a:rPr lang="es-ES" dirty="0" err="1" smtClean="0"/>
            <a:t>delay</a:t>
          </a:r>
          <a:r>
            <a:rPr lang="es-ES" dirty="0" smtClean="0"/>
            <a:t> que hay entre el cliente al servidor.</a:t>
          </a:r>
          <a:endParaRPr lang="es-ES" dirty="0"/>
        </a:p>
      </dgm:t>
    </dgm:pt>
    <dgm:pt modelId="{CF0E8678-C7D0-4F5B-8BAB-B99AA90E13A5}" type="parTrans" cxnId="{18FC1E1C-A071-41D5-AB75-45D9105BB0C3}">
      <dgm:prSet/>
      <dgm:spPr/>
      <dgm:t>
        <a:bodyPr/>
        <a:lstStyle/>
        <a:p>
          <a:endParaRPr lang="es-ES"/>
        </a:p>
      </dgm:t>
    </dgm:pt>
    <dgm:pt modelId="{8F588A3F-0A7C-40E9-8B34-D689CF32F508}" type="sibTrans" cxnId="{18FC1E1C-A071-41D5-AB75-45D9105BB0C3}">
      <dgm:prSet/>
      <dgm:spPr/>
      <dgm:t>
        <a:bodyPr/>
        <a:lstStyle/>
        <a:p>
          <a:endParaRPr lang="es-ES"/>
        </a:p>
      </dgm:t>
    </dgm:pt>
    <dgm:pt modelId="{F09F235A-DE5D-405B-9129-F33C52B035BD}">
      <dgm:prSet phldrT="[Texto]"/>
      <dgm:spPr/>
      <dgm:t>
        <a:bodyPr/>
        <a:lstStyle/>
        <a:p>
          <a:r>
            <a:rPr lang="es-ES" b="1" dirty="0" smtClean="0"/>
            <a:t>Duración del proyecto</a:t>
          </a:r>
          <a:endParaRPr lang="es-ES" b="1" dirty="0"/>
        </a:p>
      </dgm:t>
    </dgm:pt>
    <dgm:pt modelId="{ECF97C58-507F-44BD-AAF2-E55AF2828FA9}" type="parTrans" cxnId="{57359ECB-66BA-4F48-BE47-8DD7BDDAE79B}">
      <dgm:prSet/>
      <dgm:spPr/>
      <dgm:t>
        <a:bodyPr/>
        <a:lstStyle/>
        <a:p>
          <a:endParaRPr lang="es-ES"/>
        </a:p>
      </dgm:t>
    </dgm:pt>
    <dgm:pt modelId="{3979C933-D025-4A52-98B7-91DB6C2EE5D7}" type="sibTrans" cxnId="{57359ECB-66BA-4F48-BE47-8DD7BDDAE79B}">
      <dgm:prSet/>
      <dgm:spPr/>
      <dgm:t>
        <a:bodyPr/>
        <a:lstStyle/>
        <a:p>
          <a:endParaRPr lang="es-ES"/>
        </a:p>
      </dgm:t>
    </dgm:pt>
    <dgm:pt modelId="{F87D98FF-8DFA-4C8C-B530-C85506C84E3C}">
      <dgm:prSet/>
      <dgm:spPr/>
      <dgm:t>
        <a:bodyPr/>
        <a:lstStyle/>
        <a:p>
          <a:r>
            <a:rPr lang="es-ES" b="1" dirty="0" smtClean="0"/>
            <a:t>S</a:t>
          </a:r>
          <a:r>
            <a:rPr lang="es-ES" dirty="0" smtClean="0"/>
            <a:t>e completará totalmente el proyecto en el tiempo estimado de </a:t>
          </a:r>
          <a:r>
            <a:rPr lang="es-ES" b="1" dirty="0" smtClean="0"/>
            <a:t>1 Semestre</a:t>
          </a:r>
          <a:endParaRPr lang="es-ES" dirty="0"/>
        </a:p>
      </dgm:t>
    </dgm:pt>
    <dgm:pt modelId="{EE2C7401-49DC-42A2-B37A-E07506E213B2}" type="parTrans" cxnId="{71E56AE6-2FE2-4CA8-8FDE-4F3408EC28C9}">
      <dgm:prSet/>
      <dgm:spPr/>
      <dgm:t>
        <a:bodyPr/>
        <a:lstStyle/>
        <a:p>
          <a:endParaRPr lang="es-ES"/>
        </a:p>
      </dgm:t>
    </dgm:pt>
    <dgm:pt modelId="{6B755635-2EEC-4225-9D45-8D956759FEA0}" type="sibTrans" cxnId="{71E56AE6-2FE2-4CA8-8FDE-4F3408EC28C9}">
      <dgm:prSet/>
      <dgm:spPr/>
      <dgm:t>
        <a:bodyPr/>
        <a:lstStyle/>
        <a:p>
          <a:endParaRPr lang="es-ES"/>
        </a:p>
      </dgm:t>
    </dgm:pt>
    <dgm:pt modelId="{5126F185-7F74-413C-826A-FFFC855FAB6B}" type="pres">
      <dgm:prSet presAssocID="{E4164F75-52ED-4264-9928-6CCFF9C4A75B}" presName="Name0" presStyleCnt="0">
        <dgm:presLayoutVars>
          <dgm:dir/>
          <dgm:animLvl val="lvl"/>
          <dgm:resizeHandles/>
        </dgm:presLayoutVars>
      </dgm:prSet>
      <dgm:spPr/>
    </dgm:pt>
    <dgm:pt modelId="{98C42B14-431B-456A-BAC0-4A9B35F61BF0}" type="pres">
      <dgm:prSet presAssocID="{E8F37D7F-4A4A-4AF8-9C38-0500F560AFAB}" presName="linNode" presStyleCnt="0"/>
      <dgm:spPr/>
    </dgm:pt>
    <dgm:pt modelId="{AF6BA40E-C485-4107-9CE2-C0D2042928AB}" type="pres">
      <dgm:prSet presAssocID="{E8F37D7F-4A4A-4AF8-9C38-0500F560AFAB}" presName="parentShp" presStyleLbl="node1" presStyleIdx="0" presStyleCnt="4">
        <dgm:presLayoutVars>
          <dgm:bulletEnabled val="1"/>
        </dgm:presLayoutVars>
      </dgm:prSet>
      <dgm:spPr/>
    </dgm:pt>
    <dgm:pt modelId="{EB29DA57-1239-41F3-B031-2B6115829E49}" type="pres">
      <dgm:prSet presAssocID="{E8F37D7F-4A4A-4AF8-9C38-0500F560AFAB}" presName="childShp" presStyleLbl="bgAccFollowNode1" presStyleIdx="0" presStyleCnt="4" custLinFactNeighborX="1689" custLinFactNeighborY="9240">
        <dgm:presLayoutVars>
          <dgm:bulletEnabled val="1"/>
        </dgm:presLayoutVars>
      </dgm:prSet>
      <dgm:spPr/>
      <dgm:t>
        <a:bodyPr/>
        <a:lstStyle/>
        <a:p>
          <a:endParaRPr lang="es-ES"/>
        </a:p>
      </dgm:t>
    </dgm:pt>
    <dgm:pt modelId="{D49C4D48-50F5-4F22-955E-4111997F5C43}" type="pres">
      <dgm:prSet presAssocID="{A1B11FA9-B139-446B-84FE-CCF5E58F35A4}" presName="spacing" presStyleCnt="0"/>
      <dgm:spPr/>
    </dgm:pt>
    <dgm:pt modelId="{FAF63348-7B95-4A5C-9B4A-22F6FF9BF462}" type="pres">
      <dgm:prSet presAssocID="{B431E95F-C85E-4858-8A89-31FD4396B2D0}" presName="linNode" presStyleCnt="0"/>
      <dgm:spPr/>
    </dgm:pt>
    <dgm:pt modelId="{DDAC60FC-8527-462C-B374-7002826DC84E}" type="pres">
      <dgm:prSet presAssocID="{B431E95F-C85E-4858-8A89-31FD4396B2D0}" presName="parentShp" presStyleLbl="node1" presStyleIdx="1" presStyleCnt="4">
        <dgm:presLayoutVars>
          <dgm:bulletEnabled val="1"/>
        </dgm:presLayoutVars>
      </dgm:prSet>
      <dgm:spPr/>
      <dgm:t>
        <a:bodyPr/>
        <a:lstStyle/>
        <a:p>
          <a:endParaRPr lang="es-ES"/>
        </a:p>
      </dgm:t>
    </dgm:pt>
    <dgm:pt modelId="{75399F16-0C17-4ADA-B157-24A0652E326B}" type="pres">
      <dgm:prSet presAssocID="{B431E95F-C85E-4858-8A89-31FD4396B2D0}" presName="childShp" presStyleLbl="bgAccFollowNode1" presStyleIdx="1" presStyleCnt="4" custLinFactNeighborX="633">
        <dgm:presLayoutVars>
          <dgm:bulletEnabled val="1"/>
        </dgm:presLayoutVars>
      </dgm:prSet>
      <dgm:spPr/>
      <dgm:t>
        <a:bodyPr/>
        <a:lstStyle/>
        <a:p>
          <a:endParaRPr lang="es-ES"/>
        </a:p>
      </dgm:t>
    </dgm:pt>
    <dgm:pt modelId="{299BE2D7-DC63-42C9-B1D2-75CE118F89FE}" type="pres">
      <dgm:prSet presAssocID="{E8673D78-517C-4D74-A9FC-F810EFEC113C}" presName="spacing" presStyleCnt="0"/>
      <dgm:spPr/>
    </dgm:pt>
    <dgm:pt modelId="{80D51ED1-0F5C-43A9-A216-3D34F3883621}" type="pres">
      <dgm:prSet presAssocID="{31077C88-3D3C-4ED4-A1D4-B8338B2DA46B}" presName="linNode" presStyleCnt="0"/>
      <dgm:spPr/>
    </dgm:pt>
    <dgm:pt modelId="{3C34F019-CCFC-4869-A43E-23D59C897AE6}" type="pres">
      <dgm:prSet presAssocID="{31077C88-3D3C-4ED4-A1D4-B8338B2DA46B}" presName="parentShp" presStyleLbl="node1" presStyleIdx="2" presStyleCnt="4" custLinFactNeighborX="-845">
        <dgm:presLayoutVars>
          <dgm:bulletEnabled val="1"/>
        </dgm:presLayoutVars>
      </dgm:prSet>
      <dgm:spPr/>
      <dgm:t>
        <a:bodyPr/>
        <a:lstStyle/>
        <a:p>
          <a:endParaRPr lang="es-ES"/>
        </a:p>
      </dgm:t>
    </dgm:pt>
    <dgm:pt modelId="{9BF283CD-8A73-4435-A704-01DF42AC10CD}" type="pres">
      <dgm:prSet presAssocID="{31077C88-3D3C-4ED4-A1D4-B8338B2DA46B}" presName="childShp" presStyleLbl="bgAccFollowNode1" presStyleIdx="2" presStyleCnt="4">
        <dgm:presLayoutVars>
          <dgm:bulletEnabled val="1"/>
        </dgm:presLayoutVars>
      </dgm:prSet>
      <dgm:spPr/>
      <dgm:t>
        <a:bodyPr/>
        <a:lstStyle/>
        <a:p>
          <a:endParaRPr lang="es-ES"/>
        </a:p>
      </dgm:t>
    </dgm:pt>
    <dgm:pt modelId="{D5BD2407-2E3C-4B9B-A1C9-136B5626F472}" type="pres">
      <dgm:prSet presAssocID="{CF423B4E-F168-4263-9B77-1662EF36362B}" presName="spacing" presStyleCnt="0"/>
      <dgm:spPr/>
    </dgm:pt>
    <dgm:pt modelId="{DC06D04E-8398-4CE2-AE2C-23B5EEAD6789}" type="pres">
      <dgm:prSet presAssocID="{F09F235A-DE5D-405B-9129-F33C52B035BD}" presName="linNode" presStyleCnt="0"/>
      <dgm:spPr/>
    </dgm:pt>
    <dgm:pt modelId="{68D66BD7-365B-4E37-BA6D-A3199A536653}" type="pres">
      <dgm:prSet presAssocID="{F09F235A-DE5D-405B-9129-F33C52B035BD}" presName="parentShp" presStyleLbl="node1" presStyleIdx="3" presStyleCnt="4">
        <dgm:presLayoutVars>
          <dgm:bulletEnabled val="1"/>
        </dgm:presLayoutVars>
      </dgm:prSet>
      <dgm:spPr/>
      <dgm:t>
        <a:bodyPr/>
        <a:lstStyle/>
        <a:p>
          <a:endParaRPr lang="es-ES"/>
        </a:p>
      </dgm:t>
    </dgm:pt>
    <dgm:pt modelId="{B0726FD6-59EA-4502-9BDA-F8C780F2D323}" type="pres">
      <dgm:prSet presAssocID="{F09F235A-DE5D-405B-9129-F33C52B035BD}" presName="childShp" presStyleLbl="bgAccFollowNode1" presStyleIdx="3" presStyleCnt="4">
        <dgm:presLayoutVars>
          <dgm:bulletEnabled val="1"/>
        </dgm:presLayoutVars>
      </dgm:prSet>
      <dgm:spPr/>
      <dgm:t>
        <a:bodyPr/>
        <a:lstStyle/>
        <a:p>
          <a:endParaRPr lang="es-ES"/>
        </a:p>
      </dgm:t>
    </dgm:pt>
  </dgm:ptLst>
  <dgm:cxnLst>
    <dgm:cxn modelId="{57BA8151-CFEC-4D70-AFC4-92C0F7EC1F5E}" type="presOf" srcId="{B431E95F-C85E-4858-8A89-31FD4396B2D0}" destId="{DDAC60FC-8527-462C-B374-7002826DC84E}" srcOrd="0" destOrd="0" presId="urn:microsoft.com/office/officeart/2005/8/layout/vList6"/>
    <dgm:cxn modelId="{A8F18604-A304-436D-88F1-71CA3624AB3F}" srcId="{E4164F75-52ED-4264-9928-6CCFF9C4A75B}" destId="{B431E95F-C85E-4858-8A89-31FD4396B2D0}" srcOrd="1" destOrd="0" parTransId="{700F18E5-67EB-485B-A479-804C1A94D7A1}" sibTransId="{E8673D78-517C-4D74-A9FC-F810EFEC113C}"/>
    <dgm:cxn modelId="{57359ECB-66BA-4F48-BE47-8DD7BDDAE79B}" srcId="{E4164F75-52ED-4264-9928-6CCFF9C4A75B}" destId="{F09F235A-DE5D-405B-9129-F33C52B035BD}" srcOrd="3" destOrd="0" parTransId="{ECF97C58-507F-44BD-AAF2-E55AF2828FA9}" sibTransId="{3979C933-D025-4A52-98B7-91DB6C2EE5D7}"/>
    <dgm:cxn modelId="{F7E0EAB3-28A4-4F86-BF61-FA9666B101B0}" type="presOf" srcId="{E4164F75-52ED-4264-9928-6CCFF9C4A75B}" destId="{5126F185-7F74-413C-826A-FFFC855FAB6B}" srcOrd="0" destOrd="0" presId="urn:microsoft.com/office/officeart/2005/8/layout/vList6"/>
    <dgm:cxn modelId="{5E48BB9E-B578-4BF2-A62B-1D65C5226B74}" type="presOf" srcId="{E8F37D7F-4A4A-4AF8-9C38-0500F560AFAB}" destId="{AF6BA40E-C485-4107-9CE2-C0D2042928AB}" srcOrd="0" destOrd="0" presId="urn:microsoft.com/office/officeart/2005/8/layout/vList6"/>
    <dgm:cxn modelId="{6C9EDCFB-5560-4ED8-B96F-80AE888AF02E}" srcId="{B431E95F-C85E-4858-8A89-31FD4396B2D0}" destId="{F2A9FC31-5850-409F-B063-5625B18F9A8C}" srcOrd="0" destOrd="0" parTransId="{6CC21D25-3E9D-4C6E-95F6-0B6DB1740349}" sibTransId="{5751FE19-6E9B-4FF0-8D18-B78956A05745}"/>
    <dgm:cxn modelId="{18FC1E1C-A071-41D5-AB75-45D9105BB0C3}" srcId="{31077C88-3D3C-4ED4-A1D4-B8338B2DA46B}" destId="{6DCEC749-669C-4CF0-9CE0-643A1007D131}" srcOrd="0" destOrd="0" parTransId="{CF0E8678-C7D0-4F5B-8BAB-B99AA90E13A5}" sibTransId="{8F588A3F-0A7C-40E9-8B34-D689CF32F508}"/>
    <dgm:cxn modelId="{6C68D74C-FBEC-40A5-8B5B-4662CE2045DD}" type="presOf" srcId="{F2A9FC31-5850-409F-B063-5625B18F9A8C}" destId="{75399F16-0C17-4ADA-B157-24A0652E326B}" srcOrd="0" destOrd="0" presId="urn:microsoft.com/office/officeart/2005/8/layout/vList6"/>
    <dgm:cxn modelId="{2D0FB249-1933-4F0F-A867-26DD21055B8F}" type="presOf" srcId="{B4350264-9E0C-471C-BA3F-4D8BE95AAF1E}" destId="{EB29DA57-1239-41F3-B031-2B6115829E49}" srcOrd="0" destOrd="0" presId="urn:microsoft.com/office/officeart/2005/8/layout/vList6"/>
    <dgm:cxn modelId="{57CCDCD2-8B34-449D-B03A-0231390DBDD7}" srcId="{E4164F75-52ED-4264-9928-6CCFF9C4A75B}" destId="{31077C88-3D3C-4ED4-A1D4-B8338B2DA46B}" srcOrd="2" destOrd="0" parTransId="{22EC74F3-D328-4B00-8AE6-6E757626CBCC}" sibTransId="{CF423B4E-F168-4263-9B77-1662EF36362B}"/>
    <dgm:cxn modelId="{DFC6235F-5402-4424-BBF1-C40A72B9CEAE}" srcId="{E4164F75-52ED-4264-9928-6CCFF9C4A75B}" destId="{E8F37D7F-4A4A-4AF8-9C38-0500F560AFAB}" srcOrd="0" destOrd="0" parTransId="{0AB05530-25C7-4C44-B80A-C5D41CCAB408}" sibTransId="{A1B11FA9-B139-446B-84FE-CCF5E58F35A4}"/>
    <dgm:cxn modelId="{8EE0EC04-CE0E-4F80-A19C-6388790BA7E5}" type="presOf" srcId="{F87D98FF-8DFA-4C8C-B530-C85506C84E3C}" destId="{B0726FD6-59EA-4502-9BDA-F8C780F2D323}" srcOrd="0" destOrd="0" presId="urn:microsoft.com/office/officeart/2005/8/layout/vList6"/>
    <dgm:cxn modelId="{3965EE4E-94E5-458A-9739-DE516DCAFA03}" type="presOf" srcId="{31077C88-3D3C-4ED4-A1D4-B8338B2DA46B}" destId="{3C34F019-CCFC-4869-A43E-23D59C897AE6}" srcOrd="0" destOrd="0" presId="urn:microsoft.com/office/officeart/2005/8/layout/vList6"/>
    <dgm:cxn modelId="{77BC9153-8FF0-482E-85B3-9A32C90FA25F}" type="presOf" srcId="{6DCEC749-669C-4CF0-9CE0-643A1007D131}" destId="{9BF283CD-8A73-4435-A704-01DF42AC10CD}" srcOrd="0" destOrd="0" presId="urn:microsoft.com/office/officeart/2005/8/layout/vList6"/>
    <dgm:cxn modelId="{45AFE9D5-7EAF-472F-AF3C-E4CCA82E3DD0}" srcId="{E8F37D7F-4A4A-4AF8-9C38-0500F560AFAB}" destId="{B4350264-9E0C-471C-BA3F-4D8BE95AAF1E}" srcOrd="0" destOrd="0" parTransId="{1CEDD697-15E4-4DA9-897A-004B928FA4AF}" sibTransId="{A941BB91-16E0-4D55-A50C-559E547CCE41}"/>
    <dgm:cxn modelId="{33635B84-4E20-41B8-9031-6A0B617D7D78}" type="presOf" srcId="{F09F235A-DE5D-405B-9129-F33C52B035BD}" destId="{68D66BD7-365B-4E37-BA6D-A3199A536653}" srcOrd="0" destOrd="0" presId="urn:microsoft.com/office/officeart/2005/8/layout/vList6"/>
    <dgm:cxn modelId="{71E56AE6-2FE2-4CA8-8FDE-4F3408EC28C9}" srcId="{F09F235A-DE5D-405B-9129-F33C52B035BD}" destId="{F87D98FF-8DFA-4C8C-B530-C85506C84E3C}" srcOrd="0" destOrd="0" parTransId="{EE2C7401-49DC-42A2-B37A-E07506E213B2}" sibTransId="{6B755635-2EEC-4225-9D45-8D956759FEA0}"/>
    <dgm:cxn modelId="{D7028C5D-9917-4B64-87D9-84DC796FD5BC}" type="presParOf" srcId="{5126F185-7F74-413C-826A-FFFC855FAB6B}" destId="{98C42B14-431B-456A-BAC0-4A9B35F61BF0}" srcOrd="0" destOrd="0" presId="urn:microsoft.com/office/officeart/2005/8/layout/vList6"/>
    <dgm:cxn modelId="{677450DB-665C-47D6-B928-B0BE8E4C90DB}" type="presParOf" srcId="{98C42B14-431B-456A-BAC0-4A9B35F61BF0}" destId="{AF6BA40E-C485-4107-9CE2-C0D2042928AB}" srcOrd="0" destOrd="0" presId="urn:microsoft.com/office/officeart/2005/8/layout/vList6"/>
    <dgm:cxn modelId="{48914AEA-CDB3-4A24-A2F3-CA07B9B60C1C}" type="presParOf" srcId="{98C42B14-431B-456A-BAC0-4A9B35F61BF0}" destId="{EB29DA57-1239-41F3-B031-2B6115829E49}" srcOrd="1" destOrd="0" presId="urn:microsoft.com/office/officeart/2005/8/layout/vList6"/>
    <dgm:cxn modelId="{EAC79D01-DD05-4E3C-AACA-5C76AD7A4E6D}" type="presParOf" srcId="{5126F185-7F74-413C-826A-FFFC855FAB6B}" destId="{D49C4D48-50F5-4F22-955E-4111997F5C43}" srcOrd="1" destOrd="0" presId="urn:microsoft.com/office/officeart/2005/8/layout/vList6"/>
    <dgm:cxn modelId="{CF33026A-E90C-4DDA-88F2-02C9B50EE3B0}" type="presParOf" srcId="{5126F185-7F74-413C-826A-FFFC855FAB6B}" destId="{FAF63348-7B95-4A5C-9B4A-22F6FF9BF462}" srcOrd="2" destOrd="0" presId="urn:microsoft.com/office/officeart/2005/8/layout/vList6"/>
    <dgm:cxn modelId="{D4BD50B6-C554-42E1-B803-7481ECA52BA6}" type="presParOf" srcId="{FAF63348-7B95-4A5C-9B4A-22F6FF9BF462}" destId="{DDAC60FC-8527-462C-B374-7002826DC84E}" srcOrd="0" destOrd="0" presId="urn:microsoft.com/office/officeart/2005/8/layout/vList6"/>
    <dgm:cxn modelId="{314851F0-54E5-4FF2-A1AC-B9825E1D6088}" type="presParOf" srcId="{FAF63348-7B95-4A5C-9B4A-22F6FF9BF462}" destId="{75399F16-0C17-4ADA-B157-24A0652E326B}" srcOrd="1" destOrd="0" presId="urn:microsoft.com/office/officeart/2005/8/layout/vList6"/>
    <dgm:cxn modelId="{C67D3A9F-27AF-48D8-A757-C1565C0C1C0A}" type="presParOf" srcId="{5126F185-7F74-413C-826A-FFFC855FAB6B}" destId="{299BE2D7-DC63-42C9-B1D2-75CE118F89FE}" srcOrd="3" destOrd="0" presId="urn:microsoft.com/office/officeart/2005/8/layout/vList6"/>
    <dgm:cxn modelId="{4813E1AB-F911-4EF6-A025-731D4113864B}" type="presParOf" srcId="{5126F185-7F74-413C-826A-FFFC855FAB6B}" destId="{80D51ED1-0F5C-43A9-A216-3D34F3883621}" srcOrd="4" destOrd="0" presId="urn:microsoft.com/office/officeart/2005/8/layout/vList6"/>
    <dgm:cxn modelId="{71F6B74B-93C8-4114-9F0E-4376E870276D}" type="presParOf" srcId="{80D51ED1-0F5C-43A9-A216-3D34F3883621}" destId="{3C34F019-CCFC-4869-A43E-23D59C897AE6}" srcOrd="0" destOrd="0" presId="urn:microsoft.com/office/officeart/2005/8/layout/vList6"/>
    <dgm:cxn modelId="{C6E5D2AB-F5D5-457E-A949-80486A9F7896}" type="presParOf" srcId="{80D51ED1-0F5C-43A9-A216-3D34F3883621}" destId="{9BF283CD-8A73-4435-A704-01DF42AC10CD}" srcOrd="1" destOrd="0" presId="urn:microsoft.com/office/officeart/2005/8/layout/vList6"/>
    <dgm:cxn modelId="{02714CD8-C7C1-43D4-AB02-CB82ED609D36}" type="presParOf" srcId="{5126F185-7F74-413C-826A-FFFC855FAB6B}" destId="{D5BD2407-2E3C-4B9B-A1C9-136B5626F472}" srcOrd="5" destOrd="0" presId="urn:microsoft.com/office/officeart/2005/8/layout/vList6"/>
    <dgm:cxn modelId="{873696C7-F03B-49AC-AFEE-BC2DBDC14F25}" type="presParOf" srcId="{5126F185-7F74-413C-826A-FFFC855FAB6B}" destId="{DC06D04E-8398-4CE2-AE2C-23B5EEAD6789}" srcOrd="6" destOrd="0" presId="urn:microsoft.com/office/officeart/2005/8/layout/vList6"/>
    <dgm:cxn modelId="{F2ABB9ED-09D3-4F11-B910-F7B107B7387F}" type="presParOf" srcId="{DC06D04E-8398-4CE2-AE2C-23B5EEAD6789}" destId="{68D66BD7-365B-4E37-BA6D-A3199A536653}" srcOrd="0" destOrd="0" presId="urn:microsoft.com/office/officeart/2005/8/layout/vList6"/>
    <dgm:cxn modelId="{5B9D3158-C5EA-4F2E-BDB9-BFA04A3E2F52}" type="presParOf" srcId="{DC06D04E-8398-4CE2-AE2C-23B5EEAD6789}" destId="{B0726FD6-59EA-4502-9BDA-F8C780F2D32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9DA57-1239-41F3-B031-2B6115829E49}">
      <dsp:nvSpPr>
        <dsp:cNvPr id="0" name=""/>
        <dsp:cNvSpPr/>
      </dsp:nvSpPr>
      <dsp:spPr>
        <a:xfrm>
          <a:off x="4448337" y="599"/>
          <a:ext cx="6672506" cy="755343"/>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El robot </a:t>
          </a:r>
          <a:r>
            <a:rPr lang="es-ES" sz="1500" kern="1200" dirty="0" err="1" smtClean="0"/>
            <a:t>sera</a:t>
          </a:r>
          <a:r>
            <a:rPr lang="es-ES" sz="1500" kern="1200" dirty="0" smtClean="0"/>
            <a:t> capaz de mantenerse por si solo en cada movimiento.</a:t>
          </a:r>
          <a:endParaRPr lang="es-ES" sz="1500" kern="1200" dirty="0"/>
        </a:p>
      </dsp:txBody>
      <dsp:txXfrm>
        <a:off x="4448337" y="95017"/>
        <a:ext cx="6389252" cy="566507"/>
      </dsp:txXfrm>
    </dsp:sp>
    <dsp:sp modelId="{AF6BA40E-C485-4107-9CE2-C0D2042928AB}">
      <dsp:nvSpPr>
        <dsp:cNvPr id="0" name=""/>
        <dsp:cNvSpPr/>
      </dsp:nvSpPr>
      <dsp:spPr>
        <a:xfrm>
          <a:off x="0" y="599"/>
          <a:ext cx="4448337" cy="755343"/>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S" sz="2100" b="1" kern="1200" smtClean="0"/>
            <a:t>U</a:t>
          </a:r>
          <a:r>
            <a:rPr lang="es-ES" sz="2100" kern="1200" smtClean="0"/>
            <a:t>n modelo estable</a:t>
          </a:r>
          <a:endParaRPr lang="es-ES" sz="2100" kern="1200"/>
        </a:p>
      </dsp:txBody>
      <dsp:txXfrm>
        <a:off x="36873" y="37472"/>
        <a:ext cx="4374591" cy="681597"/>
      </dsp:txXfrm>
    </dsp:sp>
    <dsp:sp modelId="{75399F16-0C17-4ADA-B157-24A0652E326B}">
      <dsp:nvSpPr>
        <dsp:cNvPr id="0" name=""/>
        <dsp:cNvSpPr/>
      </dsp:nvSpPr>
      <dsp:spPr>
        <a:xfrm>
          <a:off x="4448337" y="831476"/>
          <a:ext cx="6672506" cy="755343"/>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El robot avanzara en línea recta “x” distancia.</a:t>
          </a:r>
          <a:endParaRPr lang="es-ES" sz="1500" kern="1200" dirty="0"/>
        </a:p>
      </dsp:txBody>
      <dsp:txXfrm>
        <a:off x="4448337" y="925894"/>
        <a:ext cx="6389252" cy="566507"/>
      </dsp:txXfrm>
    </dsp:sp>
    <dsp:sp modelId="{DDAC60FC-8527-462C-B374-7002826DC84E}">
      <dsp:nvSpPr>
        <dsp:cNvPr id="0" name=""/>
        <dsp:cNvSpPr/>
      </dsp:nvSpPr>
      <dsp:spPr>
        <a:xfrm>
          <a:off x="0" y="831476"/>
          <a:ext cx="4448337" cy="755343"/>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S" sz="2100" b="1" kern="1200" dirty="0" smtClean="0"/>
            <a:t>A</a:t>
          </a:r>
          <a:r>
            <a:rPr lang="es-ES" sz="2100" kern="1200" dirty="0" smtClean="0"/>
            <a:t>vanzar en línea recta</a:t>
          </a:r>
          <a:endParaRPr lang="es-ES" sz="2100" kern="1200" dirty="0"/>
        </a:p>
      </dsp:txBody>
      <dsp:txXfrm>
        <a:off x="36873" y="868349"/>
        <a:ext cx="4374591" cy="681597"/>
      </dsp:txXfrm>
    </dsp:sp>
    <dsp:sp modelId="{9BF283CD-8A73-4435-A704-01DF42AC10CD}">
      <dsp:nvSpPr>
        <dsp:cNvPr id="0" name=""/>
        <dsp:cNvSpPr/>
      </dsp:nvSpPr>
      <dsp:spPr>
        <a:xfrm>
          <a:off x="4448337" y="1662354"/>
          <a:ext cx="6672506" cy="755343"/>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El robot será capaz de atrapar una lata con la garra creada.</a:t>
          </a:r>
          <a:endParaRPr lang="es-ES" sz="1500" kern="1200" dirty="0"/>
        </a:p>
      </dsp:txBody>
      <dsp:txXfrm>
        <a:off x="4448337" y="1756772"/>
        <a:ext cx="6389252" cy="566507"/>
      </dsp:txXfrm>
    </dsp:sp>
    <dsp:sp modelId="{3C34F019-CCFC-4869-A43E-23D59C897AE6}">
      <dsp:nvSpPr>
        <dsp:cNvPr id="0" name=""/>
        <dsp:cNvSpPr/>
      </dsp:nvSpPr>
      <dsp:spPr>
        <a:xfrm>
          <a:off x="0" y="1662354"/>
          <a:ext cx="4448337" cy="755343"/>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S" sz="2100" b="1" kern="1200" dirty="0" smtClean="0"/>
            <a:t>A</a:t>
          </a:r>
          <a:r>
            <a:rPr lang="es-ES" sz="2100" kern="1200" dirty="0" smtClean="0"/>
            <a:t>trapar una lata con la garra implementada</a:t>
          </a:r>
          <a:endParaRPr lang="es-ES" sz="2100" kern="1200" dirty="0"/>
        </a:p>
      </dsp:txBody>
      <dsp:txXfrm>
        <a:off x="36873" y="1699227"/>
        <a:ext cx="4374591" cy="681597"/>
      </dsp:txXfrm>
    </dsp:sp>
    <dsp:sp modelId="{B0726FD6-59EA-4502-9BDA-F8C780F2D323}">
      <dsp:nvSpPr>
        <dsp:cNvPr id="0" name=""/>
        <dsp:cNvSpPr/>
      </dsp:nvSpPr>
      <dsp:spPr>
        <a:xfrm>
          <a:off x="4448337" y="2493231"/>
          <a:ext cx="6672506" cy="755343"/>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El robot será capaz de dar vuelta la lata atrapada con la garra implementada</a:t>
          </a:r>
          <a:endParaRPr lang="es-ES" sz="1500" kern="1200" dirty="0"/>
        </a:p>
      </dsp:txBody>
      <dsp:txXfrm>
        <a:off x="4448337" y="2587649"/>
        <a:ext cx="6389252" cy="566507"/>
      </dsp:txXfrm>
    </dsp:sp>
    <dsp:sp modelId="{68D66BD7-365B-4E37-BA6D-A3199A536653}">
      <dsp:nvSpPr>
        <dsp:cNvPr id="0" name=""/>
        <dsp:cNvSpPr/>
      </dsp:nvSpPr>
      <dsp:spPr>
        <a:xfrm>
          <a:off x="0" y="2493231"/>
          <a:ext cx="4448337" cy="755343"/>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S" sz="2100" kern="1200" dirty="0" smtClean="0"/>
            <a:t>Dar un giro de 180° a la lata atrapada</a:t>
          </a:r>
          <a:endParaRPr lang="es-ES" sz="2100" kern="1200" dirty="0"/>
        </a:p>
      </dsp:txBody>
      <dsp:txXfrm>
        <a:off x="36873" y="2530104"/>
        <a:ext cx="4374591" cy="681597"/>
      </dsp:txXfrm>
    </dsp:sp>
    <dsp:sp modelId="{7A12EC54-E481-489F-8245-E0B7E0B61AA0}">
      <dsp:nvSpPr>
        <dsp:cNvPr id="0" name=""/>
        <dsp:cNvSpPr/>
      </dsp:nvSpPr>
      <dsp:spPr>
        <a:xfrm>
          <a:off x="4448337" y="3324109"/>
          <a:ext cx="6672506" cy="755343"/>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Competir en el campeonato “</a:t>
          </a:r>
          <a:r>
            <a:rPr lang="es-ES" sz="1500" kern="1200" dirty="0" err="1" smtClean="0"/>
            <a:t>Flip</a:t>
          </a:r>
          <a:r>
            <a:rPr lang="es-ES" sz="1500" kern="1200" dirty="0" smtClean="0"/>
            <a:t> Tac Toe” y lograr dar resultados.</a:t>
          </a:r>
          <a:endParaRPr lang="es-ES" sz="1500" kern="1200" dirty="0"/>
        </a:p>
      </dsp:txBody>
      <dsp:txXfrm>
        <a:off x="4448337" y="3418527"/>
        <a:ext cx="6389252" cy="566507"/>
      </dsp:txXfrm>
    </dsp:sp>
    <dsp:sp modelId="{02A0D49A-71C4-43C9-B6F6-23550E22638C}">
      <dsp:nvSpPr>
        <dsp:cNvPr id="0" name=""/>
        <dsp:cNvSpPr/>
      </dsp:nvSpPr>
      <dsp:spPr>
        <a:xfrm>
          <a:off x="0" y="3324109"/>
          <a:ext cx="4448337" cy="755343"/>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S" sz="2100" b="1" kern="1200" dirty="0" smtClean="0"/>
            <a:t>C</a:t>
          </a:r>
          <a:r>
            <a:rPr lang="es-ES" sz="2100" kern="1200" dirty="0" smtClean="0"/>
            <a:t>ompetir en el campeonato “FLIP TAC TOE” </a:t>
          </a:r>
          <a:endParaRPr lang="es-ES" sz="2100" kern="1200" dirty="0"/>
        </a:p>
      </dsp:txBody>
      <dsp:txXfrm>
        <a:off x="36873" y="3360982"/>
        <a:ext cx="4374591" cy="681597"/>
      </dsp:txXfrm>
    </dsp:sp>
    <dsp:sp modelId="{D8441A40-FB40-47BC-A955-C322CDF09B87}">
      <dsp:nvSpPr>
        <dsp:cNvPr id="0" name=""/>
        <dsp:cNvSpPr/>
      </dsp:nvSpPr>
      <dsp:spPr>
        <a:xfrm>
          <a:off x="4448337" y="4154986"/>
          <a:ext cx="6672506" cy="755343"/>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b="1" kern="1200" dirty="0" smtClean="0"/>
            <a:t>E</a:t>
          </a:r>
          <a:r>
            <a:rPr lang="es-ES" sz="1500" kern="1200" dirty="0" smtClean="0"/>
            <a:t>l usuario podrá controlar el robot mediante una interfaz de usuario limpia, la cual se podrá usar desde su computador más cercano. </a:t>
          </a:r>
          <a:endParaRPr lang="es-ES" sz="1500" kern="1200" dirty="0"/>
        </a:p>
      </dsp:txBody>
      <dsp:txXfrm>
        <a:off x="4448337" y="4249404"/>
        <a:ext cx="6389252" cy="566507"/>
      </dsp:txXfrm>
    </dsp:sp>
    <dsp:sp modelId="{09E808F5-ABC4-4298-BA6F-5618BC9422E7}">
      <dsp:nvSpPr>
        <dsp:cNvPr id="0" name=""/>
        <dsp:cNvSpPr/>
      </dsp:nvSpPr>
      <dsp:spPr>
        <a:xfrm>
          <a:off x="0" y="4154986"/>
          <a:ext cx="4448337" cy="755343"/>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S" sz="2100" kern="1200" dirty="0" smtClean="0"/>
            <a:t>Interfaz de Usuario</a:t>
          </a:r>
          <a:endParaRPr lang="es-ES" sz="2100" kern="1200" dirty="0"/>
        </a:p>
      </dsp:txBody>
      <dsp:txXfrm>
        <a:off x="36873" y="4191859"/>
        <a:ext cx="4374591" cy="681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9DA57-1239-41F3-B031-2B6115829E49}">
      <dsp:nvSpPr>
        <dsp:cNvPr id="0" name=""/>
        <dsp:cNvSpPr/>
      </dsp:nvSpPr>
      <dsp:spPr>
        <a:xfrm>
          <a:off x="4124379" y="97826"/>
          <a:ext cx="6186569" cy="1044477"/>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smtClean="0"/>
            <a:t>S</a:t>
          </a:r>
          <a:r>
            <a:rPr lang="es-ES" sz="1800" kern="1200" dirty="0" smtClean="0"/>
            <a:t>e realizará el robot, con la herramienta de trabajo llamada </a:t>
          </a:r>
          <a:r>
            <a:rPr lang="es-ES" sz="1800" b="1" kern="1200" dirty="0" smtClean="0"/>
            <a:t>LEGO MINDSTORM EV3 </a:t>
          </a:r>
          <a:r>
            <a:rPr lang="es-ES" sz="1800" kern="1200" dirty="0" smtClean="0"/>
            <a:t>versión de </a:t>
          </a:r>
          <a:r>
            <a:rPr lang="es-ES" sz="1800" b="1" kern="1200" dirty="0" smtClean="0"/>
            <a:t>541 </a:t>
          </a:r>
          <a:r>
            <a:rPr lang="es-ES" sz="1800" b="1" kern="1200" dirty="0" err="1" smtClean="0"/>
            <a:t>pcs</a:t>
          </a:r>
          <a:r>
            <a:rPr lang="es-ES" sz="1800" b="1" kern="1200" dirty="0" smtClean="0"/>
            <a:t>/</a:t>
          </a:r>
          <a:r>
            <a:rPr lang="es-ES" sz="1800" b="1" kern="1200" dirty="0" err="1" smtClean="0"/>
            <a:t>Stck</a:t>
          </a:r>
          <a:r>
            <a:rPr lang="es-ES" sz="1800" b="1" kern="1200" dirty="0" smtClean="0"/>
            <a:t>/</a:t>
          </a:r>
          <a:r>
            <a:rPr lang="es-ES" sz="1800" b="1" kern="1200" dirty="0" err="1" smtClean="0"/>
            <a:t>pzs</a:t>
          </a:r>
          <a:r>
            <a:rPr lang="es-ES" sz="1800" b="1" kern="1200" dirty="0" smtClean="0"/>
            <a:t>/</a:t>
          </a:r>
          <a:r>
            <a:rPr lang="es-ES" sz="1800" b="1" kern="1200" dirty="0" err="1" smtClean="0"/>
            <a:t>db</a:t>
          </a:r>
          <a:r>
            <a:rPr lang="es-ES" sz="1800" b="1" kern="1200" dirty="0" smtClean="0"/>
            <a:t>.</a:t>
          </a:r>
          <a:endParaRPr lang="es-ES" sz="1800" kern="1200" dirty="0"/>
        </a:p>
      </dsp:txBody>
      <dsp:txXfrm>
        <a:off x="4124379" y="228386"/>
        <a:ext cx="5794890" cy="783357"/>
      </dsp:txXfrm>
    </dsp:sp>
    <dsp:sp modelId="{AF6BA40E-C485-4107-9CE2-C0D2042928AB}">
      <dsp:nvSpPr>
        <dsp:cNvPr id="0" name=""/>
        <dsp:cNvSpPr/>
      </dsp:nvSpPr>
      <dsp:spPr>
        <a:xfrm>
          <a:off x="0" y="1316"/>
          <a:ext cx="4124379" cy="1044477"/>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S" sz="2900" b="1" kern="1200" dirty="0" smtClean="0"/>
            <a:t>Armado del robot</a:t>
          </a:r>
          <a:endParaRPr lang="es-ES" sz="2900" kern="1200" dirty="0"/>
        </a:p>
      </dsp:txBody>
      <dsp:txXfrm>
        <a:off x="50987" y="52303"/>
        <a:ext cx="4022405" cy="942503"/>
      </dsp:txXfrm>
    </dsp:sp>
    <dsp:sp modelId="{75399F16-0C17-4ADA-B157-24A0652E326B}">
      <dsp:nvSpPr>
        <dsp:cNvPr id="0" name=""/>
        <dsp:cNvSpPr/>
      </dsp:nvSpPr>
      <dsp:spPr>
        <a:xfrm>
          <a:off x="4124379" y="1150241"/>
          <a:ext cx="6186569" cy="1044477"/>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smtClean="0"/>
            <a:t>S</a:t>
          </a:r>
          <a:r>
            <a:rPr lang="es-ES" sz="1800" kern="1200" dirty="0" smtClean="0"/>
            <a:t>e realizará todo el tipo de codificación mediante el Lenguaje de programación </a:t>
          </a:r>
          <a:r>
            <a:rPr lang="es-ES" sz="1800" b="1" kern="1200" dirty="0" smtClean="0"/>
            <a:t>Python.</a:t>
          </a:r>
          <a:endParaRPr lang="es-ES" sz="1800" kern="1200" dirty="0"/>
        </a:p>
      </dsp:txBody>
      <dsp:txXfrm>
        <a:off x="4124379" y="1280801"/>
        <a:ext cx="5794890" cy="783357"/>
      </dsp:txXfrm>
    </dsp:sp>
    <dsp:sp modelId="{DDAC60FC-8527-462C-B374-7002826DC84E}">
      <dsp:nvSpPr>
        <dsp:cNvPr id="0" name=""/>
        <dsp:cNvSpPr/>
      </dsp:nvSpPr>
      <dsp:spPr>
        <a:xfrm>
          <a:off x="0" y="1150241"/>
          <a:ext cx="4124379" cy="1044477"/>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S" sz="2900" b="1" kern="1200" dirty="0" smtClean="0"/>
            <a:t>Programación del robot</a:t>
          </a:r>
          <a:endParaRPr lang="es-ES" sz="2900" kern="1200" dirty="0"/>
        </a:p>
      </dsp:txBody>
      <dsp:txXfrm>
        <a:off x="50987" y="1201228"/>
        <a:ext cx="4022405" cy="942503"/>
      </dsp:txXfrm>
    </dsp:sp>
    <dsp:sp modelId="{9BF283CD-8A73-4435-A704-01DF42AC10CD}">
      <dsp:nvSpPr>
        <dsp:cNvPr id="0" name=""/>
        <dsp:cNvSpPr/>
      </dsp:nvSpPr>
      <dsp:spPr>
        <a:xfrm>
          <a:off x="4124379" y="2299166"/>
          <a:ext cx="6186569" cy="1044477"/>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smtClean="0"/>
            <a:t>E</a:t>
          </a:r>
          <a:r>
            <a:rPr lang="es-ES" sz="1800" kern="1200" dirty="0" smtClean="0"/>
            <a:t>l robot se demorará en cada acción un tiempo extra, debido al </a:t>
          </a:r>
          <a:r>
            <a:rPr lang="es-ES" sz="1800" kern="1200" dirty="0" err="1" smtClean="0"/>
            <a:t>delay</a:t>
          </a:r>
          <a:r>
            <a:rPr lang="es-ES" sz="1800" kern="1200" dirty="0" smtClean="0"/>
            <a:t> que hay entre el cliente al servidor.</a:t>
          </a:r>
          <a:endParaRPr lang="es-ES" sz="1800" kern="1200" dirty="0"/>
        </a:p>
      </dsp:txBody>
      <dsp:txXfrm>
        <a:off x="4124379" y="2429726"/>
        <a:ext cx="5794890" cy="783357"/>
      </dsp:txXfrm>
    </dsp:sp>
    <dsp:sp modelId="{3C34F019-CCFC-4869-A43E-23D59C897AE6}">
      <dsp:nvSpPr>
        <dsp:cNvPr id="0" name=""/>
        <dsp:cNvSpPr/>
      </dsp:nvSpPr>
      <dsp:spPr>
        <a:xfrm>
          <a:off x="0" y="2299166"/>
          <a:ext cx="4124379" cy="1044477"/>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S" sz="2900" b="1" kern="1200" dirty="0" smtClean="0"/>
            <a:t>Duración de cada acción </a:t>
          </a:r>
          <a:endParaRPr lang="es-ES" sz="2900" kern="1200" dirty="0"/>
        </a:p>
      </dsp:txBody>
      <dsp:txXfrm>
        <a:off x="50987" y="2350153"/>
        <a:ext cx="4022405" cy="942503"/>
      </dsp:txXfrm>
    </dsp:sp>
    <dsp:sp modelId="{B0726FD6-59EA-4502-9BDA-F8C780F2D323}">
      <dsp:nvSpPr>
        <dsp:cNvPr id="0" name=""/>
        <dsp:cNvSpPr/>
      </dsp:nvSpPr>
      <dsp:spPr>
        <a:xfrm>
          <a:off x="4124379" y="3448091"/>
          <a:ext cx="6186569" cy="1044477"/>
        </a:xfrm>
        <a:prstGeom prst="rightArrow">
          <a:avLst>
            <a:gd name="adj1" fmla="val 75000"/>
            <a:gd name="adj2" fmla="val 50000"/>
          </a:avLst>
        </a:prstGeom>
        <a:solidFill>
          <a:schemeClr val="dk2">
            <a:alpha val="90000"/>
            <a:tint val="40000"/>
            <a:hueOff val="0"/>
            <a:satOff val="0"/>
            <a:lumOff val="0"/>
            <a:alphaOff val="0"/>
          </a:schemeClr>
        </a:solidFill>
        <a:ln>
          <a:noFill/>
        </a:ln>
        <a:effectLst>
          <a:innerShdw blurRad="25400" dist="12700" dir="13500000">
            <a:srgbClr val="000000">
              <a:alpha val="45000"/>
            </a:srgbClr>
          </a:inn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smtClean="0"/>
            <a:t>S</a:t>
          </a:r>
          <a:r>
            <a:rPr lang="es-ES" sz="1800" kern="1200" dirty="0" smtClean="0"/>
            <a:t>e completará totalmente el proyecto en el tiempo estimado de </a:t>
          </a:r>
          <a:r>
            <a:rPr lang="es-ES" sz="1800" b="1" kern="1200" dirty="0" smtClean="0"/>
            <a:t>1 Semestre</a:t>
          </a:r>
          <a:endParaRPr lang="es-ES" sz="1800" kern="1200" dirty="0"/>
        </a:p>
      </dsp:txBody>
      <dsp:txXfrm>
        <a:off x="4124379" y="3578651"/>
        <a:ext cx="5794890" cy="783357"/>
      </dsp:txXfrm>
    </dsp:sp>
    <dsp:sp modelId="{68D66BD7-365B-4E37-BA6D-A3199A536653}">
      <dsp:nvSpPr>
        <dsp:cNvPr id="0" name=""/>
        <dsp:cNvSpPr/>
      </dsp:nvSpPr>
      <dsp:spPr>
        <a:xfrm>
          <a:off x="0" y="3448091"/>
          <a:ext cx="4124379" cy="1044477"/>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S" sz="2900" b="1" kern="1200" dirty="0" smtClean="0"/>
            <a:t>Duración del proyecto</a:t>
          </a:r>
          <a:endParaRPr lang="es-ES" sz="2900" b="1" kern="1200" dirty="0"/>
        </a:p>
      </dsp:txBody>
      <dsp:txXfrm>
        <a:off x="50987" y="3499078"/>
        <a:ext cx="4022405" cy="94250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smtClean="0"/>
              <a:t>+</a:t>
            </a:r>
            <a:endParaRPr dirty="0"/>
          </a:p>
        </p:txBody>
      </p:sp>
      <p:sp>
        <p:nvSpPr>
          <p:cNvPr id="232" name="Google Shape;2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1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0433668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412010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1699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43178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00325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77642043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862305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403818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53599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46207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99829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21638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12742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72088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410426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14983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993858291"/>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9"/>
          <p:cNvSpPr txBox="1">
            <a:spLocks noGrp="1"/>
          </p:cNvSpPr>
          <p:nvPr>
            <p:ph type="ctrTitle"/>
          </p:nvPr>
        </p:nvSpPr>
        <p:spPr>
          <a:xfrm>
            <a:off x="2474939" y="574221"/>
            <a:ext cx="10160223" cy="164034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Twentieth Century"/>
              <a:buNone/>
            </a:pPr>
            <a:r>
              <a:rPr lang="es-MX" dirty="0">
                <a:ln w="0"/>
                <a:effectLst>
                  <a:outerShdw blurRad="38100" dist="25400" dir="5400000" algn="ctr" rotWithShape="0">
                    <a:srgbClr val="6E747A">
                      <a:alpha val="43000"/>
                    </a:srgbClr>
                  </a:outerShdw>
                </a:effectLst>
              </a:rPr>
              <a:t>FORMULACIÓN DEL PROYECTO FLIP TAC TOE </a:t>
            </a:r>
            <a:r>
              <a:rPr lang="es-MX" dirty="0" smtClean="0">
                <a:ln w="0"/>
                <a:effectLst>
                  <a:outerShdw blurRad="38100" dist="25400" dir="5400000" algn="ctr" rotWithShape="0">
                    <a:srgbClr val="6E747A">
                      <a:alpha val="43000"/>
                    </a:srgbClr>
                  </a:outerShdw>
                </a:effectLst>
              </a:rPr>
              <a:t>“Blue Fox: Crusader Fox”</a:t>
            </a:r>
            <a:endParaRPr dirty="0">
              <a:ln w="0"/>
              <a:effectLst>
                <a:outerShdw blurRad="38100" dist="25400" dir="5400000" algn="ctr" rotWithShape="0">
                  <a:srgbClr val="6E747A">
                    <a:alpha val="43000"/>
                  </a:srgbClr>
                </a:outerShdw>
              </a:effectLst>
            </a:endParaRPr>
          </a:p>
        </p:txBody>
      </p:sp>
      <p:sp>
        <p:nvSpPr>
          <p:cNvPr id="235" name="Google Shape;235;p19"/>
          <p:cNvSpPr txBox="1">
            <a:spLocks noGrp="1"/>
          </p:cNvSpPr>
          <p:nvPr>
            <p:ph type="subTitle" idx="1"/>
          </p:nvPr>
        </p:nvSpPr>
        <p:spPr>
          <a:xfrm>
            <a:off x="3255059" y="3509963"/>
            <a:ext cx="8791575" cy="3348037"/>
          </a:xfrm>
          <a:prstGeom prst="rect">
            <a:avLst/>
          </a:prstGeom>
          <a:noFill/>
          <a:ln>
            <a:noFill/>
          </a:ln>
        </p:spPr>
        <p:txBody>
          <a:bodyPr spcFirstLastPara="1" wrap="square" lIns="91425" tIns="45700" rIns="91425" bIns="45700" anchor="t" anchorCtr="0">
            <a:noAutofit/>
          </a:bodyPr>
          <a:lstStyle/>
          <a:p>
            <a:pPr marL="0" lvl="0" indent="0" algn="r" rtl="0">
              <a:lnSpc>
                <a:spcPct val="120000"/>
              </a:lnSpc>
              <a:spcBef>
                <a:spcPts val="0"/>
              </a:spcBef>
              <a:spcAft>
                <a:spcPts val="0"/>
              </a:spcAft>
              <a:buClr>
                <a:schemeClr val="lt2"/>
              </a:buClr>
              <a:buSzPts val="2500"/>
              <a:buNone/>
            </a:pPr>
            <a:r>
              <a:rPr lang="es-MX" dirty="0"/>
              <a:t>AUTORES: KENNY CIFUENTES</a:t>
            </a:r>
            <a:endParaRPr dirty="0"/>
          </a:p>
          <a:p>
            <a:pPr marL="0" lvl="0" indent="0" algn="r" rtl="0">
              <a:lnSpc>
                <a:spcPct val="120000"/>
              </a:lnSpc>
              <a:spcBef>
                <a:spcPts val="1000"/>
              </a:spcBef>
              <a:spcAft>
                <a:spcPts val="0"/>
              </a:spcAft>
              <a:buClr>
                <a:schemeClr val="lt2"/>
              </a:buClr>
              <a:buSzPts val="2500"/>
              <a:buNone/>
            </a:pPr>
            <a:r>
              <a:rPr lang="es-MX" dirty="0"/>
              <a:t>ISABEL CONDORI</a:t>
            </a:r>
            <a:endParaRPr dirty="0"/>
          </a:p>
          <a:p>
            <a:pPr marL="0" lvl="0" indent="0" algn="r" rtl="0">
              <a:lnSpc>
                <a:spcPct val="120000"/>
              </a:lnSpc>
              <a:spcBef>
                <a:spcPts val="1000"/>
              </a:spcBef>
              <a:spcAft>
                <a:spcPts val="0"/>
              </a:spcAft>
              <a:buClr>
                <a:schemeClr val="lt2"/>
              </a:buClr>
              <a:buSzPts val="2500"/>
              <a:buNone/>
            </a:pPr>
            <a:r>
              <a:rPr lang="es-MX" dirty="0"/>
              <a:t>  FÉLIX CALLE </a:t>
            </a:r>
            <a:endParaRPr dirty="0"/>
          </a:p>
          <a:p>
            <a:pPr marL="0" lvl="0" indent="0" algn="r" rtl="0">
              <a:lnSpc>
                <a:spcPct val="120000"/>
              </a:lnSpc>
              <a:spcBef>
                <a:spcPts val="1000"/>
              </a:spcBef>
              <a:spcAft>
                <a:spcPts val="0"/>
              </a:spcAft>
              <a:buClr>
                <a:schemeClr val="lt2"/>
              </a:buClr>
              <a:buSzPts val="2500"/>
              <a:buNone/>
            </a:pPr>
            <a:r>
              <a:rPr lang="es-MX" dirty="0"/>
              <a:t>JOSÉ DÍAZ</a:t>
            </a:r>
            <a:endParaRPr dirty="0"/>
          </a:p>
          <a:p>
            <a:pPr marL="0" lvl="0" indent="0" algn="r" rtl="0">
              <a:lnSpc>
                <a:spcPct val="120000"/>
              </a:lnSpc>
              <a:spcBef>
                <a:spcPts val="1000"/>
              </a:spcBef>
              <a:spcAft>
                <a:spcPts val="0"/>
              </a:spcAft>
              <a:buClr>
                <a:schemeClr val="lt2"/>
              </a:buClr>
              <a:buSzPts val="2500"/>
              <a:buNone/>
            </a:pPr>
            <a:r>
              <a:rPr lang="es-MX" dirty="0"/>
              <a:t>ASIGNATURA: PROYECTO I</a:t>
            </a:r>
            <a:endParaRPr dirty="0"/>
          </a:p>
          <a:p>
            <a:pPr marL="0" lvl="0" indent="0" algn="r" rtl="0">
              <a:lnSpc>
                <a:spcPct val="120000"/>
              </a:lnSpc>
              <a:spcBef>
                <a:spcPts val="1000"/>
              </a:spcBef>
              <a:spcAft>
                <a:spcPts val="0"/>
              </a:spcAft>
              <a:buClr>
                <a:schemeClr val="lt2"/>
              </a:buClr>
              <a:buSzPts val="2500"/>
              <a:buNone/>
            </a:pPr>
            <a:r>
              <a:rPr lang="es-MX" dirty="0"/>
              <a:t>PROFESOR: RICARDO VALDIVIA</a:t>
            </a:r>
            <a:endParaRPr dirty="0"/>
          </a:p>
        </p:txBody>
      </p:sp>
      <p:pic>
        <p:nvPicPr>
          <p:cNvPr id="237" name="Google Shape;237;p19"/>
          <p:cNvPicPr preferRelativeResize="0"/>
          <p:nvPr/>
        </p:nvPicPr>
        <p:blipFill rotWithShape="1">
          <a:blip r:embed="rId3">
            <a:alphaModFix/>
          </a:blip>
          <a:srcRect/>
          <a:stretch/>
        </p:blipFill>
        <p:spPr>
          <a:xfrm>
            <a:off x="134760" y="212774"/>
            <a:ext cx="2147841" cy="1456890"/>
          </a:xfrm>
          <a:prstGeom prst="rect">
            <a:avLst/>
          </a:prstGeom>
          <a:noFill/>
          <a:ln>
            <a:noFill/>
          </a:ln>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286" y="2000794"/>
            <a:ext cx="4482737" cy="448273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841162"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-PRUEBAS Y EJECUCIÓN DEL ROBOT</a:t>
            </a:r>
            <a:endParaRPr b="1" dirty="0">
              <a:solidFill>
                <a:schemeClr val="bg2">
                  <a:lumMod val="75000"/>
                </a:schemeClr>
              </a:solidFill>
            </a:endParaRPr>
          </a:p>
        </p:txBody>
      </p:sp>
      <p:graphicFrame>
        <p:nvGraphicFramePr>
          <p:cNvPr id="291" name="Google Shape;291;p28"/>
          <p:cNvGraphicFramePr/>
          <p:nvPr>
            <p:extLst>
              <p:ext uri="{D42A27DB-BD31-4B8C-83A1-F6EECF244321}">
                <p14:modId xmlns:p14="http://schemas.microsoft.com/office/powerpoint/2010/main" val="3034047309"/>
              </p:ext>
            </p:extLst>
          </p:nvPr>
        </p:nvGraphicFramePr>
        <p:xfrm>
          <a:off x="841162" y="1306519"/>
          <a:ext cx="10227200" cy="4780375"/>
        </p:xfrm>
        <a:graphic>
          <a:graphicData uri="http://schemas.openxmlformats.org/drawingml/2006/table">
            <a:tbl>
              <a:tblPr firstRow="1" bandRow="1">
                <a:tableStyleId>{D113A9D2-9D6B-4929-AA2D-F23B5EE8CBE7}</a:tableStyleId>
              </a:tblPr>
              <a:tblGrid>
                <a:gridCol w="2556800">
                  <a:extLst>
                    <a:ext uri="{9D8B030D-6E8A-4147-A177-3AD203B41FA5}">
                      <a16:colId xmlns:a16="http://schemas.microsoft.com/office/drawing/2014/main" val="20000"/>
                    </a:ext>
                  </a:extLst>
                </a:gridCol>
                <a:gridCol w="2556800">
                  <a:extLst>
                    <a:ext uri="{9D8B030D-6E8A-4147-A177-3AD203B41FA5}">
                      <a16:colId xmlns:a16="http://schemas.microsoft.com/office/drawing/2014/main" val="20001"/>
                    </a:ext>
                  </a:extLst>
                </a:gridCol>
                <a:gridCol w="2556800">
                  <a:extLst>
                    <a:ext uri="{9D8B030D-6E8A-4147-A177-3AD203B41FA5}">
                      <a16:colId xmlns:a16="http://schemas.microsoft.com/office/drawing/2014/main" val="20002"/>
                    </a:ext>
                  </a:extLst>
                </a:gridCol>
                <a:gridCol w="2556800">
                  <a:extLst>
                    <a:ext uri="{9D8B030D-6E8A-4147-A177-3AD203B41FA5}">
                      <a16:colId xmlns:a16="http://schemas.microsoft.com/office/drawing/2014/main" val="20003"/>
                    </a:ext>
                  </a:extLst>
                </a:gridCol>
              </a:tblGrid>
              <a:tr h="956075">
                <a:tc>
                  <a:txBody>
                    <a:bodyPr/>
                    <a:lstStyle/>
                    <a:p>
                      <a:pPr marL="0" marR="0" lvl="0" indent="0" algn="l" rtl="0">
                        <a:spcBef>
                          <a:spcPts val="0"/>
                        </a:spcBef>
                        <a:spcAft>
                          <a:spcPts val="0"/>
                        </a:spcAft>
                        <a:buNone/>
                      </a:pPr>
                      <a:r>
                        <a:rPr lang="es-MX" sz="1800"/>
                        <a:t>NOMBRE</a:t>
                      </a:r>
                      <a:endParaRPr sz="1800"/>
                    </a:p>
                  </a:txBody>
                  <a:tcPr marL="91450" marR="91450" marT="45725" marB="45725"/>
                </a:tc>
                <a:tc>
                  <a:txBody>
                    <a:bodyPr/>
                    <a:lstStyle/>
                    <a:p>
                      <a:pPr marL="0" marR="0" lvl="0" indent="0" algn="l" rtl="0">
                        <a:spcBef>
                          <a:spcPts val="0"/>
                        </a:spcBef>
                        <a:spcAft>
                          <a:spcPts val="0"/>
                        </a:spcAft>
                        <a:buNone/>
                      </a:pPr>
                      <a:r>
                        <a:rPr lang="es-MX" sz="1800"/>
                        <a:t>DESCRIPCION</a:t>
                      </a:r>
                      <a:endParaRPr sz="1800"/>
                    </a:p>
                  </a:txBody>
                  <a:tcPr marL="91450" marR="91450" marT="45725" marB="45725"/>
                </a:tc>
                <a:tc>
                  <a:txBody>
                    <a:bodyPr/>
                    <a:lstStyle/>
                    <a:p>
                      <a:pPr marL="0" marR="0" lvl="0" indent="0" algn="l" rtl="0">
                        <a:spcBef>
                          <a:spcPts val="0"/>
                        </a:spcBef>
                        <a:spcAft>
                          <a:spcPts val="0"/>
                        </a:spcAft>
                        <a:buNone/>
                      </a:pPr>
                      <a:r>
                        <a:rPr lang="es-MX" sz="1800"/>
                        <a:t>RESPONSABLE</a:t>
                      </a:r>
                      <a:endParaRPr sz="1800"/>
                    </a:p>
                  </a:txBody>
                  <a:tcPr marL="91450" marR="91450" marT="45725" marB="45725"/>
                </a:tc>
                <a:tc>
                  <a:txBody>
                    <a:bodyPr/>
                    <a:lstStyle/>
                    <a:p>
                      <a:pPr marL="0" marR="0" lvl="0" indent="0" algn="l" rtl="0">
                        <a:spcBef>
                          <a:spcPts val="0"/>
                        </a:spcBef>
                        <a:spcAft>
                          <a:spcPts val="0"/>
                        </a:spcAft>
                        <a:buNone/>
                      </a:pPr>
                      <a:r>
                        <a:rPr lang="es-MX" sz="1800"/>
                        <a:t>PRODUCTO</a:t>
                      </a:r>
                      <a:endParaRPr sz="1800"/>
                    </a:p>
                  </a:txBody>
                  <a:tcPr marL="91450" marR="91450" marT="45725" marB="45725"/>
                </a:tc>
                <a:extLst>
                  <a:ext uri="{0D108BD9-81ED-4DB2-BD59-A6C34878D82A}">
                    <a16:rowId xmlns:a16="http://schemas.microsoft.com/office/drawing/2014/main" val="10000"/>
                  </a:ext>
                </a:extLst>
              </a:tr>
              <a:tr h="956075">
                <a:tc>
                  <a:txBody>
                    <a:bodyPr/>
                    <a:lstStyle/>
                    <a:p>
                      <a:pPr marL="0" marR="0" lvl="0" indent="0" algn="ctr" rtl="0">
                        <a:lnSpc>
                          <a:spcPct val="115000"/>
                        </a:lnSpc>
                        <a:spcBef>
                          <a:spcPts val="0"/>
                        </a:spcBef>
                        <a:spcAft>
                          <a:spcPts val="0"/>
                        </a:spcAft>
                        <a:buNone/>
                      </a:pPr>
                      <a:r>
                        <a:rPr lang="es-MX" sz="1800" dirty="0">
                          <a:sym typeface="Twentieth Century"/>
                        </a:rPr>
                        <a:t>Buscar codificación de los movimientos</a:t>
                      </a:r>
                      <a:endParaRPr sz="180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800">
                          <a:sym typeface="Twentieth Century"/>
                        </a:rPr>
                        <a:t>Buscar información, codificación de cada movimiento.</a:t>
                      </a:r>
                      <a:endParaRPr sz="18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800" dirty="0" smtClean="0">
                          <a:sym typeface="Twentieth Century"/>
                        </a:rPr>
                        <a:t>-</a:t>
                      </a:r>
                      <a:r>
                        <a:rPr lang="es-MX" sz="1800" dirty="0">
                          <a:sym typeface="Twentieth Century"/>
                        </a:rPr>
                        <a:t>Félix Calle</a:t>
                      </a:r>
                      <a:endParaRPr sz="1800" dirty="0">
                        <a:sym typeface="Twentieth Century"/>
                      </a:endParaRPr>
                    </a:p>
                    <a:p>
                      <a:pPr marL="0" marR="0" lvl="0" indent="0" algn="l" rtl="0">
                        <a:lnSpc>
                          <a:spcPct val="115000"/>
                        </a:lnSpc>
                        <a:spcBef>
                          <a:spcPts val="0"/>
                        </a:spcBef>
                        <a:spcAft>
                          <a:spcPts val="0"/>
                        </a:spcAft>
                        <a:buNone/>
                      </a:pPr>
                      <a:r>
                        <a:rPr lang="es-MX" sz="1800" dirty="0">
                          <a:sym typeface="Twentieth Century"/>
                        </a:rPr>
                        <a:t> </a:t>
                      </a:r>
                      <a:endParaRPr sz="1800" b="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s-MX" sz="1800" kern="1200" dirty="0" smtClean="0">
                          <a:solidFill>
                            <a:schemeClr val="lt1"/>
                          </a:solidFill>
                          <a:effectLst/>
                          <a:latin typeface="+mn-lt"/>
                          <a:ea typeface="+mn-ea"/>
                          <a:cs typeface="+mn-cs"/>
                        </a:rPr>
                        <a:t>Programación</a:t>
                      </a:r>
                      <a:r>
                        <a:rPr lang="es-MX" sz="1800" kern="1200" baseline="0" dirty="0" smtClean="0">
                          <a:solidFill>
                            <a:schemeClr val="lt1"/>
                          </a:solidFill>
                          <a:effectLst/>
                          <a:latin typeface="+mn-lt"/>
                          <a:ea typeface="+mn-ea"/>
                          <a:cs typeface="+mn-cs"/>
                        </a:rPr>
                        <a:t> </a:t>
                      </a: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lang="es-MX" sz="1800" dirty="0" smtClean="0"/>
                    </a:p>
                  </a:txBody>
                  <a:tcPr marL="91450" marR="91450" marT="45725" marB="45725"/>
                </a:tc>
                <a:extLst>
                  <a:ext uri="{0D108BD9-81ED-4DB2-BD59-A6C34878D82A}">
                    <a16:rowId xmlns:a16="http://schemas.microsoft.com/office/drawing/2014/main" val="10001"/>
                  </a:ext>
                </a:extLst>
              </a:tr>
              <a:tr h="956075">
                <a:tc>
                  <a:txBody>
                    <a:bodyPr/>
                    <a:lstStyle/>
                    <a:p>
                      <a:pPr marL="0" marR="0" lvl="0" indent="0" algn="ctr" rtl="0">
                        <a:lnSpc>
                          <a:spcPct val="115000"/>
                        </a:lnSpc>
                        <a:spcBef>
                          <a:spcPts val="0"/>
                        </a:spcBef>
                        <a:spcAft>
                          <a:spcPts val="0"/>
                        </a:spcAft>
                        <a:buNone/>
                      </a:pPr>
                      <a:r>
                        <a:rPr lang="es-MX" sz="1800" dirty="0">
                          <a:sym typeface="Twentieth Century"/>
                        </a:rPr>
                        <a:t>verificar cada movimiento</a:t>
                      </a:r>
                      <a:endParaRPr sz="180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800">
                          <a:sym typeface="Twentieth Century"/>
                        </a:rPr>
                        <a:t>Visualizar funcionamiento de cada movimiento.</a:t>
                      </a:r>
                      <a:endParaRPr sz="18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800" dirty="0">
                          <a:sym typeface="Twentieth Century"/>
                        </a:rPr>
                        <a:t>-Jose Diaz</a:t>
                      </a:r>
                      <a:endParaRPr sz="1800" dirty="0">
                        <a:sym typeface="Twentieth Century"/>
                      </a:endParaRPr>
                    </a:p>
                    <a:p>
                      <a:pPr marL="0" marR="0" lvl="0" indent="0" algn="l" rtl="0">
                        <a:lnSpc>
                          <a:spcPct val="115000"/>
                        </a:lnSpc>
                        <a:spcBef>
                          <a:spcPts val="0"/>
                        </a:spcBef>
                        <a:spcAft>
                          <a:spcPts val="0"/>
                        </a:spcAft>
                        <a:buNone/>
                      </a:pPr>
                      <a:r>
                        <a:rPr lang="es-MX" sz="1800" dirty="0">
                          <a:sym typeface="Twentieth Century"/>
                        </a:rPr>
                        <a:t> </a:t>
                      </a:r>
                      <a:endParaRPr sz="1800" b="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Programación</a:t>
                      </a:r>
                      <a:r>
                        <a:rPr lang="es-MX" sz="1800" kern="1200" baseline="0" dirty="0" smtClean="0">
                          <a:solidFill>
                            <a:schemeClr val="lt1"/>
                          </a:solidFill>
                          <a:effectLst/>
                          <a:latin typeface="+mn-lt"/>
                          <a:ea typeface="+mn-ea"/>
                          <a:cs typeface="+mn-cs"/>
                        </a:rPr>
                        <a:t> </a:t>
                      </a: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2"/>
                  </a:ext>
                </a:extLst>
              </a:tr>
              <a:tr h="956075">
                <a:tc>
                  <a:txBody>
                    <a:bodyPr/>
                    <a:lstStyle/>
                    <a:p>
                      <a:pPr marL="0" marR="0" lvl="0" indent="0" algn="ctr" rtl="0">
                        <a:lnSpc>
                          <a:spcPct val="115000"/>
                        </a:lnSpc>
                        <a:spcBef>
                          <a:spcPts val="0"/>
                        </a:spcBef>
                        <a:spcAft>
                          <a:spcPts val="0"/>
                        </a:spcAft>
                        <a:buNone/>
                      </a:pPr>
                      <a:r>
                        <a:rPr lang="es-MX" sz="1800">
                          <a:sym typeface="Twentieth Century"/>
                        </a:rPr>
                        <a:t>realizar edición de cada movimiento</a:t>
                      </a:r>
                      <a:endParaRPr sz="180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800">
                          <a:sym typeface="Twentieth Century"/>
                        </a:rPr>
                        <a:t>Realizar cambios o edición de los movimientos.</a:t>
                      </a:r>
                      <a:endParaRPr sz="18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800">
                          <a:sym typeface="Twentieth Century"/>
                        </a:rPr>
                        <a:t>-Félix Calle</a:t>
                      </a:r>
                      <a:endParaRPr sz="1800">
                        <a:sym typeface="Twentieth Century"/>
                      </a:endParaRPr>
                    </a:p>
                    <a:p>
                      <a:pPr marL="0" marR="0" lvl="0" indent="0" algn="l" rtl="0">
                        <a:lnSpc>
                          <a:spcPct val="115000"/>
                        </a:lnSpc>
                        <a:spcBef>
                          <a:spcPts val="0"/>
                        </a:spcBef>
                        <a:spcAft>
                          <a:spcPts val="0"/>
                        </a:spcAft>
                        <a:buNone/>
                      </a:pPr>
                      <a:r>
                        <a:rPr lang="es-MX" sz="1800">
                          <a:sym typeface="Twentieth Century"/>
                        </a:rPr>
                        <a:t> </a:t>
                      </a:r>
                      <a:endParaRPr sz="18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Programación</a:t>
                      </a:r>
                      <a:r>
                        <a:rPr lang="es-MX" sz="1800" kern="1200" baseline="0" dirty="0" smtClean="0">
                          <a:solidFill>
                            <a:schemeClr val="lt1"/>
                          </a:solidFill>
                          <a:effectLst/>
                          <a:latin typeface="+mn-lt"/>
                          <a:ea typeface="+mn-ea"/>
                          <a:cs typeface="+mn-cs"/>
                        </a:rPr>
                        <a:t> </a:t>
                      </a: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3"/>
                  </a:ext>
                </a:extLst>
              </a:tr>
              <a:tr h="956075">
                <a:tc>
                  <a:txBody>
                    <a:bodyPr/>
                    <a:lstStyle/>
                    <a:p>
                      <a:pPr marL="0" marR="0" lvl="0" indent="0" algn="ctr" rtl="0">
                        <a:lnSpc>
                          <a:spcPct val="115000"/>
                        </a:lnSpc>
                        <a:spcBef>
                          <a:spcPts val="0"/>
                        </a:spcBef>
                        <a:spcAft>
                          <a:spcPts val="0"/>
                        </a:spcAft>
                        <a:buNone/>
                      </a:pPr>
                      <a:r>
                        <a:rPr lang="es-MX" sz="1800">
                          <a:sym typeface="Twentieth Century"/>
                        </a:rPr>
                        <a:t>Programación de los movimientos</a:t>
                      </a:r>
                      <a:endParaRPr sz="180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800">
                          <a:sym typeface="Twentieth Century"/>
                        </a:rPr>
                        <a:t>Programar todo movimiento del mismo</a:t>
                      </a:r>
                      <a:endParaRPr sz="18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800">
                          <a:sym typeface="Twentieth Century"/>
                        </a:rPr>
                        <a:t>-Félix Calle</a:t>
                      </a:r>
                      <a:endParaRPr sz="1800">
                        <a:sym typeface="Twentieth Century"/>
                      </a:endParaRPr>
                    </a:p>
                    <a:p>
                      <a:pPr marL="0" marR="0" lvl="0" indent="0" algn="l" rtl="0">
                        <a:lnSpc>
                          <a:spcPct val="115000"/>
                        </a:lnSpc>
                        <a:spcBef>
                          <a:spcPts val="0"/>
                        </a:spcBef>
                        <a:spcAft>
                          <a:spcPts val="0"/>
                        </a:spcAft>
                        <a:buNone/>
                      </a:pPr>
                      <a:r>
                        <a:rPr lang="es-MX" sz="1800">
                          <a:sym typeface="Twentieth Century"/>
                        </a:rPr>
                        <a:t> </a:t>
                      </a:r>
                      <a:endParaRPr sz="18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Programación</a:t>
                      </a:r>
                      <a:r>
                        <a:rPr lang="es-MX" sz="1800" kern="1200" baseline="0" dirty="0" smtClean="0">
                          <a:solidFill>
                            <a:schemeClr val="lt1"/>
                          </a:solidFill>
                          <a:effectLst/>
                          <a:latin typeface="+mn-lt"/>
                          <a:ea typeface="+mn-ea"/>
                          <a:cs typeface="+mn-cs"/>
                        </a:rPr>
                        <a:t> </a:t>
                      </a: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9"/>
          <p:cNvSpPr txBox="1">
            <a:spLocks noGrp="1"/>
          </p:cNvSpPr>
          <p:nvPr>
            <p:ph type="title"/>
          </p:nvPr>
        </p:nvSpPr>
        <p:spPr>
          <a:xfrm>
            <a:off x="827515"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-REVISION DE ERRORES EN EL ROBOT</a:t>
            </a:r>
            <a:endParaRPr b="1" dirty="0">
              <a:solidFill>
                <a:schemeClr val="bg2">
                  <a:lumMod val="75000"/>
                </a:schemeClr>
              </a:solidFill>
            </a:endParaRPr>
          </a:p>
        </p:txBody>
      </p:sp>
      <p:graphicFrame>
        <p:nvGraphicFramePr>
          <p:cNvPr id="297" name="Google Shape;297;p29"/>
          <p:cNvGraphicFramePr/>
          <p:nvPr>
            <p:extLst>
              <p:ext uri="{D42A27DB-BD31-4B8C-83A1-F6EECF244321}">
                <p14:modId xmlns:p14="http://schemas.microsoft.com/office/powerpoint/2010/main" val="4198790382"/>
              </p:ext>
            </p:extLst>
          </p:nvPr>
        </p:nvGraphicFramePr>
        <p:xfrm>
          <a:off x="827515" y="1115451"/>
          <a:ext cx="10541100" cy="5184881"/>
        </p:xfrm>
        <a:graphic>
          <a:graphicData uri="http://schemas.openxmlformats.org/drawingml/2006/table">
            <a:tbl>
              <a:tblPr firstRow="1" bandRow="1">
                <a:tableStyleId>{D113A9D2-9D6B-4929-AA2D-F23B5EE8CBE7}</a:tableStyleId>
              </a:tblPr>
              <a:tblGrid>
                <a:gridCol w="2635275">
                  <a:extLst>
                    <a:ext uri="{9D8B030D-6E8A-4147-A177-3AD203B41FA5}">
                      <a16:colId xmlns:a16="http://schemas.microsoft.com/office/drawing/2014/main" val="20000"/>
                    </a:ext>
                  </a:extLst>
                </a:gridCol>
                <a:gridCol w="2635275">
                  <a:extLst>
                    <a:ext uri="{9D8B030D-6E8A-4147-A177-3AD203B41FA5}">
                      <a16:colId xmlns:a16="http://schemas.microsoft.com/office/drawing/2014/main" val="20001"/>
                    </a:ext>
                  </a:extLst>
                </a:gridCol>
                <a:gridCol w="2635275">
                  <a:extLst>
                    <a:ext uri="{9D8B030D-6E8A-4147-A177-3AD203B41FA5}">
                      <a16:colId xmlns:a16="http://schemas.microsoft.com/office/drawing/2014/main" val="20002"/>
                    </a:ext>
                  </a:extLst>
                </a:gridCol>
                <a:gridCol w="2635275">
                  <a:extLst>
                    <a:ext uri="{9D8B030D-6E8A-4147-A177-3AD203B41FA5}">
                      <a16:colId xmlns:a16="http://schemas.microsoft.com/office/drawing/2014/main" val="20003"/>
                    </a:ext>
                  </a:extLst>
                </a:gridCol>
              </a:tblGrid>
              <a:tr h="997025">
                <a:tc>
                  <a:txBody>
                    <a:bodyPr/>
                    <a:lstStyle/>
                    <a:p>
                      <a:pPr marL="0" marR="0" lvl="0" indent="0" algn="l" rtl="0">
                        <a:spcBef>
                          <a:spcPts val="0"/>
                        </a:spcBef>
                        <a:spcAft>
                          <a:spcPts val="0"/>
                        </a:spcAft>
                        <a:buNone/>
                      </a:pPr>
                      <a:r>
                        <a:rPr lang="es-MX" sz="1800"/>
                        <a:t>NOMBRE</a:t>
                      </a:r>
                      <a:endParaRPr sz="1800"/>
                    </a:p>
                  </a:txBody>
                  <a:tcPr marL="91450" marR="91450" marT="45725" marB="45725"/>
                </a:tc>
                <a:tc>
                  <a:txBody>
                    <a:bodyPr/>
                    <a:lstStyle/>
                    <a:p>
                      <a:pPr marL="0" marR="0" lvl="0" indent="0" algn="l" rtl="0">
                        <a:spcBef>
                          <a:spcPts val="0"/>
                        </a:spcBef>
                        <a:spcAft>
                          <a:spcPts val="0"/>
                        </a:spcAft>
                        <a:buNone/>
                      </a:pPr>
                      <a:r>
                        <a:rPr lang="es-MX" sz="1800"/>
                        <a:t>DESCRIPCION</a:t>
                      </a:r>
                      <a:endParaRPr sz="1800"/>
                    </a:p>
                  </a:txBody>
                  <a:tcPr marL="91450" marR="91450" marT="45725" marB="45725"/>
                </a:tc>
                <a:tc>
                  <a:txBody>
                    <a:bodyPr/>
                    <a:lstStyle/>
                    <a:p>
                      <a:pPr marL="0" marR="0" lvl="0" indent="0" algn="l" rtl="0">
                        <a:spcBef>
                          <a:spcPts val="0"/>
                        </a:spcBef>
                        <a:spcAft>
                          <a:spcPts val="0"/>
                        </a:spcAft>
                        <a:buNone/>
                      </a:pPr>
                      <a:r>
                        <a:rPr lang="es-MX" sz="1800"/>
                        <a:t>RESPONSABLE</a:t>
                      </a:r>
                      <a:endParaRPr sz="1800"/>
                    </a:p>
                  </a:txBody>
                  <a:tcPr marL="91450" marR="91450" marT="45725" marB="45725"/>
                </a:tc>
                <a:tc>
                  <a:txBody>
                    <a:bodyPr/>
                    <a:lstStyle/>
                    <a:p>
                      <a:pPr marL="0" marR="0" lvl="0" indent="0" algn="l" rtl="0">
                        <a:spcBef>
                          <a:spcPts val="0"/>
                        </a:spcBef>
                        <a:spcAft>
                          <a:spcPts val="0"/>
                        </a:spcAft>
                        <a:buNone/>
                      </a:pPr>
                      <a:r>
                        <a:rPr lang="es-MX" sz="1800"/>
                        <a:t>PRODUCTO</a:t>
                      </a:r>
                      <a:endParaRPr sz="1800"/>
                    </a:p>
                  </a:txBody>
                  <a:tcPr marL="91450" marR="91450" marT="45725" marB="45725"/>
                </a:tc>
                <a:extLst>
                  <a:ext uri="{0D108BD9-81ED-4DB2-BD59-A6C34878D82A}">
                    <a16:rowId xmlns:a16="http://schemas.microsoft.com/office/drawing/2014/main" val="10000"/>
                  </a:ext>
                </a:extLst>
              </a:tr>
              <a:tr h="1196781">
                <a:tc>
                  <a:txBody>
                    <a:bodyPr/>
                    <a:lstStyle/>
                    <a:p>
                      <a:pPr marL="0" marR="0" lvl="0" indent="0" algn="ctr" rtl="0">
                        <a:lnSpc>
                          <a:spcPct val="115000"/>
                        </a:lnSpc>
                        <a:spcBef>
                          <a:spcPts val="0"/>
                        </a:spcBef>
                        <a:spcAft>
                          <a:spcPts val="0"/>
                        </a:spcAft>
                        <a:buNone/>
                      </a:pPr>
                      <a:r>
                        <a:rPr lang="es-MX" sz="1800" dirty="0">
                          <a:sym typeface="Twentieth Century"/>
                        </a:rPr>
                        <a:t>Revisión  detallada de cada movimiento </a:t>
                      </a:r>
                      <a:endParaRPr sz="180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None/>
                      </a:pPr>
                      <a:r>
                        <a:rPr lang="es-MX" sz="1600">
                          <a:sym typeface="Twentieth Century"/>
                        </a:rPr>
                        <a:t>Revisión al margen de cada movimiento del robot.(Estabilidad y recorrido).</a:t>
                      </a:r>
                      <a:endParaRPr sz="16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600" dirty="0" smtClean="0">
                          <a:sym typeface="Twentieth Century"/>
                        </a:rPr>
                        <a:t>-</a:t>
                      </a:r>
                      <a:r>
                        <a:rPr lang="es-MX" sz="1600" dirty="0">
                          <a:sym typeface="Twentieth Century"/>
                        </a:rPr>
                        <a:t>Félix </a:t>
                      </a:r>
                      <a:r>
                        <a:rPr lang="es-MX" sz="1600" dirty="0" smtClean="0">
                          <a:sym typeface="Twentieth Century"/>
                        </a:rPr>
                        <a:t>Calle</a:t>
                      </a:r>
                      <a:endParaRPr sz="1600" dirty="0">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1"/>
                  </a:ext>
                </a:extLst>
              </a:tr>
              <a:tr h="997025">
                <a:tc>
                  <a:txBody>
                    <a:bodyPr/>
                    <a:lstStyle/>
                    <a:p>
                      <a:pPr marL="0" marR="0" lvl="0" indent="0" algn="ctr" rtl="0">
                        <a:lnSpc>
                          <a:spcPct val="115000"/>
                        </a:lnSpc>
                        <a:spcBef>
                          <a:spcPts val="0"/>
                        </a:spcBef>
                        <a:spcAft>
                          <a:spcPts val="0"/>
                        </a:spcAft>
                        <a:buNone/>
                      </a:pPr>
                      <a:r>
                        <a:rPr lang="es-MX" sz="1800">
                          <a:sym typeface="Twentieth Century"/>
                        </a:rPr>
                        <a:t>Revisión de Errores</a:t>
                      </a:r>
                      <a:endParaRPr sz="180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None/>
                      </a:pPr>
                      <a:r>
                        <a:rPr lang="es-MX" sz="1600">
                          <a:sym typeface="Twentieth Century"/>
                        </a:rPr>
                        <a:t>Realización de una lista de errores a encontrar.</a:t>
                      </a:r>
                      <a:endParaRPr sz="16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600" dirty="0" smtClean="0">
                          <a:sym typeface="Twentieth Century"/>
                        </a:rPr>
                        <a:t>-</a:t>
                      </a:r>
                      <a:r>
                        <a:rPr lang="es-MX" sz="1600" dirty="0">
                          <a:sym typeface="Twentieth Century"/>
                        </a:rPr>
                        <a:t>Kenny Cifuentes</a:t>
                      </a:r>
                      <a:endParaRPr sz="1600" b="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2"/>
                  </a:ext>
                </a:extLst>
              </a:tr>
              <a:tr h="997025">
                <a:tc>
                  <a:txBody>
                    <a:bodyPr/>
                    <a:lstStyle/>
                    <a:p>
                      <a:pPr marL="0" marR="0" lvl="0" indent="0" algn="ctr" rtl="0">
                        <a:lnSpc>
                          <a:spcPct val="115000"/>
                        </a:lnSpc>
                        <a:spcBef>
                          <a:spcPts val="0"/>
                        </a:spcBef>
                        <a:spcAft>
                          <a:spcPts val="0"/>
                        </a:spcAft>
                        <a:buNone/>
                      </a:pPr>
                      <a:r>
                        <a:rPr lang="es-MX" sz="1800">
                          <a:sym typeface="Twentieth Century"/>
                        </a:rPr>
                        <a:t>Reparación de errores encontrados</a:t>
                      </a:r>
                      <a:endParaRPr sz="180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None/>
                      </a:pPr>
                      <a:r>
                        <a:rPr lang="es-MX" sz="1600">
                          <a:sym typeface="Twentieth Century"/>
                        </a:rPr>
                        <a:t>Comenzar a solucionar los errores encontrados en el mismo.</a:t>
                      </a:r>
                      <a:endParaRPr sz="16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600" dirty="0" smtClean="0">
                          <a:sym typeface="Twentieth Century"/>
                        </a:rPr>
                        <a:t>-</a:t>
                      </a:r>
                      <a:r>
                        <a:rPr lang="es-MX" sz="1600" dirty="0">
                          <a:sym typeface="Twentieth Century"/>
                        </a:rPr>
                        <a:t>Félix </a:t>
                      </a:r>
                      <a:r>
                        <a:rPr lang="es-MX" sz="1600" dirty="0" smtClean="0">
                          <a:sym typeface="Twentieth Century"/>
                        </a:rPr>
                        <a:t>Calle</a:t>
                      </a:r>
                      <a:endParaRPr sz="1600" dirty="0">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3"/>
                  </a:ext>
                </a:extLst>
              </a:tr>
              <a:tr h="997025">
                <a:tc>
                  <a:txBody>
                    <a:bodyPr/>
                    <a:lstStyle/>
                    <a:p>
                      <a:pPr marL="0" marR="0" lvl="0" indent="0" algn="ctr" rtl="0">
                        <a:spcBef>
                          <a:spcPts val="0"/>
                        </a:spcBef>
                        <a:spcAft>
                          <a:spcPts val="0"/>
                        </a:spcAft>
                        <a:buNone/>
                      </a:pPr>
                      <a:r>
                        <a:rPr lang="es-MX" sz="1800">
                          <a:sym typeface="Twentieth Century"/>
                        </a:rPr>
                        <a:t>Respaldo</a:t>
                      </a:r>
                      <a:endParaRPr sz="1800"/>
                    </a:p>
                  </a:txBody>
                  <a:tcPr marL="91450" marR="91450" marT="45725" marB="45725"/>
                </a:tc>
                <a:tc>
                  <a:txBody>
                    <a:bodyPr/>
                    <a:lstStyle/>
                    <a:p>
                      <a:pPr marL="0" marR="0" lvl="0" indent="0" algn="ctr" rtl="0">
                        <a:lnSpc>
                          <a:spcPct val="115000"/>
                        </a:lnSpc>
                        <a:spcBef>
                          <a:spcPts val="0"/>
                        </a:spcBef>
                        <a:spcAft>
                          <a:spcPts val="0"/>
                        </a:spcAft>
                        <a:buNone/>
                      </a:pPr>
                      <a:r>
                        <a:rPr lang="es-MX" sz="1600">
                          <a:sym typeface="Twentieth Century"/>
                        </a:rPr>
                        <a:t>Respaldo en la nube.</a:t>
                      </a:r>
                      <a:endParaRPr sz="16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600" dirty="0">
                          <a:sym typeface="Twentieth Century"/>
                        </a:rPr>
                        <a:t>-Jose Diaz</a:t>
                      </a:r>
                      <a:endParaRPr sz="1600" dirty="0">
                        <a:sym typeface="Twentieth Century"/>
                      </a:endParaRPr>
                    </a:p>
                    <a:p>
                      <a:pPr marL="0" marR="0" lvl="0" indent="0" algn="l" rtl="0">
                        <a:lnSpc>
                          <a:spcPct val="115000"/>
                        </a:lnSpc>
                        <a:spcBef>
                          <a:spcPts val="0"/>
                        </a:spcBef>
                        <a:spcAft>
                          <a:spcPts val="0"/>
                        </a:spcAft>
                        <a:buNone/>
                      </a:pPr>
                      <a:r>
                        <a:rPr lang="es-MX" sz="1600" dirty="0">
                          <a:sym typeface="Twentieth Century"/>
                        </a:rPr>
                        <a:t> </a:t>
                      </a:r>
                      <a:endParaRPr sz="1600" b="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Respaldo</a:t>
                      </a:r>
                      <a:r>
                        <a:rPr lang="es-MX" sz="1800" kern="1200" baseline="0" dirty="0" smtClean="0">
                          <a:solidFill>
                            <a:schemeClr val="lt1"/>
                          </a:solidFill>
                          <a:effectLst/>
                          <a:latin typeface="+mn-lt"/>
                          <a:ea typeface="+mn-ea"/>
                          <a:cs typeface="+mn-cs"/>
                        </a:rPr>
                        <a:t> </a:t>
                      </a: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txBox="1">
            <a:spLocks noGrp="1"/>
          </p:cNvSpPr>
          <p:nvPr>
            <p:ph type="title"/>
          </p:nvPr>
        </p:nvSpPr>
        <p:spPr>
          <a:xfrm>
            <a:off x="800219"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-PRUEBAS Y EJECUCION DEL ROBOT </a:t>
            </a:r>
            <a:endParaRPr b="1" dirty="0">
              <a:solidFill>
                <a:schemeClr val="bg2">
                  <a:lumMod val="75000"/>
                </a:schemeClr>
              </a:solidFill>
            </a:endParaRPr>
          </a:p>
        </p:txBody>
      </p:sp>
      <p:graphicFrame>
        <p:nvGraphicFramePr>
          <p:cNvPr id="303" name="Google Shape;303;p30"/>
          <p:cNvGraphicFramePr/>
          <p:nvPr>
            <p:extLst>
              <p:ext uri="{D42A27DB-BD31-4B8C-83A1-F6EECF244321}">
                <p14:modId xmlns:p14="http://schemas.microsoft.com/office/powerpoint/2010/main" val="1787513347"/>
              </p:ext>
            </p:extLst>
          </p:nvPr>
        </p:nvGraphicFramePr>
        <p:xfrm>
          <a:off x="800219" y="992620"/>
          <a:ext cx="10311920" cy="5685774"/>
        </p:xfrm>
        <a:graphic>
          <a:graphicData uri="http://schemas.openxmlformats.org/drawingml/2006/table">
            <a:tbl>
              <a:tblPr firstRow="1" bandRow="1">
                <a:tableStyleId>{D113A9D2-9D6B-4929-AA2D-F23B5EE8CBE7}</a:tableStyleId>
              </a:tblPr>
              <a:tblGrid>
                <a:gridCol w="2577980">
                  <a:extLst>
                    <a:ext uri="{9D8B030D-6E8A-4147-A177-3AD203B41FA5}">
                      <a16:colId xmlns:a16="http://schemas.microsoft.com/office/drawing/2014/main" val="20000"/>
                    </a:ext>
                  </a:extLst>
                </a:gridCol>
                <a:gridCol w="2577980">
                  <a:extLst>
                    <a:ext uri="{9D8B030D-6E8A-4147-A177-3AD203B41FA5}">
                      <a16:colId xmlns:a16="http://schemas.microsoft.com/office/drawing/2014/main" val="20001"/>
                    </a:ext>
                  </a:extLst>
                </a:gridCol>
                <a:gridCol w="2577980">
                  <a:extLst>
                    <a:ext uri="{9D8B030D-6E8A-4147-A177-3AD203B41FA5}">
                      <a16:colId xmlns:a16="http://schemas.microsoft.com/office/drawing/2014/main" val="20002"/>
                    </a:ext>
                  </a:extLst>
                </a:gridCol>
                <a:gridCol w="2577980">
                  <a:extLst>
                    <a:ext uri="{9D8B030D-6E8A-4147-A177-3AD203B41FA5}">
                      <a16:colId xmlns:a16="http://schemas.microsoft.com/office/drawing/2014/main" val="20003"/>
                    </a:ext>
                  </a:extLst>
                </a:gridCol>
              </a:tblGrid>
              <a:tr h="491415">
                <a:tc>
                  <a:txBody>
                    <a:bodyPr/>
                    <a:lstStyle/>
                    <a:p>
                      <a:pPr marL="0" marR="0" lvl="0" indent="0" algn="l" rtl="0">
                        <a:spcBef>
                          <a:spcPts val="0"/>
                        </a:spcBef>
                        <a:spcAft>
                          <a:spcPts val="0"/>
                        </a:spcAft>
                        <a:buNone/>
                      </a:pPr>
                      <a:r>
                        <a:rPr lang="es-MX" sz="1800" dirty="0"/>
                        <a:t>NOMBRE</a:t>
                      </a:r>
                      <a:endParaRPr sz="1800" dirty="0"/>
                    </a:p>
                  </a:txBody>
                  <a:tcPr marL="91450" marR="91450" marT="45725" marB="45725"/>
                </a:tc>
                <a:tc>
                  <a:txBody>
                    <a:bodyPr/>
                    <a:lstStyle/>
                    <a:p>
                      <a:pPr marL="0" marR="0" lvl="0" indent="0" algn="l" rtl="0">
                        <a:spcBef>
                          <a:spcPts val="0"/>
                        </a:spcBef>
                        <a:spcAft>
                          <a:spcPts val="0"/>
                        </a:spcAft>
                        <a:buNone/>
                      </a:pPr>
                      <a:r>
                        <a:rPr lang="es-MX" sz="1800"/>
                        <a:t>DESCRIPCION</a:t>
                      </a:r>
                      <a:endParaRPr sz="1800"/>
                    </a:p>
                  </a:txBody>
                  <a:tcPr marL="91450" marR="91450" marT="45725" marB="45725"/>
                </a:tc>
                <a:tc>
                  <a:txBody>
                    <a:bodyPr/>
                    <a:lstStyle/>
                    <a:p>
                      <a:pPr marL="0" marR="0" lvl="0" indent="0" algn="l" rtl="0">
                        <a:spcBef>
                          <a:spcPts val="0"/>
                        </a:spcBef>
                        <a:spcAft>
                          <a:spcPts val="0"/>
                        </a:spcAft>
                        <a:buNone/>
                      </a:pPr>
                      <a:r>
                        <a:rPr lang="es-MX" sz="1800" dirty="0"/>
                        <a:t>RESPONSABLE</a:t>
                      </a:r>
                      <a:endParaRPr sz="1800" dirty="0"/>
                    </a:p>
                  </a:txBody>
                  <a:tcPr marL="91450" marR="91450" marT="45725" marB="45725"/>
                </a:tc>
                <a:tc>
                  <a:txBody>
                    <a:bodyPr/>
                    <a:lstStyle/>
                    <a:p>
                      <a:pPr marL="0" marR="0" lvl="0" indent="0" algn="l" rtl="0">
                        <a:spcBef>
                          <a:spcPts val="0"/>
                        </a:spcBef>
                        <a:spcAft>
                          <a:spcPts val="0"/>
                        </a:spcAft>
                        <a:buNone/>
                      </a:pPr>
                      <a:r>
                        <a:rPr lang="es-MX" sz="1800"/>
                        <a:t>PRODUCTO</a:t>
                      </a:r>
                      <a:endParaRPr sz="1800"/>
                    </a:p>
                  </a:txBody>
                  <a:tcPr marL="91450" marR="91450" marT="45725" marB="45725"/>
                </a:tc>
                <a:extLst>
                  <a:ext uri="{0D108BD9-81ED-4DB2-BD59-A6C34878D82A}">
                    <a16:rowId xmlns:a16="http://schemas.microsoft.com/office/drawing/2014/main" val="10000"/>
                  </a:ext>
                </a:extLst>
              </a:tr>
              <a:tr h="925411">
                <a:tc>
                  <a:txBody>
                    <a:bodyPr/>
                    <a:lstStyle/>
                    <a:p>
                      <a:pPr marL="0" marR="0" lvl="0" indent="0" algn="ctr" rtl="0">
                        <a:lnSpc>
                          <a:spcPct val="115000"/>
                        </a:lnSpc>
                        <a:spcBef>
                          <a:spcPts val="0"/>
                        </a:spcBef>
                        <a:spcAft>
                          <a:spcPts val="0"/>
                        </a:spcAft>
                        <a:buNone/>
                      </a:pPr>
                      <a:r>
                        <a:rPr lang="es-MX" sz="1600">
                          <a:sym typeface="Twentieth Century"/>
                        </a:rPr>
                        <a:t>Pruebas de velocidad y estabilidad en el movimiento </a:t>
                      </a:r>
                      <a:endParaRPr sz="160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None/>
                      </a:pPr>
                      <a:r>
                        <a:rPr lang="es-MX" sz="1600">
                          <a:sym typeface="Twentieth Century"/>
                        </a:rPr>
                        <a:t>Pruebas contra cronometro de la velocidad del robot.</a:t>
                      </a:r>
                      <a:endParaRPr sz="16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400" dirty="0">
                          <a:sym typeface="Twentieth Century"/>
                        </a:rPr>
                        <a:t>-Jose </a:t>
                      </a:r>
                      <a:r>
                        <a:rPr lang="es-MX" sz="1400" dirty="0" smtClean="0">
                          <a:sym typeface="Twentieth Century"/>
                        </a:rPr>
                        <a:t>Diaz</a:t>
                      </a:r>
                      <a:endParaRPr sz="1400" dirty="0">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1"/>
                  </a:ext>
                </a:extLst>
              </a:tr>
              <a:tr h="1057639">
                <a:tc>
                  <a:txBody>
                    <a:bodyPr/>
                    <a:lstStyle/>
                    <a:p>
                      <a:pPr marL="0" marR="0" lvl="0" indent="0" algn="ctr" rtl="0">
                        <a:lnSpc>
                          <a:spcPct val="115000"/>
                        </a:lnSpc>
                        <a:spcBef>
                          <a:spcPts val="0"/>
                        </a:spcBef>
                        <a:spcAft>
                          <a:spcPts val="0"/>
                        </a:spcAft>
                        <a:buNone/>
                      </a:pPr>
                      <a:r>
                        <a:rPr lang="es-MX" sz="1600" dirty="0">
                          <a:sym typeface="Twentieth Century"/>
                        </a:rPr>
                        <a:t>Pruebas de velocidad de estabilidad en rotaciones</a:t>
                      </a:r>
                      <a:endParaRPr sz="160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None/>
                      </a:pPr>
                      <a:r>
                        <a:rPr lang="es-MX" sz="1600">
                          <a:sym typeface="Twentieth Century"/>
                        </a:rPr>
                        <a:t>Pruebas contra cronometró de la velocidad y la estabilidad del robot.</a:t>
                      </a:r>
                      <a:endParaRPr sz="16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s-MX" sz="1400" dirty="0" smtClean="0">
                          <a:sym typeface="Twentieth Century"/>
                        </a:rPr>
                        <a:t>-Jose Diaz</a:t>
                      </a:r>
                    </a:p>
                    <a:p>
                      <a:pPr marL="0" marR="0" lvl="0" indent="0" algn="l" defTabSz="457200" rtl="0" eaLnBrk="1" fontAlgn="auto" latinLnBrk="0" hangingPunct="1">
                        <a:lnSpc>
                          <a:spcPct val="115000"/>
                        </a:lnSpc>
                        <a:spcBef>
                          <a:spcPts val="0"/>
                        </a:spcBef>
                        <a:spcAft>
                          <a:spcPts val="0"/>
                        </a:spcAft>
                        <a:buClrTx/>
                        <a:buSzTx/>
                        <a:buFontTx/>
                        <a:buNone/>
                        <a:tabLst/>
                        <a:defRPr/>
                      </a:pPr>
                      <a:endParaRPr lang="es-MX" sz="1400" dirty="0" smtClean="0">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2"/>
                  </a:ext>
                </a:extLst>
              </a:tr>
              <a:tr h="925411">
                <a:tc>
                  <a:txBody>
                    <a:bodyPr/>
                    <a:lstStyle/>
                    <a:p>
                      <a:pPr marL="0" marR="0" lvl="0" indent="0" algn="ctr" rtl="0">
                        <a:lnSpc>
                          <a:spcPct val="115000"/>
                        </a:lnSpc>
                        <a:spcBef>
                          <a:spcPts val="0"/>
                        </a:spcBef>
                        <a:spcAft>
                          <a:spcPts val="0"/>
                        </a:spcAft>
                        <a:buNone/>
                      </a:pPr>
                      <a:r>
                        <a:rPr lang="es-MX" sz="1600" dirty="0">
                          <a:sym typeface="Twentieth Century"/>
                        </a:rPr>
                        <a:t>Pruebas de velocidad  en el agarre</a:t>
                      </a:r>
                      <a:endParaRPr sz="160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None/>
                      </a:pPr>
                      <a:r>
                        <a:rPr lang="es-MX" sz="1600" dirty="0">
                          <a:sym typeface="Twentieth Century"/>
                        </a:rPr>
                        <a:t>Pruebas contra cronometro del agarre del robot.</a:t>
                      </a:r>
                      <a:endParaRPr sz="1600" b="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400" dirty="0">
                          <a:sym typeface="Twentieth Century"/>
                        </a:rPr>
                        <a:t>-Jose Diaz</a:t>
                      </a:r>
                      <a:endParaRPr sz="1400" dirty="0">
                        <a:sym typeface="Twentieth Century"/>
                      </a:endParaRPr>
                    </a:p>
                    <a:p>
                      <a:pPr marL="0" marR="0" lvl="0" indent="0" algn="l" rtl="0">
                        <a:lnSpc>
                          <a:spcPct val="115000"/>
                        </a:lnSpc>
                        <a:spcBef>
                          <a:spcPts val="0"/>
                        </a:spcBef>
                        <a:spcAft>
                          <a:spcPts val="0"/>
                        </a:spcAft>
                        <a:buNone/>
                      </a:pPr>
                      <a:endParaRPr sz="1400" b="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3"/>
                  </a:ext>
                </a:extLst>
              </a:tr>
              <a:tr h="1327847">
                <a:tc>
                  <a:txBody>
                    <a:bodyPr/>
                    <a:lstStyle/>
                    <a:p>
                      <a:pPr marL="0" marR="0" lvl="0" indent="0" algn="ctr" rtl="0">
                        <a:lnSpc>
                          <a:spcPct val="115000"/>
                        </a:lnSpc>
                        <a:spcBef>
                          <a:spcPts val="0"/>
                        </a:spcBef>
                        <a:spcAft>
                          <a:spcPts val="0"/>
                        </a:spcAft>
                        <a:buNone/>
                      </a:pPr>
                      <a:r>
                        <a:rPr lang="es-MX" sz="1600">
                          <a:sym typeface="Twentieth Century"/>
                        </a:rPr>
                        <a:t>Pruebas en simulación de competencia de “Flip Tac Toe”</a:t>
                      </a:r>
                      <a:endParaRPr sz="160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None/>
                      </a:pPr>
                      <a:r>
                        <a:rPr lang="es-MX" sz="1600">
                          <a:sym typeface="Twentieth Century"/>
                        </a:rPr>
                        <a:t>Pruebas contra cronometro en un circuito armado, para la simulación del robot en la competencia.</a:t>
                      </a:r>
                      <a:endParaRPr sz="16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400" dirty="0">
                          <a:sym typeface="Twentieth Century"/>
                        </a:rPr>
                        <a:t>-Jose </a:t>
                      </a:r>
                      <a:r>
                        <a:rPr lang="es-MX" sz="1400" dirty="0" smtClean="0">
                          <a:sym typeface="Twentieth Century"/>
                        </a:rPr>
                        <a:t>Diaz</a:t>
                      </a:r>
                      <a:endParaRPr sz="1400" dirty="0">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4"/>
                  </a:ext>
                </a:extLst>
              </a:tr>
              <a:tr h="819793">
                <a:tc>
                  <a:txBody>
                    <a:bodyPr/>
                    <a:lstStyle/>
                    <a:p>
                      <a:pPr marL="0" marR="0" lvl="0" indent="0" algn="ctr" rtl="0">
                        <a:lnSpc>
                          <a:spcPct val="115000"/>
                        </a:lnSpc>
                        <a:spcBef>
                          <a:spcPts val="0"/>
                        </a:spcBef>
                        <a:spcAft>
                          <a:spcPts val="0"/>
                        </a:spcAft>
                        <a:buNone/>
                      </a:pPr>
                      <a:r>
                        <a:rPr lang="es-MX" sz="1600">
                          <a:sym typeface="Twentieth Century"/>
                        </a:rPr>
                        <a:t>Respaldo y Finalización del proyecto</a:t>
                      </a:r>
                      <a:endParaRPr sz="160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None/>
                      </a:pPr>
                      <a:r>
                        <a:rPr lang="es-MX" sz="1600" dirty="0">
                          <a:sym typeface="Twentieth Century"/>
                        </a:rPr>
                        <a:t> </a:t>
                      </a:r>
                      <a:endParaRPr sz="1600" b="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None/>
                      </a:pPr>
                      <a:r>
                        <a:rPr lang="es-MX" sz="1400">
                          <a:sym typeface="Twentieth Century"/>
                        </a:rPr>
                        <a:t>-Jose Diaz</a:t>
                      </a:r>
                      <a:endParaRPr sz="1400">
                        <a:sym typeface="Twentieth Century"/>
                      </a:endParaRPr>
                    </a:p>
                    <a:p>
                      <a:pPr marL="0" marR="0" lvl="0" indent="0" algn="l" rtl="0">
                        <a:lnSpc>
                          <a:spcPct val="115000"/>
                        </a:lnSpc>
                        <a:spcBef>
                          <a:spcPts val="0"/>
                        </a:spcBef>
                        <a:spcAft>
                          <a:spcPts val="0"/>
                        </a:spcAft>
                        <a:buNone/>
                      </a:pPr>
                      <a:r>
                        <a:rPr lang="es-MX" sz="1400">
                          <a:sym typeface="Twentieth Century"/>
                        </a:rPr>
                        <a:t> </a:t>
                      </a:r>
                      <a:endParaRPr sz="1400" b="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err="1" smtClean="0">
                          <a:solidFill>
                            <a:schemeClr val="lt1"/>
                          </a:solidFill>
                          <a:effectLst/>
                          <a:latin typeface="+mn-lt"/>
                          <a:ea typeface="+mn-ea"/>
                          <a:cs typeface="+mn-cs"/>
                        </a:rPr>
                        <a:t>Finalizacion</a:t>
                      </a:r>
                      <a:r>
                        <a:rPr lang="es-MX" sz="1800" kern="1200" dirty="0" smtClean="0">
                          <a:solidFill>
                            <a:schemeClr val="lt1"/>
                          </a:solidFill>
                          <a:effectLst/>
                          <a:latin typeface="+mn-lt"/>
                          <a:ea typeface="+mn-ea"/>
                          <a:cs typeface="+mn-cs"/>
                        </a:rPr>
                        <a:t> de 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1"/>
          <p:cNvSpPr txBox="1">
            <a:spLocks noGrp="1"/>
          </p:cNvSpPr>
          <p:nvPr>
            <p:ph type="title"/>
          </p:nvPr>
        </p:nvSpPr>
        <p:spPr>
          <a:xfrm>
            <a:off x="827514" y="20879"/>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PLANIFICACIÓN DE LA CARTA GANTT</a:t>
            </a:r>
            <a:br>
              <a:rPr lang="es-MX" b="1" dirty="0">
                <a:solidFill>
                  <a:schemeClr val="bg2">
                    <a:lumMod val="75000"/>
                  </a:schemeClr>
                </a:solidFill>
              </a:rPr>
            </a:br>
            <a:endParaRPr sz="2400" b="1" dirty="0">
              <a:solidFill>
                <a:schemeClr val="bg2">
                  <a:lumMod val="75000"/>
                </a:schemeClr>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14" y="1124823"/>
            <a:ext cx="9727275" cy="51583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2"/>
          <p:cNvSpPr txBox="1">
            <a:spLocks noGrp="1"/>
          </p:cNvSpPr>
          <p:nvPr>
            <p:ph type="title"/>
          </p:nvPr>
        </p:nvSpPr>
        <p:spPr>
          <a:xfrm>
            <a:off x="708276" y="2415233"/>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Twentieth Century"/>
              <a:buNone/>
            </a:pPr>
            <a:r>
              <a:rPr lang="es-MX" sz="4800" b="1" dirty="0">
                <a:solidFill>
                  <a:schemeClr val="bg2">
                    <a:lumMod val="75000"/>
                  </a:schemeClr>
                </a:solidFill>
              </a:rPr>
              <a:t>PLANIFICACION DE RIESGOS</a:t>
            </a:r>
            <a:endParaRPr sz="48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548942707"/>
              </p:ext>
            </p:extLst>
          </p:nvPr>
        </p:nvGraphicFramePr>
        <p:xfrm>
          <a:off x="790347" y="121919"/>
          <a:ext cx="9520601" cy="6531428"/>
        </p:xfrm>
        <a:graphic>
          <a:graphicData uri="http://schemas.openxmlformats.org/drawingml/2006/table">
            <a:tbl>
              <a:tblPr firstRow="1" firstCol="1" bandRow="1">
                <a:tableStyleId>{D113A9D2-9D6B-4929-AA2D-F23B5EE8CBE7}</a:tableStyleId>
              </a:tblPr>
              <a:tblGrid>
                <a:gridCol w="2490534">
                  <a:extLst>
                    <a:ext uri="{9D8B030D-6E8A-4147-A177-3AD203B41FA5}">
                      <a16:colId xmlns:a16="http://schemas.microsoft.com/office/drawing/2014/main" val="1797350785"/>
                    </a:ext>
                  </a:extLst>
                </a:gridCol>
                <a:gridCol w="1822905">
                  <a:extLst>
                    <a:ext uri="{9D8B030D-6E8A-4147-A177-3AD203B41FA5}">
                      <a16:colId xmlns:a16="http://schemas.microsoft.com/office/drawing/2014/main" val="4151395421"/>
                    </a:ext>
                  </a:extLst>
                </a:gridCol>
                <a:gridCol w="1173008">
                  <a:extLst>
                    <a:ext uri="{9D8B030D-6E8A-4147-A177-3AD203B41FA5}">
                      <a16:colId xmlns:a16="http://schemas.microsoft.com/office/drawing/2014/main" val="1105629886"/>
                    </a:ext>
                  </a:extLst>
                </a:gridCol>
                <a:gridCol w="4034154">
                  <a:extLst>
                    <a:ext uri="{9D8B030D-6E8A-4147-A177-3AD203B41FA5}">
                      <a16:colId xmlns:a16="http://schemas.microsoft.com/office/drawing/2014/main" val="3269182291"/>
                    </a:ext>
                  </a:extLst>
                </a:gridCol>
              </a:tblGrid>
              <a:tr h="831124">
                <a:tc>
                  <a:txBody>
                    <a:bodyPr/>
                    <a:lstStyle/>
                    <a:p>
                      <a:pPr algn="ctr">
                        <a:lnSpc>
                          <a:spcPct val="115000"/>
                        </a:lnSpc>
                        <a:spcAft>
                          <a:spcPts val="0"/>
                        </a:spcAft>
                      </a:pPr>
                      <a:r>
                        <a:rPr lang="es-ES" sz="1200" dirty="0">
                          <a:effectLst/>
                        </a:rPr>
                        <a:t> </a:t>
                      </a:r>
                      <a:endParaRPr lang="en-US" sz="1200" dirty="0">
                        <a:effectLst/>
                      </a:endParaRPr>
                    </a:p>
                    <a:p>
                      <a:pPr algn="ctr">
                        <a:lnSpc>
                          <a:spcPct val="115000"/>
                        </a:lnSpc>
                        <a:spcAft>
                          <a:spcPts val="0"/>
                        </a:spcAft>
                      </a:pPr>
                      <a:r>
                        <a:rPr lang="es-ES" sz="1200" dirty="0">
                          <a:effectLst/>
                        </a:rPr>
                        <a:t>RIESGOS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dirty="0">
                          <a:effectLst/>
                        </a:rPr>
                        <a:t>PROBABILIDAD</a:t>
                      </a:r>
                      <a:endParaRPr lang="en-US" sz="1200" dirty="0">
                        <a:effectLst/>
                      </a:endParaRPr>
                    </a:p>
                    <a:p>
                      <a:pPr algn="ctr">
                        <a:lnSpc>
                          <a:spcPct val="115000"/>
                        </a:lnSpc>
                        <a:spcAft>
                          <a:spcPts val="0"/>
                        </a:spcAft>
                      </a:pPr>
                      <a:r>
                        <a:rPr lang="es-ES" sz="1200" dirty="0">
                          <a:effectLst/>
                        </a:rPr>
                        <a:t>DE</a:t>
                      </a:r>
                      <a:endParaRPr lang="en-US" sz="1200" dirty="0">
                        <a:effectLst/>
                      </a:endParaRPr>
                    </a:p>
                    <a:p>
                      <a:pPr algn="ctr">
                        <a:lnSpc>
                          <a:spcPct val="115000"/>
                        </a:lnSpc>
                        <a:spcAft>
                          <a:spcPts val="0"/>
                        </a:spcAft>
                      </a:pPr>
                      <a:r>
                        <a:rPr lang="es-ES" sz="1200" dirty="0">
                          <a:effectLst/>
                        </a:rPr>
                        <a:t>OCURRENCIA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NIVEL</a:t>
                      </a:r>
                      <a:endParaRPr lang="en-US" sz="1200">
                        <a:effectLst/>
                      </a:endParaRPr>
                    </a:p>
                    <a:p>
                      <a:pPr algn="ctr">
                        <a:lnSpc>
                          <a:spcPct val="115000"/>
                        </a:lnSpc>
                        <a:spcAft>
                          <a:spcPts val="0"/>
                        </a:spcAft>
                      </a:pPr>
                      <a:r>
                        <a:rPr lang="es-ES" sz="1200">
                          <a:effectLst/>
                        </a:rPr>
                        <a:t>DE</a:t>
                      </a:r>
                      <a:endParaRPr lang="en-US" sz="1200">
                        <a:effectLst/>
                      </a:endParaRPr>
                    </a:p>
                    <a:p>
                      <a:pPr algn="ctr">
                        <a:lnSpc>
                          <a:spcPct val="115000"/>
                        </a:lnSpc>
                        <a:spcAft>
                          <a:spcPts val="0"/>
                        </a:spcAft>
                      </a:pPr>
                      <a:r>
                        <a:rPr lang="es-ES" sz="1200">
                          <a:effectLst/>
                        </a:rPr>
                        <a:t>IMPACTO</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dirty="0">
                          <a:effectLst/>
                        </a:rPr>
                        <a:t>ACCIÓN</a:t>
                      </a:r>
                      <a:endParaRPr lang="en-US" sz="1200" dirty="0">
                        <a:effectLst/>
                      </a:endParaRPr>
                    </a:p>
                    <a:p>
                      <a:pPr algn="ctr">
                        <a:lnSpc>
                          <a:spcPct val="115000"/>
                        </a:lnSpc>
                        <a:spcAft>
                          <a:spcPts val="0"/>
                        </a:spcAft>
                      </a:pPr>
                      <a:r>
                        <a:rPr lang="es-ES" sz="1200" dirty="0">
                          <a:effectLst/>
                        </a:rPr>
                        <a:t>REMEDIAL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3144249180"/>
                  </a:ext>
                </a:extLst>
              </a:tr>
              <a:tr h="831124">
                <a:tc>
                  <a:txBody>
                    <a:bodyPr/>
                    <a:lstStyle/>
                    <a:p>
                      <a:pPr algn="ctr">
                        <a:lnSpc>
                          <a:spcPct val="115000"/>
                        </a:lnSpc>
                        <a:spcAft>
                          <a:spcPts val="0"/>
                        </a:spcAft>
                      </a:pPr>
                      <a:r>
                        <a:rPr lang="es-ES" sz="1200" dirty="0">
                          <a:effectLst/>
                        </a:rPr>
                        <a:t>Inconvenientes en el funcionamiento correcto del robot.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dirty="0">
                          <a:effectLst/>
                        </a:rPr>
                        <a:t> </a:t>
                      </a:r>
                      <a:endParaRPr lang="en-US" sz="1200" dirty="0">
                        <a:effectLst/>
                      </a:endParaRPr>
                    </a:p>
                    <a:p>
                      <a:pPr algn="ctr">
                        <a:lnSpc>
                          <a:spcPct val="115000"/>
                        </a:lnSpc>
                        <a:spcAft>
                          <a:spcPts val="0"/>
                        </a:spcAft>
                      </a:pPr>
                      <a:r>
                        <a:rPr lang="es-ES" sz="1200" dirty="0">
                          <a:effectLst/>
                        </a:rPr>
                        <a:t>%30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dirty="0">
                          <a:effectLst/>
                        </a:rPr>
                        <a:t> </a:t>
                      </a:r>
                      <a:endParaRPr lang="en-US" sz="1200" dirty="0">
                        <a:effectLst/>
                      </a:endParaRPr>
                    </a:p>
                    <a:p>
                      <a:pPr algn="ctr">
                        <a:lnSpc>
                          <a:spcPct val="115000"/>
                        </a:lnSpc>
                        <a:spcAft>
                          <a:spcPts val="0"/>
                        </a:spcAft>
                      </a:pPr>
                      <a:r>
                        <a:rPr lang="es-ES" sz="1200" dirty="0">
                          <a:effectLst/>
                        </a:rPr>
                        <a:t>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Consultar al profesor sobre funcionamiento o investigar en internet.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1560819687"/>
                  </a:ext>
                </a:extLst>
              </a:tr>
              <a:tr h="831124">
                <a:tc>
                  <a:txBody>
                    <a:bodyPr/>
                    <a:lstStyle/>
                    <a:p>
                      <a:pPr algn="ctr">
                        <a:lnSpc>
                          <a:spcPct val="115000"/>
                        </a:lnSpc>
                        <a:spcAft>
                          <a:spcPts val="0"/>
                        </a:spcAft>
                      </a:pPr>
                      <a:r>
                        <a:rPr lang="es-ES" sz="1200" dirty="0">
                          <a:effectLst/>
                        </a:rPr>
                        <a:t>La ausencia de un integrante del equipo de trabajo a una sesión.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dirty="0">
                          <a:effectLst/>
                        </a:rPr>
                        <a:t>%30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Repartir las tareas propuestas entre los integrantes presentes en la sesión de trabajo.</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187389607"/>
                  </a:ext>
                </a:extLst>
              </a:tr>
              <a:tr h="839507">
                <a:tc>
                  <a:txBody>
                    <a:bodyPr/>
                    <a:lstStyle/>
                    <a:p>
                      <a:pPr algn="ctr">
                        <a:lnSpc>
                          <a:spcPct val="115000"/>
                        </a:lnSpc>
                        <a:spcAft>
                          <a:spcPts val="0"/>
                        </a:spcAft>
                      </a:pPr>
                      <a:r>
                        <a:rPr lang="es-ES" sz="1200" dirty="0">
                          <a:effectLst/>
                        </a:rPr>
                        <a:t>Problemas de salud en el personal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%30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Asignar las tareas entre los demás integrantes del grupo hasta el regreso del integrante con problemas de salud a la sesiones de trabajo.</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2525155504"/>
                  </a:ext>
                </a:extLst>
              </a:tr>
              <a:tr h="629630">
                <a:tc>
                  <a:txBody>
                    <a:bodyPr/>
                    <a:lstStyle/>
                    <a:p>
                      <a:pPr algn="ctr">
                        <a:lnSpc>
                          <a:spcPct val="115000"/>
                        </a:lnSpc>
                        <a:spcAft>
                          <a:spcPts val="0"/>
                        </a:spcAft>
                      </a:pPr>
                      <a:r>
                        <a:rPr lang="es-ES" sz="1200" dirty="0">
                          <a:effectLst/>
                        </a:rPr>
                        <a:t>Perder toda la información.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dirty="0">
                          <a:effectLst/>
                        </a:rPr>
                        <a:t>%20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Comunicar de manera inmediata al profesor, mientras en conjunto se buscan respaldos antiguos.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3305270836"/>
                  </a:ext>
                </a:extLst>
              </a:tr>
              <a:tr h="1108165">
                <a:tc>
                  <a:txBody>
                    <a:bodyPr/>
                    <a:lstStyle/>
                    <a:p>
                      <a:pPr algn="ctr">
                        <a:lnSpc>
                          <a:spcPct val="115000"/>
                        </a:lnSpc>
                        <a:spcAft>
                          <a:spcPts val="0"/>
                        </a:spcAft>
                      </a:pPr>
                      <a:r>
                        <a:rPr lang="es-ES" sz="1200" dirty="0">
                          <a:effectLst/>
                        </a:rPr>
                        <a:t>No tener al alcance la tecnología necesaria para llevar a cabo el proyecto como se desea.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 </a:t>
                      </a:r>
                      <a:endParaRPr lang="en-US" sz="1200">
                        <a:effectLst/>
                      </a:endParaRPr>
                    </a:p>
                    <a:p>
                      <a:pPr algn="ctr">
                        <a:lnSpc>
                          <a:spcPct val="115000"/>
                        </a:lnSpc>
                        <a:spcAft>
                          <a:spcPts val="0"/>
                        </a:spcAft>
                      </a:pPr>
                      <a:r>
                        <a:rPr lang="es-ES" sz="1200">
                          <a:effectLst/>
                        </a:rPr>
                        <a:t>%20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 </a:t>
                      </a:r>
                      <a:endParaRPr lang="en-US" sz="1200">
                        <a:effectLst/>
                      </a:endParaRPr>
                    </a:p>
                    <a:p>
                      <a:pPr algn="ctr">
                        <a:lnSpc>
                          <a:spcPct val="115000"/>
                        </a:lnSpc>
                        <a:spcAft>
                          <a:spcPts val="0"/>
                        </a:spcAft>
                      </a:pPr>
                      <a:r>
                        <a:rPr lang="es-ES" sz="1200">
                          <a:effectLst/>
                        </a:rPr>
                        <a:t>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dirty="0">
                          <a:effectLst/>
                        </a:rPr>
                        <a:t>Bajar el nivel, ahora utópico, que se desea alcanzar, y adecuarse a la tecnología proporcionada.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2778379864"/>
                  </a:ext>
                </a:extLst>
              </a:tr>
              <a:tr h="277041">
                <a:tc>
                  <a:txBody>
                    <a:bodyPr/>
                    <a:lstStyle/>
                    <a:p>
                      <a:pPr algn="ctr">
                        <a:lnSpc>
                          <a:spcPct val="115000"/>
                        </a:lnSpc>
                        <a:spcAft>
                          <a:spcPts val="0"/>
                        </a:spcAft>
                      </a:pPr>
                      <a:r>
                        <a:rPr lang="es-ES" sz="1200">
                          <a:effectLst/>
                        </a:rPr>
                        <a:t>Cambios en el personal</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Reorganización del esquema de trabajo.</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1370401417"/>
                  </a:ext>
                </a:extLst>
              </a:tr>
              <a:tr h="554083">
                <a:tc>
                  <a:txBody>
                    <a:bodyPr/>
                    <a:lstStyle/>
                    <a:p>
                      <a:pPr algn="ctr">
                        <a:lnSpc>
                          <a:spcPct val="115000"/>
                        </a:lnSpc>
                        <a:spcAft>
                          <a:spcPts val="0"/>
                        </a:spcAft>
                      </a:pPr>
                      <a:r>
                        <a:rPr lang="es-ES" sz="1200" dirty="0">
                          <a:effectLst/>
                        </a:rPr>
                        <a:t>Componentes defectuosos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Solicitar al profesor cambiar componentes o comprar nuevos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3214465429"/>
                  </a:ext>
                </a:extLst>
              </a:tr>
              <a:tr h="629630">
                <a:tc>
                  <a:txBody>
                    <a:bodyPr/>
                    <a:lstStyle/>
                    <a:p>
                      <a:pPr algn="ctr">
                        <a:lnSpc>
                          <a:spcPct val="115000"/>
                        </a:lnSpc>
                        <a:spcAft>
                          <a:spcPts val="0"/>
                        </a:spcAft>
                      </a:pPr>
                      <a:r>
                        <a:rPr lang="es-ES" sz="1200" dirty="0">
                          <a:effectLst/>
                        </a:rPr>
                        <a:t>La falta de un computador para trabajar.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a:effectLst/>
                        </a:rPr>
                        <a:t>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tc>
                  <a:txBody>
                    <a:bodyPr/>
                    <a:lstStyle/>
                    <a:p>
                      <a:pPr algn="ctr">
                        <a:lnSpc>
                          <a:spcPct val="115000"/>
                        </a:lnSpc>
                        <a:spcAft>
                          <a:spcPts val="0"/>
                        </a:spcAft>
                      </a:pPr>
                      <a:r>
                        <a:rPr lang="es-ES" sz="1200" dirty="0">
                          <a:effectLst/>
                        </a:rPr>
                        <a:t>Solicitar computar a profesor de turno.</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972" marR="34972" marT="0" marB="0"/>
                </a:tc>
                <a:extLst>
                  <a:ext uri="{0D108BD9-81ED-4DB2-BD59-A6C34878D82A}">
                    <a16:rowId xmlns:a16="http://schemas.microsoft.com/office/drawing/2014/main" val="290237794"/>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2" name="Redondear rectángulo de esquina diagonal 1"/>
          <p:cNvSpPr/>
          <p:nvPr/>
        </p:nvSpPr>
        <p:spPr>
          <a:xfrm>
            <a:off x="672525" y="981263"/>
            <a:ext cx="9821303" cy="5145390"/>
          </a:xfrm>
          <a:prstGeom prst="round2Diag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Google Shape;324;p34"/>
          <p:cNvSpPr txBox="1">
            <a:spLocks noGrp="1"/>
          </p:cNvSpPr>
          <p:nvPr>
            <p:ph type="title"/>
          </p:nvPr>
        </p:nvSpPr>
        <p:spPr>
          <a:xfrm>
            <a:off x="820571"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TIPOS DE RIESGOS	</a:t>
            </a:r>
            <a:endParaRPr b="1" dirty="0">
              <a:solidFill>
                <a:schemeClr val="bg2">
                  <a:lumMod val="75000"/>
                </a:schemeClr>
              </a:solidFill>
            </a:endParaRPr>
          </a:p>
        </p:txBody>
      </p:sp>
      <p:sp>
        <p:nvSpPr>
          <p:cNvPr id="325" name="Google Shape;325;p34"/>
          <p:cNvSpPr txBox="1">
            <a:spLocks noGrp="1"/>
          </p:cNvSpPr>
          <p:nvPr>
            <p:ph idx="1"/>
          </p:nvPr>
        </p:nvSpPr>
        <p:spPr>
          <a:xfrm>
            <a:off x="820571" y="1286063"/>
            <a:ext cx="9905999" cy="4825978"/>
          </a:xfrm>
          <a:prstGeom prst="rect">
            <a:avLst/>
          </a:prstGeom>
          <a:noFill/>
          <a:ln>
            <a:noFill/>
          </a:ln>
        </p:spPr>
        <p:style>
          <a:lnRef idx="0">
            <a:scrgbClr r="0" g="0" b="0"/>
          </a:lnRef>
          <a:fillRef idx="0">
            <a:scrgbClr r="0" g="0" b="0"/>
          </a:fillRef>
          <a:effectRef idx="0">
            <a:scrgbClr r="0" g="0" b="0"/>
          </a:effectRef>
          <a:fontRef idx="minor">
            <a:schemeClr val="accent1"/>
          </a:fontRef>
        </p:style>
        <p:txBody>
          <a:bodyPr spcFirstLastPara="1" wrap="square" lIns="91425" tIns="45700" rIns="91425" bIns="45700" anchor="t" anchorCtr="0">
            <a:noAutofit/>
          </a:bodyPr>
          <a:lstStyle/>
          <a:p>
            <a:pPr lvl="0" algn="l" rtl="0">
              <a:lnSpc>
                <a:spcPct val="120000"/>
              </a:lnSpc>
              <a:spcBef>
                <a:spcPts val="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Organizacional: Descoordinación en las tareas designadas ´para cada integrantes del equipo.</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Personas: Mal convivencia y comunicación entre los integrantes del equipo.</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Herramientas: Impedimento a acceder a lugares o herramientas del trabajo, para realizar el proyecto.</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Estimación: Incumplir los plazos establecidos para las entregas de documentes correspondientes al proyecto.</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Tecnología: Detección de errores en la tecnología disponible, y no poder solucionarlos a corto plazo</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2" name="Redondear rectángulo de esquina diagonal 1"/>
          <p:cNvSpPr/>
          <p:nvPr/>
        </p:nvSpPr>
        <p:spPr>
          <a:xfrm>
            <a:off x="148044" y="1854925"/>
            <a:ext cx="5077099" cy="4815840"/>
          </a:xfrm>
          <a:prstGeom prst="round2DiagRect">
            <a:avLst>
              <a:gd name="adj1" fmla="val 16667"/>
              <a:gd name="adj2" fmla="val 18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Recortar rectángulo de esquina diagonal 2"/>
          <p:cNvSpPr/>
          <p:nvPr/>
        </p:nvSpPr>
        <p:spPr>
          <a:xfrm>
            <a:off x="5564777" y="2267701"/>
            <a:ext cx="6113417" cy="3645419"/>
          </a:xfrm>
          <a:prstGeom prst="snip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Google Shape;330;p35"/>
          <p:cNvSpPr txBox="1">
            <a:spLocks noGrp="1"/>
          </p:cNvSpPr>
          <p:nvPr>
            <p:ph type="title"/>
          </p:nvPr>
        </p:nvSpPr>
        <p:spPr>
          <a:xfrm>
            <a:off x="724316" y="0"/>
            <a:ext cx="9906000" cy="11229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PLANIFICACIÓN DE RECURSOS</a:t>
            </a:r>
            <a:endParaRPr b="1" dirty="0">
              <a:solidFill>
                <a:schemeClr val="bg2">
                  <a:lumMod val="75000"/>
                </a:schemeClr>
              </a:solidFill>
            </a:endParaRPr>
          </a:p>
        </p:txBody>
      </p:sp>
      <p:sp>
        <p:nvSpPr>
          <p:cNvPr id="331" name="Google Shape;331;p35"/>
          <p:cNvSpPr txBox="1">
            <a:spLocks noGrp="1"/>
          </p:cNvSpPr>
          <p:nvPr>
            <p:ph type="body" idx="1"/>
          </p:nvPr>
        </p:nvSpPr>
        <p:spPr>
          <a:xfrm>
            <a:off x="348344" y="1122947"/>
            <a:ext cx="502575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s-MX" sz="2800" b="1" dirty="0">
                <a:solidFill>
                  <a:schemeClr val="bg2">
                    <a:lumMod val="75000"/>
                  </a:schemeClr>
                </a:solidFill>
              </a:rPr>
              <a:t>RECURSOS:		COSTOS:</a:t>
            </a:r>
            <a:endParaRPr sz="2800" b="1" dirty="0">
              <a:solidFill>
                <a:schemeClr val="bg2">
                  <a:lumMod val="75000"/>
                </a:schemeClr>
              </a:solidFill>
            </a:endParaRPr>
          </a:p>
        </p:txBody>
      </p:sp>
      <p:sp>
        <p:nvSpPr>
          <p:cNvPr id="333" name="Google Shape;333;p35"/>
          <p:cNvSpPr txBox="1">
            <a:spLocks noGrp="1"/>
          </p:cNvSpPr>
          <p:nvPr>
            <p:ph sz="half" idx="2"/>
          </p:nvPr>
        </p:nvSpPr>
        <p:spPr>
          <a:xfrm>
            <a:off x="5791200" y="1283368"/>
            <a:ext cx="4646602"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s-MX" sz="2800" b="1" dirty="0"/>
              <a:t>ESTIMACIÓN DE COSTO(TRABAJADORES)</a:t>
            </a:r>
            <a:endParaRPr sz="2800" b="1" dirty="0"/>
          </a:p>
        </p:txBody>
      </p:sp>
      <p:sp>
        <p:nvSpPr>
          <p:cNvPr id="332" name="Google Shape;332;p35"/>
          <p:cNvSpPr txBox="1">
            <a:spLocks noGrp="1"/>
          </p:cNvSpPr>
          <p:nvPr>
            <p:ph type="body" sz="quarter" idx="3"/>
          </p:nvPr>
        </p:nvSpPr>
        <p:spPr>
          <a:xfrm>
            <a:off x="348343" y="1942998"/>
            <a:ext cx="5442857" cy="4466391"/>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lt1"/>
              </a:buClr>
              <a:buSzPts val="2775"/>
              <a:buFont typeface="Wingdings" panose="05000000000000000000" pitchFamily="2" charset="2"/>
              <a:buChar char="v"/>
            </a:pPr>
            <a:r>
              <a:rPr lang="es-MX" sz="1800" b="1" dirty="0">
                <a:ln w="9525">
                  <a:solidFill>
                    <a:schemeClr val="bg1"/>
                  </a:solidFill>
                  <a:prstDash val="solid"/>
                </a:ln>
                <a:effectLst>
                  <a:outerShdw blurRad="12700" dist="38100" dir="2700000" algn="tl" rotWithShape="0">
                    <a:schemeClr val="bg1">
                      <a:lumMod val="50000"/>
                    </a:schemeClr>
                  </a:outerShdw>
                </a:effectLst>
              </a:rPr>
              <a:t>Hardware</a:t>
            </a:r>
            <a:endParaRPr sz="1800" b="1" dirty="0">
              <a:ln w="9525">
                <a:solidFill>
                  <a:schemeClr val="bg1"/>
                </a:solidFill>
                <a:prstDash val="solid"/>
              </a:ln>
              <a:effectLst>
                <a:outerShdw blurRad="12700" dist="38100" dir="2700000" algn="tl" rotWithShape="0">
                  <a:schemeClr val="bg1">
                    <a:lumMod val="50000"/>
                  </a:schemeClr>
                </a:outerShdw>
              </a:effectLst>
            </a:endParaRPr>
          </a:p>
          <a:p>
            <a:pPr marL="285750" lvl="0" indent="-285750" algn="l" rtl="0">
              <a:lnSpc>
                <a:spcPct val="110000"/>
              </a:lnSpc>
              <a:spcBef>
                <a:spcPts val="1000"/>
              </a:spcBef>
              <a:spcAft>
                <a:spcPts val="0"/>
              </a:spcAft>
              <a:buClr>
                <a:schemeClr val="lt1"/>
              </a:buClr>
              <a:buSzPts val="2775"/>
              <a:buFont typeface="Arial" panose="020B0604020202020204" pitchFamily="34" charset="0"/>
              <a:buChar char="•"/>
            </a:pPr>
            <a:r>
              <a:rPr lang="es-MX" sz="1800" b="1" dirty="0" smtClean="0">
                <a:ln w="9525">
                  <a:solidFill>
                    <a:schemeClr val="bg1"/>
                  </a:solidFill>
                  <a:prstDash val="solid"/>
                </a:ln>
                <a:effectLst>
                  <a:outerShdw blurRad="12700" dist="38100" dir="2700000" algn="tl" rotWithShape="0">
                    <a:schemeClr val="bg1">
                      <a:lumMod val="50000"/>
                    </a:schemeClr>
                  </a:outerShdw>
                </a:effectLst>
              </a:rPr>
              <a:t>Computador-</a:t>
            </a:r>
            <a:r>
              <a:rPr lang="es-MX" sz="1800" b="1" dirty="0" smtClean="0">
                <a:ln w="9525">
                  <a:solidFill>
                    <a:schemeClr val="bg1"/>
                  </a:solidFill>
                  <a:prstDash val="solid"/>
                </a:ln>
                <a:effectLst>
                  <a:outerShdw blurRad="12700" dist="38100" dir="2700000" algn="tl" rotWithShape="0">
                    <a:schemeClr val="bg1">
                      <a:lumMod val="50000"/>
                    </a:schemeClr>
                  </a:outerShdw>
                </a:effectLst>
              </a:rPr>
              <a:t>------------|$500,000</a:t>
            </a:r>
            <a:endParaRPr sz="1800" b="1" dirty="0">
              <a:ln w="9525">
                <a:solidFill>
                  <a:schemeClr val="bg1"/>
                </a:solidFill>
                <a:prstDash val="solid"/>
              </a:ln>
              <a:effectLst>
                <a:outerShdw blurRad="12700" dist="38100" dir="2700000" algn="tl" rotWithShape="0">
                  <a:schemeClr val="bg1">
                    <a:lumMod val="50000"/>
                  </a:schemeClr>
                </a:outerShdw>
              </a:effectLst>
            </a:endParaRPr>
          </a:p>
          <a:p>
            <a:pPr marL="285750" lvl="0" indent="-285750" algn="l" rtl="0">
              <a:lnSpc>
                <a:spcPct val="110000"/>
              </a:lnSpc>
              <a:spcBef>
                <a:spcPts val="1000"/>
              </a:spcBef>
              <a:spcAft>
                <a:spcPts val="0"/>
              </a:spcAft>
              <a:buClr>
                <a:schemeClr val="lt1"/>
              </a:buClr>
              <a:buSzPts val="2775"/>
              <a:buFont typeface="Arial" panose="020B0604020202020204" pitchFamily="34" charset="0"/>
              <a:buChar char="•"/>
            </a:pPr>
            <a:r>
              <a:rPr lang="es-MX" sz="1800" b="1" dirty="0" smtClean="0">
                <a:ln w="9525">
                  <a:solidFill>
                    <a:schemeClr val="bg1"/>
                  </a:solidFill>
                  <a:prstDash val="solid"/>
                </a:ln>
                <a:effectLst>
                  <a:outerShdw blurRad="12700" dist="38100" dir="2700000" algn="tl" rotWithShape="0">
                    <a:schemeClr val="bg1">
                      <a:lumMod val="50000"/>
                    </a:schemeClr>
                  </a:outerShdw>
                </a:effectLst>
              </a:rPr>
              <a:t>Celular-</a:t>
            </a:r>
            <a:r>
              <a:rPr lang="es-MX" sz="1800" b="1" dirty="0" smtClean="0">
                <a:ln w="9525">
                  <a:solidFill>
                    <a:schemeClr val="bg1"/>
                  </a:solidFill>
                  <a:prstDash val="solid"/>
                </a:ln>
                <a:effectLst>
                  <a:outerShdw blurRad="12700" dist="38100" dir="2700000" algn="tl" rotWithShape="0">
                    <a:schemeClr val="bg1">
                      <a:lumMod val="50000"/>
                    </a:schemeClr>
                  </a:outerShdw>
                </a:effectLst>
              </a:rPr>
              <a:t>----------------------|$</a:t>
            </a:r>
            <a:r>
              <a:rPr lang="es-MX" sz="1800" b="1" dirty="0">
                <a:ln w="9525">
                  <a:solidFill>
                    <a:schemeClr val="bg1"/>
                  </a:solidFill>
                  <a:prstDash val="solid"/>
                </a:ln>
                <a:effectLst>
                  <a:outerShdw blurRad="12700" dist="38100" dir="2700000" algn="tl" rotWithShape="0">
                    <a:schemeClr val="bg1">
                      <a:lumMod val="50000"/>
                    </a:schemeClr>
                  </a:outerShdw>
                </a:effectLst>
              </a:rPr>
              <a:t>100,000</a:t>
            </a:r>
            <a:endParaRPr sz="1800" b="1" dirty="0">
              <a:ln w="9525">
                <a:solidFill>
                  <a:schemeClr val="bg1"/>
                </a:solidFill>
                <a:prstDash val="solid"/>
              </a:ln>
              <a:effectLst>
                <a:outerShdw blurRad="12700" dist="38100" dir="2700000" algn="tl" rotWithShape="0">
                  <a:schemeClr val="bg1">
                    <a:lumMod val="50000"/>
                  </a:schemeClr>
                </a:outerShdw>
              </a:effectLst>
            </a:endParaRPr>
          </a:p>
          <a:p>
            <a:pPr marL="285750" lvl="0" indent="-285750" algn="l" rtl="0">
              <a:lnSpc>
                <a:spcPct val="110000"/>
              </a:lnSpc>
              <a:spcBef>
                <a:spcPts val="1000"/>
              </a:spcBef>
              <a:spcAft>
                <a:spcPts val="0"/>
              </a:spcAft>
              <a:buClr>
                <a:schemeClr val="lt1"/>
              </a:buClr>
              <a:buSzPts val="2775"/>
              <a:buFont typeface="Arial" panose="020B0604020202020204" pitchFamily="34" charset="0"/>
              <a:buChar char="•"/>
            </a:pPr>
            <a:r>
              <a:rPr lang="es-MX" sz="1800" b="1" dirty="0" err="1" smtClean="0">
                <a:ln w="9525">
                  <a:solidFill>
                    <a:schemeClr val="bg1"/>
                  </a:solidFill>
                  <a:prstDash val="solid"/>
                </a:ln>
                <a:effectLst>
                  <a:outerShdw blurRad="12700" dist="38100" dir="2700000" algn="tl" rotWithShape="0">
                    <a:schemeClr val="bg1">
                      <a:lumMod val="50000"/>
                    </a:schemeClr>
                  </a:outerShdw>
                </a:effectLst>
              </a:rPr>
              <a:t>MicroSD</a:t>
            </a:r>
            <a:r>
              <a:rPr lang="es-MX" sz="1800" b="1" dirty="0" smtClean="0">
                <a:ln w="9525">
                  <a:solidFill>
                    <a:schemeClr val="bg1"/>
                  </a:solidFill>
                  <a:prstDash val="solid"/>
                </a:ln>
                <a:effectLst>
                  <a:outerShdw blurRad="12700" dist="38100" dir="2700000" algn="tl" rotWithShape="0">
                    <a:schemeClr val="bg1">
                      <a:lumMod val="50000"/>
                    </a:schemeClr>
                  </a:outerShdw>
                </a:effectLst>
              </a:rPr>
              <a:t>-</a:t>
            </a:r>
            <a:r>
              <a:rPr lang="es-MX" sz="1800" b="1" dirty="0" smtClean="0">
                <a:ln w="9525">
                  <a:solidFill>
                    <a:schemeClr val="bg1"/>
                  </a:solidFill>
                  <a:prstDash val="solid"/>
                </a:ln>
                <a:effectLst>
                  <a:outerShdw blurRad="12700" dist="38100" dir="2700000" algn="tl" rotWithShape="0">
                    <a:schemeClr val="bg1">
                      <a:lumMod val="50000"/>
                    </a:schemeClr>
                  </a:outerShdw>
                </a:effectLst>
              </a:rPr>
              <a:t>----------------------|$5,000</a:t>
            </a:r>
          </a:p>
          <a:p>
            <a:pPr marL="285750" lvl="0" indent="-285750">
              <a:lnSpc>
                <a:spcPct val="110000"/>
              </a:lnSpc>
              <a:spcBef>
                <a:spcPts val="1000"/>
              </a:spcBef>
              <a:spcAft>
                <a:spcPts val="0"/>
              </a:spcAft>
              <a:buClr>
                <a:schemeClr val="lt1"/>
              </a:buClr>
              <a:buSzPts val="2775"/>
              <a:buFont typeface="Arial" panose="020B0604020202020204" pitchFamily="34" charset="0"/>
              <a:buChar char="•"/>
            </a:pPr>
            <a:r>
              <a:rPr lang="es-MX" sz="1800" b="1" dirty="0" smtClean="0">
                <a:ln w="9525">
                  <a:solidFill>
                    <a:schemeClr val="bg1"/>
                  </a:solidFill>
                  <a:prstDash val="solid"/>
                </a:ln>
                <a:effectLst>
                  <a:outerShdw blurRad="12700" dist="38100" dir="2700000" algn="tl" rotWithShape="0">
                    <a:schemeClr val="bg1">
                      <a:lumMod val="50000"/>
                    </a:schemeClr>
                  </a:outerShdw>
                </a:effectLst>
              </a:rPr>
              <a:t>LEGOMINDSTORM-</a:t>
            </a:r>
            <a:r>
              <a:rPr lang="es-MX" sz="1800" b="1" dirty="0" smtClean="0">
                <a:ln w="9525">
                  <a:solidFill>
                    <a:schemeClr val="bg1"/>
                  </a:solidFill>
                  <a:prstDash val="solid"/>
                </a:ln>
                <a:effectLst>
                  <a:outerShdw blurRad="12700" dist="38100" dir="2700000" algn="tl" rotWithShape="0">
                    <a:schemeClr val="bg1">
                      <a:lumMod val="50000"/>
                    </a:schemeClr>
                  </a:outerShdw>
                </a:effectLst>
              </a:rPr>
              <a:t>-------------|$</a:t>
            </a:r>
            <a:r>
              <a:rPr lang="es-MX" sz="1800" b="1" dirty="0" smtClean="0">
                <a:ln w="9525">
                  <a:solidFill>
                    <a:schemeClr val="bg1"/>
                  </a:solidFill>
                  <a:prstDash val="solid"/>
                </a:ln>
                <a:effectLst>
                  <a:outerShdw blurRad="12700" dist="38100" dir="2700000" algn="tl" rotWithShape="0">
                    <a:schemeClr val="bg1">
                      <a:lumMod val="50000"/>
                    </a:schemeClr>
                  </a:outerShdw>
                </a:effectLst>
              </a:rPr>
              <a:t>300,000</a:t>
            </a:r>
          </a:p>
          <a:p>
            <a:pPr marL="285750" lvl="0" indent="-285750">
              <a:lnSpc>
                <a:spcPct val="110000"/>
              </a:lnSpc>
              <a:spcBef>
                <a:spcPts val="1000"/>
              </a:spcBef>
              <a:spcAft>
                <a:spcPts val="0"/>
              </a:spcAft>
              <a:buClr>
                <a:schemeClr val="lt1"/>
              </a:buClr>
              <a:buSzPts val="2775"/>
              <a:buFont typeface="Wingdings" panose="05000000000000000000" pitchFamily="2" charset="2"/>
              <a:buChar char="v"/>
            </a:pPr>
            <a:r>
              <a:rPr lang="es-MX" sz="1800" b="1" dirty="0" smtClean="0">
                <a:ln w="9525">
                  <a:solidFill>
                    <a:schemeClr val="bg1"/>
                  </a:solidFill>
                  <a:prstDash val="solid"/>
                </a:ln>
                <a:effectLst>
                  <a:outerShdw blurRad="12700" dist="38100" dir="2700000" algn="tl" rotWithShape="0">
                    <a:schemeClr val="bg1">
                      <a:lumMod val="50000"/>
                    </a:schemeClr>
                  </a:outerShdw>
                </a:effectLst>
              </a:rPr>
              <a:t>Software</a:t>
            </a:r>
            <a:endParaRPr sz="1800" b="1" dirty="0">
              <a:ln w="9525">
                <a:solidFill>
                  <a:schemeClr val="bg1"/>
                </a:solidFill>
                <a:prstDash val="solid"/>
              </a:ln>
              <a:effectLst>
                <a:outerShdw blurRad="12700" dist="38100" dir="2700000" algn="tl" rotWithShape="0">
                  <a:schemeClr val="bg1">
                    <a:lumMod val="50000"/>
                  </a:schemeClr>
                </a:outerShdw>
              </a:effectLst>
            </a:endParaRPr>
          </a:p>
          <a:p>
            <a:pPr marL="285750" lvl="0" indent="-285750" algn="l" rtl="0">
              <a:lnSpc>
                <a:spcPct val="110000"/>
              </a:lnSpc>
              <a:spcBef>
                <a:spcPts val="1000"/>
              </a:spcBef>
              <a:spcAft>
                <a:spcPts val="0"/>
              </a:spcAft>
              <a:buClr>
                <a:schemeClr val="lt1"/>
              </a:buClr>
              <a:buSzPts val="2775"/>
              <a:buFont typeface="Arial" panose="020B0604020202020204" pitchFamily="34" charset="0"/>
              <a:buChar char="•"/>
            </a:pPr>
            <a:r>
              <a:rPr lang="es-MX" sz="1800" b="1" dirty="0" smtClean="0">
                <a:ln w="9525">
                  <a:solidFill>
                    <a:schemeClr val="bg1"/>
                  </a:solidFill>
                  <a:prstDash val="solid"/>
                </a:ln>
                <a:effectLst>
                  <a:outerShdw blurRad="12700" dist="38100" dir="2700000" algn="tl" rotWithShape="0">
                    <a:schemeClr val="bg1">
                      <a:lumMod val="50000"/>
                    </a:schemeClr>
                  </a:outerShdw>
                </a:effectLst>
              </a:rPr>
              <a:t>Putty-----------------------|LIBRE</a:t>
            </a:r>
          </a:p>
          <a:p>
            <a:pPr marL="285750" lvl="0" indent="-285750" algn="l" rtl="0">
              <a:lnSpc>
                <a:spcPct val="110000"/>
              </a:lnSpc>
              <a:spcBef>
                <a:spcPts val="1000"/>
              </a:spcBef>
              <a:spcAft>
                <a:spcPts val="0"/>
              </a:spcAft>
              <a:buClr>
                <a:schemeClr val="lt1"/>
              </a:buClr>
              <a:buSzPts val="2775"/>
              <a:buFont typeface="Arial" panose="020B0604020202020204" pitchFamily="34" charset="0"/>
              <a:buChar char="•"/>
            </a:pPr>
            <a:r>
              <a:rPr lang="es-MX" sz="1800" b="1" dirty="0" smtClean="0">
                <a:ln w="9525">
                  <a:solidFill>
                    <a:schemeClr val="bg1"/>
                  </a:solidFill>
                  <a:prstDash val="solid"/>
                </a:ln>
                <a:effectLst>
                  <a:outerShdw blurRad="12700" dist="38100" dir="2700000" algn="tl" rotWithShape="0">
                    <a:schemeClr val="bg1">
                      <a:lumMod val="50000"/>
                    </a:schemeClr>
                  </a:outerShdw>
                </a:effectLst>
              </a:rPr>
              <a:t>OS </a:t>
            </a:r>
            <a:r>
              <a:rPr lang="es-MX" sz="1800" b="1" dirty="0">
                <a:ln w="9525">
                  <a:solidFill>
                    <a:schemeClr val="bg1"/>
                  </a:solidFill>
                  <a:prstDash val="solid"/>
                </a:ln>
                <a:effectLst>
                  <a:outerShdw blurRad="12700" dist="38100" dir="2700000" algn="tl" rotWithShape="0">
                    <a:schemeClr val="bg1">
                      <a:lumMod val="50000"/>
                    </a:schemeClr>
                  </a:outerShdw>
                </a:effectLst>
              </a:rPr>
              <a:t>Windows 10---------|$50,000</a:t>
            </a:r>
            <a:endParaRPr sz="1800" b="1" dirty="0">
              <a:ln w="9525">
                <a:solidFill>
                  <a:schemeClr val="bg1"/>
                </a:solidFill>
                <a:prstDash val="solid"/>
              </a:ln>
              <a:effectLst>
                <a:outerShdw blurRad="12700" dist="38100" dir="2700000" algn="tl" rotWithShape="0">
                  <a:schemeClr val="bg1">
                    <a:lumMod val="50000"/>
                  </a:schemeClr>
                </a:outerShdw>
              </a:effectLst>
            </a:endParaRPr>
          </a:p>
          <a:p>
            <a:pPr marL="285750" lvl="0" indent="-285750" algn="l" rtl="0">
              <a:lnSpc>
                <a:spcPct val="110000"/>
              </a:lnSpc>
              <a:spcBef>
                <a:spcPts val="1000"/>
              </a:spcBef>
              <a:spcAft>
                <a:spcPts val="0"/>
              </a:spcAft>
              <a:buClr>
                <a:schemeClr val="lt1"/>
              </a:buClr>
              <a:buSzPts val="2775"/>
              <a:buFont typeface="Arial" panose="020B0604020202020204" pitchFamily="34" charset="0"/>
              <a:buChar char="•"/>
            </a:pPr>
            <a:r>
              <a:rPr lang="es-MX" sz="1800" b="1" dirty="0" smtClean="0">
                <a:ln w="9525">
                  <a:solidFill>
                    <a:schemeClr val="bg1"/>
                  </a:solidFill>
                  <a:prstDash val="solid"/>
                </a:ln>
                <a:effectLst>
                  <a:outerShdw blurRad="12700" dist="38100" dir="2700000" algn="tl" rotWithShape="0">
                    <a:schemeClr val="bg1">
                      <a:lumMod val="50000"/>
                    </a:schemeClr>
                  </a:outerShdw>
                </a:effectLst>
              </a:rPr>
              <a:t>MobaTextEditor----------|LIBRE</a:t>
            </a:r>
            <a:endParaRPr sz="1800" b="1" dirty="0">
              <a:ln w="9525">
                <a:solidFill>
                  <a:schemeClr val="bg1"/>
                </a:solidFill>
                <a:prstDash val="solid"/>
              </a:ln>
              <a:effectLst>
                <a:outerShdw blurRad="12700" dist="38100" dir="2700000" algn="tl" rotWithShape="0">
                  <a:schemeClr val="bg1">
                    <a:lumMod val="50000"/>
                  </a:schemeClr>
                </a:outerShdw>
              </a:effectLst>
            </a:endParaRPr>
          </a:p>
          <a:p>
            <a:pPr marL="285750" lvl="0" indent="-285750" algn="l" rtl="0">
              <a:lnSpc>
                <a:spcPct val="110000"/>
              </a:lnSpc>
              <a:spcBef>
                <a:spcPts val="1000"/>
              </a:spcBef>
              <a:spcAft>
                <a:spcPts val="0"/>
              </a:spcAft>
              <a:buClr>
                <a:schemeClr val="lt1"/>
              </a:buClr>
              <a:buSzPts val="2775"/>
              <a:buFont typeface="Arial" panose="020B0604020202020204" pitchFamily="34" charset="0"/>
              <a:buChar char="•"/>
            </a:pPr>
            <a:r>
              <a:rPr lang="es-MX" sz="1800" b="1" dirty="0" smtClean="0">
                <a:ln w="9525">
                  <a:solidFill>
                    <a:schemeClr val="bg1"/>
                  </a:solidFill>
                  <a:prstDash val="solid"/>
                </a:ln>
                <a:effectLst>
                  <a:outerShdw blurRad="12700" dist="38100" dir="2700000" algn="tl" rotWithShape="0">
                    <a:schemeClr val="bg1">
                      <a:lumMod val="50000"/>
                    </a:schemeClr>
                  </a:outerShdw>
                </a:effectLst>
              </a:rPr>
              <a:t>Cuenta </a:t>
            </a:r>
            <a:r>
              <a:rPr lang="es-MX" sz="1800" b="1" dirty="0">
                <a:ln w="9525">
                  <a:solidFill>
                    <a:schemeClr val="bg1"/>
                  </a:solidFill>
                  <a:prstDash val="solid"/>
                </a:ln>
                <a:effectLst>
                  <a:outerShdw blurRad="12700" dist="38100" dir="2700000" algn="tl" rotWithShape="0">
                    <a:schemeClr val="bg1">
                      <a:lumMod val="50000"/>
                    </a:schemeClr>
                  </a:outerShdw>
                </a:effectLst>
              </a:rPr>
              <a:t>MEGA------------|$4,500(</a:t>
            </a:r>
            <a:r>
              <a:rPr lang="es-MX" sz="1800" b="1" dirty="0" err="1">
                <a:ln w="9525">
                  <a:solidFill>
                    <a:schemeClr val="bg1"/>
                  </a:solidFill>
                  <a:prstDash val="solid"/>
                </a:ln>
                <a:effectLst>
                  <a:outerShdw blurRad="12700" dist="38100" dir="2700000" algn="tl" rotWithShape="0">
                    <a:schemeClr val="bg1">
                      <a:lumMod val="50000"/>
                    </a:schemeClr>
                  </a:outerShdw>
                </a:effectLst>
              </a:rPr>
              <a:t>mens</a:t>
            </a:r>
            <a:r>
              <a:rPr lang="es-MX" sz="1800" b="1" dirty="0">
                <a:ln w="9525">
                  <a:solidFill>
                    <a:schemeClr val="bg1"/>
                  </a:solidFill>
                  <a:prstDash val="solid"/>
                </a:ln>
                <a:effectLst>
                  <a:outerShdw blurRad="12700" dist="38100" dir="2700000" algn="tl" rotWithShape="0">
                    <a:schemeClr val="bg1">
                      <a:lumMod val="50000"/>
                    </a:schemeClr>
                  </a:outerShdw>
                </a:effectLst>
              </a:rPr>
              <a:t>)</a:t>
            </a:r>
            <a:endParaRPr sz="1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34" name="Google Shape;334;p35"/>
          <p:cNvSpPr txBox="1">
            <a:spLocks noGrp="1"/>
          </p:cNvSpPr>
          <p:nvPr>
            <p:ph sz="quarter" idx="4"/>
          </p:nvPr>
        </p:nvSpPr>
        <p:spPr>
          <a:xfrm>
            <a:off x="5488400" y="2267700"/>
            <a:ext cx="6350674" cy="3972679"/>
          </a:xfrm>
          <a:prstGeom prst="rect">
            <a:avLst/>
          </a:prstGeom>
          <a:noFill/>
          <a:ln>
            <a:noFill/>
          </a:ln>
        </p:spPr>
        <p:txBody>
          <a:bodyPr spcFirstLastPara="1" wrap="square" lIns="91425" tIns="45700" rIns="91425" bIns="45700" anchor="t" anchorCtr="0">
            <a:noAutofit/>
          </a:bodyPr>
          <a:lstStyle/>
          <a:p>
            <a:pPr lvl="0" algn="l" rtl="0">
              <a:lnSpc>
                <a:spcPct val="120000"/>
              </a:lnSpc>
              <a:spcBef>
                <a:spcPts val="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Tiempo de programación</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2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meses</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Costo total horas de programación: $5,000,000</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Diseñador de sistema robóticos: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$6,000,000</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Encargado de los informes $1,800,000</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Jefe de proyecto: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3,000,000</a:t>
            </a:r>
          </a:p>
          <a:p>
            <a:pPr marL="0" lvl="0" indent="0" algn="l" rtl="0">
              <a:lnSpc>
                <a:spcPct val="12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COSTO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TOTAL DEL PROYECTO:$16,809,000.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quina doblada 10"/>
          <p:cNvSpPr/>
          <p:nvPr/>
        </p:nvSpPr>
        <p:spPr>
          <a:xfrm>
            <a:off x="374466" y="931298"/>
            <a:ext cx="11207933" cy="5926702"/>
          </a:xfrm>
          <a:prstGeom prst="foldedCorne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ectángulo 8"/>
          <p:cNvSpPr/>
          <p:nvPr/>
        </p:nvSpPr>
        <p:spPr>
          <a:xfrm>
            <a:off x="539931" y="294642"/>
            <a:ext cx="7680960" cy="646331"/>
          </a:xfrm>
          <a:prstGeom prst="rect">
            <a:avLst/>
          </a:prstGeom>
        </p:spPr>
        <p:txBody>
          <a:bodyPr wrap="square">
            <a:spAutoFit/>
          </a:bodyPr>
          <a:lstStyle/>
          <a:p>
            <a:r>
              <a:rPr lang="es-MX" sz="3600" b="1" kern="1200" cap="all" dirty="0" smtClean="0">
                <a:ln w="3175" cmpd="sng">
                  <a:noFill/>
                </a:ln>
                <a:solidFill>
                  <a:srgbClr val="146194">
                    <a:lumMod val="75000"/>
                  </a:srgbClr>
                </a:solidFill>
                <a:latin typeface="Century Gothic" panose="020B0502020202020204"/>
                <a:ea typeface="+mj-ea"/>
                <a:cs typeface="+mj-cs"/>
              </a:rPr>
              <a:t>REQUERIMIENTOS FUNCIONALES</a:t>
            </a:r>
            <a:endParaRPr lang="en-US" dirty="0"/>
          </a:p>
        </p:txBody>
      </p:sp>
      <p:sp>
        <p:nvSpPr>
          <p:cNvPr id="10" name="CuadroTexto 9"/>
          <p:cNvSpPr txBox="1"/>
          <p:nvPr/>
        </p:nvSpPr>
        <p:spPr>
          <a:xfrm>
            <a:off x="374467" y="750595"/>
            <a:ext cx="11086011" cy="307777"/>
          </a:xfrm>
          <a:prstGeom prst="rect">
            <a:avLst/>
          </a:prstGeom>
          <a:noFill/>
        </p:spPr>
        <p:txBody>
          <a:bodyPr wrap="square" rtlCol="0">
            <a:spAutoFit/>
          </a:bodyPr>
          <a:lstStyle/>
          <a:p>
            <a:endParaRPr lang="en-US" dirty="0"/>
          </a:p>
        </p:txBody>
      </p:sp>
      <p:graphicFrame>
        <p:nvGraphicFramePr>
          <p:cNvPr id="13" name="Diagrama 12"/>
          <p:cNvGraphicFramePr/>
          <p:nvPr>
            <p:extLst>
              <p:ext uri="{D42A27DB-BD31-4B8C-83A1-F6EECF244321}">
                <p14:modId xmlns:p14="http://schemas.microsoft.com/office/powerpoint/2010/main" val="3941078446"/>
              </p:ext>
            </p:extLst>
          </p:nvPr>
        </p:nvGraphicFramePr>
        <p:xfrm>
          <a:off x="-113210" y="1601411"/>
          <a:ext cx="11120844" cy="4910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864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quina doblada 9"/>
          <p:cNvSpPr/>
          <p:nvPr/>
        </p:nvSpPr>
        <p:spPr>
          <a:xfrm>
            <a:off x="505095" y="1026403"/>
            <a:ext cx="10998926" cy="5712376"/>
          </a:xfrm>
          <a:prstGeom prst="foldedCorne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Rectángulo 6"/>
          <p:cNvSpPr/>
          <p:nvPr/>
        </p:nvSpPr>
        <p:spPr>
          <a:xfrm>
            <a:off x="670558" y="416562"/>
            <a:ext cx="9779727" cy="646331"/>
          </a:xfrm>
          <a:prstGeom prst="rect">
            <a:avLst/>
          </a:prstGeom>
        </p:spPr>
        <p:txBody>
          <a:bodyPr wrap="square">
            <a:spAutoFit/>
          </a:bodyPr>
          <a:lstStyle/>
          <a:p>
            <a:r>
              <a:rPr lang="es-MX" sz="3600" b="1" kern="1200" cap="all" dirty="0" smtClean="0">
                <a:ln w="3175" cmpd="sng">
                  <a:noFill/>
                </a:ln>
                <a:solidFill>
                  <a:srgbClr val="146194">
                    <a:lumMod val="75000"/>
                  </a:srgbClr>
                </a:solidFill>
                <a:latin typeface="Century Gothic" panose="020B0502020202020204"/>
                <a:ea typeface="+mj-ea"/>
                <a:cs typeface="+mj-cs"/>
              </a:rPr>
              <a:t>REQUERIMIENTOS NO FUNCIONALES</a:t>
            </a:r>
            <a:endParaRPr lang="en-US" dirty="0"/>
          </a:p>
        </p:txBody>
      </p:sp>
      <p:sp>
        <p:nvSpPr>
          <p:cNvPr id="8" name="CuadroTexto 7"/>
          <p:cNvSpPr txBox="1"/>
          <p:nvPr/>
        </p:nvSpPr>
        <p:spPr>
          <a:xfrm>
            <a:off x="505095" y="872515"/>
            <a:ext cx="11086011" cy="307777"/>
          </a:xfrm>
          <a:prstGeom prst="rect">
            <a:avLst/>
          </a:prstGeom>
          <a:noFill/>
        </p:spPr>
        <p:txBody>
          <a:bodyPr wrap="square" rtlCol="0">
            <a:spAutoFit/>
          </a:bodyPr>
          <a:lstStyle/>
          <a:p>
            <a:endParaRPr lang="en-US" dirty="0"/>
          </a:p>
        </p:txBody>
      </p:sp>
      <p:graphicFrame>
        <p:nvGraphicFramePr>
          <p:cNvPr id="9" name="Diagrama 8"/>
          <p:cNvGraphicFramePr/>
          <p:nvPr>
            <p:extLst>
              <p:ext uri="{D42A27DB-BD31-4B8C-83A1-F6EECF244321}">
                <p14:modId xmlns:p14="http://schemas.microsoft.com/office/powerpoint/2010/main" val="3927151452"/>
              </p:ext>
            </p:extLst>
          </p:nvPr>
        </p:nvGraphicFramePr>
        <p:xfrm>
          <a:off x="330926" y="1854665"/>
          <a:ext cx="10310949" cy="4493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93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Recortar y redondear rectángulo de esquina sencilla 1"/>
          <p:cNvSpPr/>
          <p:nvPr/>
        </p:nvSpPr>
        <p:spPr>
          <a:xfrm>
            <a:off x="677334" y="1776549"/>
            <a:ext cx="9215603" cy="1637211"/>
          </a:xfrm>
          <a:prstGeom prst="snip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42" name="Google Shape;242;p20"/>
          <p:cNvSpPr txBox="1">
            <a:spLocks noGrp="1"/>
          </p:cNvSpPr>
          <p:nvPr>
            <p:ph type="title"/>
          </p:nvPr>
        </p:nvSpPr>
        <p:spPr>
          <a:xfrm>
            <a:off x="677334" y="394304"/>
            <a:ext cx="8534400" cy="15070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latin typeface="Arial" panose="020B0604020202020204" pitchFamily="34" charset="0"/>
                <a:cs typeface="Arial" panose="020B0604020202020204" pitchFamily="34" charset="0"/>
              </a:rPr>
              <a:t>PANORAMA GENERAL</a:t>
            </a:r>
            <a:endParaRPr b="1" dirty="0">
              <a:solidFill>
                <a:schemeClr val="bg2">
                  <a:lumMod val="75000"/>
                </a:schemeClr>
              </a:solidFill>
              <a:latin typeface="Arial" panose="020B0604020202020204" pitchFamily="34" charset="0"/>
              <a:cs typeface="Arial" panose="020B0604020202020204" pitchFamily="34" charset="0"/>
            </a:endParaRPr>
          </a:p>
        </p:txBody>
      </p:sp>
      <p:sp>
        <p:nvSpPr>
          <p:cNvPr id="243" name="Google Shape;243;p20"/>
          <p:cNvSpPr txBox="1">
            <a:spLocks noGrp="1"/>
          </p:cNvSpPr>
          <p:nvPr>
            <p:ph idx="1"/>
          </p:nvPr>
        </p:nvSpPr>
        <p:spPr>
          <a:xfrm>
            <a:off x="677334" y="1730828"/>
            <a:ext cx="8915400" cy="3777622"/>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4000"/>
              <a:buNone/>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A continuación, se entregarán los objetivos del proyecto, una serie de suposiciones y restricciones respecto a la realización de este y se detallará información sobre los documentos a entregar durante el desarrollo del proyecto.</a:t>
            </a:r>
            <a:r>
              <a:rPr lang="es-MX" b="1" u="sng"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542" y="3619639"/>
            <a:ext cx="2810192" cy="28101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lamada de nube 24"/>
          <p:cNvSpPr/>
          <p:nvPr/>
        </p:nvSpPr>
        <p:spPr>
          <a:xfrm>
            <a:off x="7103393" y="505547"/>
            <a:ext cx="3829065" cy="2656114"/>
          </a:xfrm>
          <a:prstGeom prst="cloud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59" y="1027611"/>
            <a:ext cx="6515215" cy="4889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riángulo isósceles 2"/>
          <p:cNvSpPr/>
          <p:nvPr/>
        </p:nvSpPr>
        <p:spPr>
          <a:xfrm>
            <a:off x="659024" y="1143688"/>
            <a:ext cx="1416909" cy="1351005"/>
          </a:xfrm>
          <a:prstGeom prst="triangle">
            <a:avLst/>
          </a:prstGeom>
          <a:blipFill>
            <a:blip r:embed="rId3"/>
            <a:tile tx="0" ty="0" sx="100000" sy="100000" flip="none" algn="tl"/>
          </a:blip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orbel" panose="020B0503020204020204"/>
              <a:ea typeface="+mn-ea"/>
              <a:cs typeface="+mn-cs"/>
            </a:endParaRPr>
          </a:p>
        </p:txBody>
      </p:sp>
      <p:sp>
        <p:nvSpPr>
          <p:cNvPr id="4" name="CuadroTexto 3"/>
          <p:cNvSpPr txBox="1"/>
          <p:nvPr/>
        </p:nvSpPr>
        <p:spPr>
          <a:xfrm>
            <a:off x="1009132" y="1833604"/>
            <a:ext cx="716692" cy="369332"/>
          </a:xfrm>
          <a:prstGeom prst="rect">
            <a:avLst/>
          </a:prstGeom>
          <a:noFill/>
        </p:spPr>
        <p:txBody>
          <a:bodyPr wrap="square" rtlCol="0">
            <a:spAutoFit/>
          </a:bodyPr>
          <a:lstStyle/>
          <a:p>
            <a:pPr algn="ctr">
              <a:buClrTx/>
              <a:buFontTx/>
              <a:buNone/>
            </a:pPr>
            <a:r>
              <a:rPr lang="es-MX" sz="1800" b="1" kern="1200" dirty="0" smtClean="0">
                <a:ln w="13462">
                  <a:solidFill>
                    <a:prstClr val="black"/>
                  </a:solidFill>
                  <a:prstDash val="solid"/>
                </a:ln>
                <a:solidFill>
                  <a:prstClr val="white">
                    <a:lumMod val="85000"/>
                    <a:lumOff val="15000"/>
                  </a:prstClr>
                </a:solidFill>
                <a:effectLst>
                  <a:outerShdw dist="38100" dir="2700000" algn="bl" rotWithShape="0">
                    <a:srgbClr val="F4DE3A"/>
                  </a:outerShdw>
                </a:effectLst>
                <a:latin typeface="Corbel" panose="020B0503020204020204"/>
                <a:ea typeface="+mn-ea"/>
                <a:cs typeface="+mn-cs"/>
              </a:rPr>
              <a:t>EXIT</a:t>
            </a:r>
            <a:endParaRPr lang="en-US" sz="1800" b="1" kern="1200" dirty="0" smtClean="0">
              <a:ln w="13462">
                <a:solidFill>
                  <a:prstClr val="black"/>
                </a:solidFill>
                <a:prstDash val="solid"/>
              </a:ln>
              <a:solidFill>
                <a:prstClr val="white">
                  <a:lumMod val="85000"/>
                  <a:lumOff val="15000"/>
                </a:prstClr>
              </a:solidFill>
              <a:effectLst>
                <a:outerShdw dist="38100" dir="2700000" algn="bl" rotWithShape="0">
                  <a:srgbClr val="F4DE3A"/>
                </a:outerShdw>
              </a:effectLst>
              <a:latin typeface="Corbel" panose="020B0503020204020204"/>
              <a:ea typeface="+mn-ea"/>
              <a:cs typeface="+mn-cs"/>
            </a:endParaRPr>
          </a:p>
        </p:txBody>
      </p:sp>
      <p:sp>
        <p:nvSpPr>
          <p:cNvPr id="5" name="Triángulo isósceles 4"/>
          <p:cNvSpPr/>
          <p:nvPr/>
        </p:nvSpPr>
        <p:spPr>
          <a:xfrm>
            <a:off x="5123345" y="1143688"/>
            <a:ext cx="1416909" cy="1351005"/>
          </a:xfrm>
          <a:prstGeom prst="triangle">
            <a:avLst/>
          </a:prstGeom>
          <a:blipFill>
            <a:blip r:embed="rId3"/>
            <a:tile tx="0" ty="0" sx="100000" sy="100000" flip="none" algn="tl"/>
          </a:blip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orbel" panose="020B0503020204020204"/>
              <a:ea typeface="+mn-ea"/>
              <a:cs typeface="+mn-cs"/>
            </a:endParaRPr>
          </a:p>
        </p:txBody>
      </p:sp>
      <p:sp>
        <p:nvSpPr>
          <p:cNvPr id="6" name="CuadroTexto 5"/>
          <p:cNvSpPr txBox="1"/>
          <p:nvPr/>
        </p:nvSpPr>
        <p:spPr>
          <a:xfrm>
            <a:off x="5456977" y="1926282"/>
            <a:ext cx="749643" cy="369332"/>
          </a:xfrm>
          <a:prstGeom prst="rect">
            <a:avLst/>
          </a:prstGeom>
          <a:noFill/>
        </p:spPr>
        <p:txBody>
          <a:bodyPr wrap="square" rtlCol="0">
            <a:spAutoFit/>
          </a:bodyPr>
          <a:lstStyle/>
          <a:p>
            <a:pPr>
              <a:buClrTx/>
              <a:buFontTx/>
              <a:buNone/>
            </a:pPr>
            <a:r>
              <a:rPr lang="es-MX" sz="1800" b="1" kern="1200" dirty="0" smtClean="0">
                <a:ln w="13462">
                  <a:solidFill>
                    <a:prstClr val="black"/>
                  </a:solidFill>
                  <a:prstDash val="solid"/>
                </a:ln>
                <a:solidFill>
                  <a:prstClr val="white">
                    <a:lumMod val="85000"/>
                    <a:lumOff val="15000"/>
                  </a:prstClr>
                </a:solidFill>
                <a:effectLst>
                  <a:outerShdw dist="38100" dir="2700000" algn="bl" rotWithShape="0">
                    <a:srgbClr val="F4DE3A"/>
                  </a:outerShdw>
                </a:effectLst>
                <a:latin typeface="Corbel" panose="020B0503020204020204"/>
                <a:ea typeface="+mn-ea"/>
                <a:cs typeface="+mn-cs"/>
              </a:rPr>
              <a:t>STOP</a:t>
            </a:r>
            <a:endParaRPr lang="en-US" sz="1800" b="1" kern="1200" dirty="0" smtClean="0">
              <a:ln w="13462">
                <a:solidFill>
                  <a:prstClr val="black"/>
                </a:solidFill>
                <a:prstDash val="solid"/>
              </a:ln>
              <a:solidFill>
                <a:prstClr val="white">
                  <a:lumMod val="85000"/>
                  <a:lumOff val="15000"/>
                </a:prstClr>
              </a:solidFill>
              <a:effectLst>
                <a:outerShdw dist="38100" dir="2700000" algn="bl" rotWithShape="0">
                  <a:srgbClr val="F4DE3A"/>
                </a:outerShdw>
              </a:effectLst>
              <a:latin typeface="Corbel" panose="020B0503020204020204"/>
              <a:ea typeface="+mn-ea"/>
              <a:cs typeface="+mn-cs"/>
            </a:endParaRPr>
          </a:p>
        </p:txBody>
      </p:sp>
      <p:pic>
        <p:nvPicPr>
          <p:cNvPr id="17" name="Imagen 16"/>
          <p:cNvPicPr>
            <a:picLocks noChangeAspect="1"/>
          </p:cNvPicPr>
          <p:nvPr/>
        </p:nvPicPr>
        <p:blipFill>
          <a:blip r:embed="rId4"/>
          <a:stretch>
            <a:fillRect/>
          </a:stretch>
        </p:blipFill>
        <p:spPr>
          <a:xfrm>
            <a:off x="704230" y="4051060"/>
            <a:ext cx="1371703" cy="1343566"/>
          </a:xfrm>
          <a:prstGeom prst="rect">
            <a:avLst/>
          </a:prstGeom>
        </p:spPr>
      </p:pic>
      <p:pic>
        <p:nvPicPr>
          <p:cNvPr id="18" name="Imagen 17"/>
          <p:cNvPicPr>
            <a:picLocks noChangeAspect="1"/>
          </p:cNvPicPr>
          <p:nvPr/>
        </p:nvPicPr>
        <p:blipFill>
          <a:blip r:embed="rId5"/>
          <a:stretch>
            <a:fillRect/>
          </a:stretch>
        </p:blipFill>
        <p:spPr>
          <a:xfrm>
            <a:off x="5007429" y="4051060"/>
            <a:ext cx="1467802" cy="1343566"/>
          </a:xfrm>
          <a:prstGeom prst="rect">
            <a:avLst/>
          </a:prstGeom>
        </p:spPr>
      </p:pic>
      <p:sp>
        <p:nvSpPr>
          <p:cNvPr id="19" name="Rectángulo 18"/>
          <p:cNvSpPr/>
          <p:nvPr/>
        </p:nvSpPr>
        <p:spPr>
          <a:xfrm>
            <a:off x="659024" y="144045"/>
            <a:ext cx="5461752" cy="707886"/>
          </a:xfrm>
          <a:prstGeom prst="rect">
            <a:avLst/>
          </a:prstGeom>
        </p:spPr>
        <p:txBody>
          <a:bodyPr wrap="none">
            <a:spAutoFit/>
          </a:bodyPr>
          <a:lstStyle/>
          <a:p>
            <a:r>
              <a:rPr lang="es-MX" sz="4000" b="1" kern="1200" cap="all" dirty="0" smtClean="0">
                <a:ln w="3175" cmpd="sng">
                  <a:noFill/>
                </a:ln>
                <a:solidFill>
                  <a:srgbClr val="146194">
                    <a:lumMod val="75000"/>
                  </a:srgbClr>
                </a:solidFill>
                <a:latin typeface="Century Gothic" panose="020B0502020202020204"/>
              </a:rPr>
              <a:t>INTERFAZ DE USUARIO</a:t>
            </a:r>
            <a:endParaRPr lang="en-US" sz="4000" dirty="0"/>
          </a:p>
        </p:txBody>
      </p:sp>
      <p:sp>
        <p:nvSpPr>
          <p:cNvPr id="22" name="Hexágono 21"/>
          <p:cNvSpPr/>
          <p:nvPr/>
        </p:nvSpPr>
        <p:spPr>
          <a:xfrm>
            <a:off x="1162826" y="3637453"/>
            <a:ext cx="409303" cy="274654"/>
          </a:xfrm>
          <a:prstGeom prst="hexag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a:t>
            </a:r>
            <a:endParaRPr lang="en-US" dirty="0"/>
          </a:p>
        </p:txBody>
      </p:sp>
      <p:sp>
        <p:nvSpPr>
          <p:cNvPr id="23" name="Hexágono 22"/>
          <p:cNvSpPr/>
          <p:nvPr/>
        </p:nvSpPr>
        <p:spPr>
          <a:xfrm>
            <a:off x="5536678" y="3637453"/>
            <a:ext cx="409303" cy="274654"/>
          </a:xfrm>
          <a:prstGeom prst="hexag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endParaRPr lang="en-US" dirty="0"/>
          </a:p>
        </p:txBody>
      </p:sp>
      <p:sp>
        <p:nvSpPr>
          <p:cNvPr id="24" name="CuadroTexto 23"/>
          <p:cNvSpPr txBox="1"/>
          <p:nvPr/>
        </p:nvSpPr>
        <p:spPr>
          <a:xfrm>
            <a:off x="7547413" y="1187273"/>
            <a:ext cx="3486347" cy="1015663"/>
          </a:xfrm>
          <a:prstGeom prst="rect">
            <a:avLst/>
          </a:prstGeom>
          <a:noFill/>
        </p:spPr>
        <p:txBody>
          <a:bodyPr wrap="square" rtlCol="0">
            <a:spAutoFit/>
          </a:bodyPr>
          <a:lstStyle/>
          <a:p>
            <a:r>
              <a:rPr lang="es-MX"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Interfaz de usuario a complementar en el proyecto “Crusader Fox”</a:t>
            </a:r>
            <a:endPar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37360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ortar rectángulo de esquina sencilla 27"/>
          <p:cNvSpPr/>
          <p:nvPr/>
        </p:nvSpPr>
        <p:spPr>
          <a:xfrm>
            <a:off x="374469" y="740228"/>
            <a:ext cx="10955382" cy="5930538"/>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7" name="Imagen 26"/>
          <p:cNvPicPr>
            <a:picLocks noChangeAspect="1"/>
          </p:cNvPicPr>
          <p:nvPr/>
        </p:nvPicPr>
        <p:blipFill>
          <a:blip r:embed="rId2"/>
          <a:stretch>
            <a:fillRect/>
          </a:stretch>
        </p:blipFill>
        <p:spPr>
          <a:xfrm>
            <a:off x="1014518" y="672457"/>
            <a:ext cx="10772566" cy="5889246"/>
          </a:xfrm>
          <a:prstGeom prst="rect">
            <a:avLst/>
          </a:prstGeom>
        </p:spPr>
      </p:pic>
      <p:sp>
        <p:nvSpPr>
          <p:cNvPr id="29" name="Rectángulo 28"/>
          <p:cNvSpPr/>
          <p:nvPr/>
        </p:nvSpPr>
        <p:spPr>
          <a:xfrm>
            <a:off x="374469" y="85188"/>
            <a:ext cx="9779727" cy="646331"/>
          </a:xfrm>
          <a:prstGeom prst="rect">
            <a:avLst/>
          </a:prstGeom>
        </p:spPr>
        <p:txBody>
          <a:bodyPr wrap="square">
            <a:spAutoFit/>
          </a:bodyPr>
          <a:lstStyle/>
          <a:p>
            <a:r>
              <a:rPr lang="es-MX" sz="3600" b="1" kern="1200" cap="all" dirty="0" smtClean="0">
                <a:ln w="3175" cmpd="sng">
                  <a:noFill/>
                </a:ln>
                <a:solidFill>
                  <a:srgbClr val="146194">
                    <a:lumMod val="75000"/>
                  </a:srgbClr>
                </a:solidFill>
                <a:latin typeface="Century Gothic" panose="020B0502020202020204"/>
                <a:ea typeface="+mj-ea"/>
                <a:cs typeface="+mj-cs"/>
              </a:rPr>
              <a:t>ARQUITECTURA PROPUESTA</a:t>
            </a:r>
            <a:endParaRPr lang="en-US" dirty="0"/>
          </a:p>
        </p:txBody>
      </p:sp>
    </p:spTree>
    <p:extLst>
      <p:ext uri="{BB962C8B-B14F-4D97-AF65-F5344CB8AC3E}">
        <p14:creationId xmlns:p14="http://schemas.microsoft.com/office/powerpoint/2010/main" val="105347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437" y="209695"/>
            <a:ext cx="4628190" cy="707886"/>
          </a:xfrm>
          <a:prstGeom prst="rect">
            <a:avLst/>
          </a:prstGeom>
        </p:spPr>
        <p:txBody>
          <a:bodyPr wrap="none">
            <a:spAutoFit/>
          </a:bodyPr>
          <a:lstStyle/>
          <a:p>
            <a:r>
              <a:rPr lang="es-MX" sz="4000" b="1" kern="1200" cap="all" dirty="0" smtClean="0">
                <a:ln w="3175" cmpd="sng">
                  <a:noFill/>
                </a:ln>
                <a:solidFill>
                  <a:srgbClr val="146194">
                    <a:lumMod val="75000"/>
                  </a:srgbClr>
                </a:solidFill>
                <a:latin typeface="Century Gothic" panose="020B0502020202020204"/>
              </a:rPr>
              <a:t>IMPLEMENTACIÓN</a:t>
            </a:r>
            <a:endParaRPr lang="en-US" sz="4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892" y="1665317"/>
            <a:ext cx="6469941" cy="4572396"/>
          </a:xfrm>
          <a:prstGeom prst="rect">
            <a:avLst/>
          </a:prstGeom>
          <a:ln>
            <a:noFill/>
          </a:ln>
          <a:effectLst>
            <a:outerShdw blurRad="292100" dist="139700" dir="2700000" algn="tl" rotWithShape="0">
              <a:srgbClr val="333333">
                <a:alpha val="65000"/>
              </a:srgbClr>
            </a:outerShdw>
          </a:effectLst>
        </p:spPr>
      </p:pic>
      <p:sp>
        <p:nvSpPr>
          <p:cNvPr id="4" name="Flecha a la derecha con bandas 3"/>
          <p:cNvSpPr/>
          <p:nvPr/>
        </p:nvSpPr>
        <p:spPr>
          <a:xfrm rot="5400000">
            <a:off x="-130628" y="3135856"/>
            <a:ext cx="3692434" cy="751356"/>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CuadroTexto 4"/>
          <p:cNvSpPr txBox="1"/>
          <p:nvPr/>
        </p:nvSpPr>
        <p:spPr>
          <a:xfrm>
            <a:off x="1569852" y="1963347"/>
            <a:ext cx="291474" cy="2246769"/>
          </a:xfrm>
          <a:prstGeom prst="rect">
            <a:avLst/>
          </a:prstGeom>
          <a:noFill/>
        </p:spPr>
        <p:txBody>
          <a:bodyPr wrap="square" rtlCol="0">
            <a:spAutoFit/>
          </a:bodyPr>
          <a:lstStyle/>
          <a:p>
            <a:pPr algn="ctr"/>
            <a:r>
              <a:rPr lang="es-MX"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CLIENTE</a:t>
            </a:r>
            <a:endParaRPr lang="en-US" sz="2000" dirty="0"/>
          </a:p>
        </p:txBody>
      </p:sp>
    </p:spTree>
    <p:extLst>
      <p:ext uri="{BB962C8B-B14F-4D97-AF65-F5344CB8AC3E}">
        <p14:creationId xmlns:p14="http://schemas.microsoft.com/office/powerpoint/2010/main" val="1116379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437" y="209695"/>
            <a:ext cx="4628190" cy="707886"/>
          </a:xfrm>
          <a:prstGeom prst="rect">
            <a:avLst/>
          </a:prstGeom>
        </p:spPr>
        <p:txBody>
          <a:bodyPr wrap="none">
            <a:spAutoFit/>
          </a:bodyPr>
          <a:lstStyle/>
          <a:p>
            <a:r>
              <a:rPr lang="es-MX" sz="4000" b="1" kern="1200" cap="all" dirty="0" smtClean="0">
                <a:ln w="3175" cmpd="sng">
                  <a:noFill/>
                </a:ln>
                <a:solidFill>
                  <a:srgbClr val="146194">
                    <a:lumMod val="75000"/>
                  </a:srgbClr>
                </a:solidFill>
                <a:latin typeface="Century Gothic" panose="020B0502020202020204"/>
              </a:rPr>
              <a:t>IMPLEMENTACIÓN</a:t>
            </a:r>
            <a:endParaRPr lang="en-US" sz="4000" dirty="0"/>
          </a:p>
        </p:txBody>
      </p:sp>
      <p:sp>
        <p:nvSpPr>
          <p:cNvPr id="4" name="Flecha a la derecha con bandas 3"/>
          <p:cNvSpPr/>
          <p:nvPr/>
        </p:nvSpPr>
        <p:spPr>
          <a:xfrm rot="5400000">
            <a:off x="-879565" y="3109730"/>
            <a:ext cx="3692434" cy="751356"/>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CuadroTexto 4"/>
          <p:cNvSpPr txBox="1"/>
          <p:nvPr/>
        </p:nvSpPr>
        <p:spPr>
          <a:xfrm>
            <a:off x="820915" y="1937221"/>
            <a:ext cx="291474" cy="2554545"/>
          </a:xfrm>
          <a:prstGeom prst="rect">
            <a:avLst/>
          </a:prstGeom>
          <a:noFill/>
        </p:spPr>
        <p:txBody>
          <a:bodyPr wrap="square" rtlCol="0">
            <a:spAutoFit/>
          </a:bodyPr>
          <a:lstStyle/>
          <a:p>
            <a:pPr algn="ctr"/>
            <a:r>
              <a:rPr lang="es-MX"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TERMINAL</a:t>
            </a:r>
            <a:endParaRPr lang="en-US" sz="20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882" y="1297576"/>
            <a:ext cx="8500498" cy="4805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3257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437" y="209695"/>
            <a:ext cx="4628190" cy="707886"/>
          </a:xfrm>
          <a:prstGeom prst="rect">
            <a:avLst/>
          </a:prstGeom>
        </p:spPr>
        <p:txBody>
          <a:bodyPr wrap="none">
            <a:spAutoFit/>
          </a:bodyPr>
          <a:lstStyle/>
          <a:p>
            <a:r>
              <a:rPr lang="es-MX" sz="4000" b="1" kern="1200" cap="all" dirty="0" smtClean="0">
                <a:ln w="3175" cmpd="sng">
                  <a:noFill/>
                </a:ln>
                <a:solidFill>
                  <a:srgbClr val="146194">
                    <a:lumMod val="75000"/>
                  </a:srgbClr>
                </a:solidFill>
                <a:latin typeface="Century Gothic" panose="020B0502020202020204"/>
              </a:rPr>
              <a:t>IMPLEMENTACIÓN</a:t>
            </a:r>
            <a:endParaRPr lang="en-US" sz="4000" dirty="0"/>
          </a:p>
        </p:txBody>
      </p:sp>
      <p:sp>
        <p:nvSpPr>
          <p:cNvPr id="4" name="Flecha a la derecha con bandas 3"/>
          <p:cNvSpPr/>
          <p:nvPr/>
        </p:nvSpPr>
        <p:spPr>
          <a:xfrm rot="5400000">
            <a:off x="-879565" y="3109730"/>
            <a:ext cx="3692434" cy="751356"/>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CuadroTexto 4"/>
          <p:cNvSpPr txBox="1"/>
          <p:nvPr/>
        </p:nvSpPr>
        <p:spPr>
          <a:xfrm>
            <a:off x="820915" y="1937221"/>
            <a:ext cx="291474" cy="2554545"/>
          </a:xfrm>
          <a:prstGeom prst="rect">
            <a:avLst/>
          </a:prstGeom>
          <a:noFill/>
        </p:spPr>
        <p:txBody>
          <a:bodyPr wrap="square" rtlCol="0">
            <a:spAutoFit/>
          </a:bodyPr>
          <a:lstStyle/>
          <a:p>
            <a:pPr algn="ctr"/>
            <a:r>
              <a:rPr lang="es-MX"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TERMINAL</a:t>
            </a:r>
            <a:endParaRPr lang="en-US" sz="2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649" y="917581"/>
            <a:ext cx="7798181" cy="5854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194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600" y="2098766"/>
            <a:ext cx="7177559" cy="4305180"/>
          </a:xfrm>
          <a:prstGeom prst="snip2Diag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Recortar rectángulo de esquina del mismo lado 6"/>
          <p:cNvSpPr/>
          <p:nvPr/>
        </p:nvSpPr>
        <p:spPr>
          <a:xfrm>
            <a:off x="165461" y="1219200"/>
            <a:ext cx="5277395" cy="3204754"/>
          </a:xfrm>
          <a:prstGeom prst="snip2Same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Rectángulo 1"/>
          <p:cNvSpPr/>
          <p:nvPr/>
        </p:nvSpPr>
        <p:spPr>
          <a:xfrm>
            <a:off x="405437" y="209695"/>
            <a:ext cx="3877985" cy="707886"/>
          </a:xfrm>
          <a:prstGeom prst="rect">
            <a:avLst/>
          </a:prstGeom>
        </p:spPr>
        <p:txBody>
          <a:bodyPr wrap="none">
            <a:spAutoFit/>
          </a:bodyPr>
          <a:lstStyle/>
          <a:p>
            <a:r>
              <a:rPr lang="es-MX" sz="4000" b="1" kern="1200" cap="all" dirty="0" smtClean="0">
                <a:ln w="3175" cmpd="sng">
                  <a:noFill/>
                </a:ln>
                <a:solidFill>
                  <a:srgbClr val="146194">
                    <a:lumMod val="75000"/>
                  </a:srgbClr>
                </a:solidFill>
                <a:latin typeface="Century Gothic" panose="020B0502020202020204"/>
              </a:rPr>
              <a:t>RESULTADOS	</a:t>
            </a:r>
            <a:endParaRPr lang="en-US" sz="4000" dirty="0"/>
          </a:p>
        </p:txBody>
      </p:sp>
      <p:sp>
        <p:nvSpPr>
          <p:cNvPr id="6" name="CuadroTexto 5"/>
          <p:cNvSpPr txBox="1"/>
          <p:nvPr/>
        </p:nvSpPr>
        <p:spPr>
          <a:xfrm>
            <a:off x="513805" y="1480865"/>
            <a:ext cx="5181600" cy="2585323"/>
          </a:xfrm>
          <a:prstGeom prst="rect">
            <a:avLst/>
          </a:prstGeom>
          <a:noFill/>
        </p:spPr>
        <p:txBody>
          <a:bodyPr wrap="square" rtlCol="0">
            <a:spAutoFit/>
          </a:bodyPr>
          <a:lstStyle/>
          <a:p>
            <a:r>
              <a:rPr lang="es-ES" sz="1800" b="1" i="1" dirty="0">
                <a:ln w="9525">
                  <a:solidFill>
                    <a:schemeClr val="bg1"/>
                  </a:solidFill>
                  <a:prstDash val="solid"/>
                </a:ln>
                <a:solidFill>
                  <a:schemeClr val="tx1"/>
                </a:solidFill>
              </a:rPr>
              <a:t>Actualmente como equipo, estamos en la fase de implementación de nuestra interfaz.</a:t>
            </a:r>
            <a:br>
              <a:rPr lang="es-ES" sz="1800" b="1" i="1" dirty="0">
                <a:ln w="9525">
                  <a:solidFill>
                    <a:schemeClr val="bg1"/>
                  </a:solidFill>
                  <a:prstDash val="solid"/>
                </a:ln>
                <a:solidFill>
                  <a:schemeClr val="tx1"/>
                </a:solidFill>
              </a:rPr>
            </a:br>
            <a:r>
              <a:rPr lang="es-ES" sz="1800" b="1" i="1" dirty="0">
                <a:ln w="9525">
                  <a:solidFill>
                    <a:schemeClr val="bg1"/>
                  </a:solidFill>
                  <a:prstDash val="solid"/>
                </a:ln>
                <a:solidFill>
                  <a:schemeClr val="tx1"/>
                </a:solidFill>
              </a:rPr>
              <a:t>Con la finalidad de que el usuario pueda manejar el robot remotamente desde un escritorio para un uso más cómodo del mismo</a:t>
            </a:r>
            <a:r>
              <a:rPr lang="es-ES" sz="1800" b="1" i="1" dirty="0" smtClean="0">
                <a:ln w="9525">
                  <a:solidFill>
                    <a:schemeClr val="bg1"/>
                  </a:solidFill>
                  <a:prstDash val="solid"/>
                </a:ln>
                <a:solidFill>
                  <a:schemeClr val="tx1"/>
                </a:solidFill>
              </a:rPr>
              <a:t>.</a:t>
            </a:r>
            <a:r>
              <a:rPr lang="es-ES" sz="1800" b="1" i="1" u="sng" dirty="0">
                <a:ln w="9525">
                  <a:solidFill>
                    <a:schemeClr val="bg1"/>
                  </a:solidFill>
                  <a:prstDash val="solid"/>
                </a:ln>
                <a:solidFill>
                  <a:schemeClr val="tx1"/>
                </a:solidFill>
              </a:rPr>
              <a:t/>
            </a:r>
            <a:br>
              <a:rPr lang="es-ES" sz="1800" b="1" i="1" u="sng" dirty="0">
                <a:ln w="9525">
                  <a:solidFill>
                    <a:schemeClr val="bg1"/>
                  </a:solidFill>
                  <a:prstDash val="solid"/>
                </a:ln>
                <a:solidFill>
                  <a:schemeClr val="tx1"/>
                </a:solidFill>
              </a:rPr>
            </a:br>
            <a:r>
              <a:rPr lang="es-ES" sz="1800" b="1" i="1" dirty="0">
                <a:ln w="9525">
                  <a:solidFill>
                    <a:schemeClr val="bg1"/>
                  </a:solidFill>
                  <a:prstDash val="solid"/>
                </a:ln>
                <a:solidFill>
                  <a:schemeClr val="tx1"/>
                </a:solidFill>
              </a:rPr>
              <a:t>Cabe agregar que también, estamos en el proceso de los últimos detalles en términos del modelo del robot “Crusader Fox”. </a:t>
            </a:r>
            <a:endParaRPr lang="en-US" sz="1800" b="1" i="1" dirty="0">
              <a:ln w="9525">
                <a:solidFill>
                  <a:schemeClr val="bg1"/>
                </a:solidFill>
                <a:prstDash val="solid"/>
              </a:ln>
              <a:solidFill>
                <a:schemeClr val="tx1"/>
              </a:solidFill>
            </a:endParaRPr>
          </a:p>
        </p:txBody>
      </p:sp>
    </p:spTree>
    <p:extLst>
      <p:ext uri="{BB962C8B-B14F-4D97-AF65-F5344CB8AC3E}">
        <p14:creationId xmlns:p14="http://schemas.microsoft.com/office/powerpoint/2010/main" val="2468318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ortar rectángulo de esquina sencilla 3"/>
          <p:cNvSpPr/>
          <p:nvPr/>
        </p:nvSpPr>
        <p:spPr>
          <a:xfrm>
            <a:off x="405437" y="917581"/>
            <a:ext cx="10306106" cy="5805436"/>
          </a:xfrm>
          <a:prstGeom prst="snip1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ángulo 1"/>
          <p:cNvSpPr/>
          <p:nvPr/>
        </p:nvSpPr>
        <p:spPr>
          <a:xfrm>
            <a:off x="405437" y="209695"/>
            <a:ext cx="7571303" cy="707886"/>
          </a:xfrm>
          <a:prstGeom prst="rect">
            <a:avLst/>
          </a:prstGeom>
        </p:spPr>
        <p:txBody>
          <a:bodyPr wrap="none">
            <a:spAutoFit/>
          </a:bodyPr>
          <a:lstStyle/>
          <a:p>
            <a:r>
              <a:rPr lang="es-MX" sz="4000" b="1" kern="1200" cap="all" dirty="0" smtClean="0">
                <a:ln w="3175" cmpd="sng">
                  <a:noFill/>
                </a:ln>
                <a:solidFill>
                  <a:srgbClr val="146194">
                    <a:lumMod val="75000"/>
                  </a:srgbClr>
                </a:solidFill>
                <a:latin typeface="Century Gothic" panose="020B0502020202020204"/>
              </a:rPr>
              <a:t>PROBLEMAS Y SOLUCIONES	</a:t>
            </a:r>
            <a:endParaRPr lang="en-US" sz="4000" dirty="0"/>
          </a:p>
        </p:txBody>
      </p:sp>
      <p:sp>
        <p:nvSpPr>
          <p:cNvPr id="3" name="CuadroTexto 2"/>
          <p:cNvSpPr txBox="1"/>
          <p:nvPr/>
        </p:nvSpPr>
        <p:spPr>
          <a:xfrm>
            <a:off x="405437" y="917581"/>
            <a:ext cx="9522334" cy="5970865"/>
          </a:xfrm>
          <a:prstGeom prst="rect">
            <a:avLst/>
          </a:prstGeom>
          <a:noFill/>
        </p:spPr>
        <p:txBody>
          <a:bodyPr wrap="square" rtlCol="0">
            <a:spAutoFit/>
          </a:bodyPr>
          <a:lstStyle/>
          <a:p>
            <a:pPr marL="285750" lvl="0" indent="-285750">
              <a:buFont typeface="Wingdings" panose="05000000000000000000" pitchFamily="2" charset="2"/>
              <a:buChar char="q"/>
            </a:pPr>
            <a:r>
              <a:rPr lang="es-ES" sz="1600" b="1" i="1" cap="all" dirty="0">
                <a:ln w="9525">
                  <a:solidFill>
                    <a:schemeClr val="bg1"/>
                  </a:solidFill>
                  <a:prstDash val="solid"/>
                </a:ln>
                <a:solidFill>
                  <a:schemeClr val="tx1"/>
                </a:solidFill>
                <a:effectLst>
                  <a:outerShdw blurRad="12700" dist="38100" dir="2700000" algn="tl" rotWithShape="0">
                    <a:schemeClr val="bg1">
                      <a:lumMod val="50000"/>
                    </a:schemeClr>
                  </a:outerShdw>
                </a:effectLst>
              </a:rPr>
              <a:t>Carta Gantt:</a:t>
            </a:r>
            <a:endParaRPr lang="en-US" sz="1600" b="1" i="1" cap="all"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s-ES" sz="1600" b="1" dirty="0">
                <a:ln w="9525">
                  <a:solidFill>
                    <a:schemeClr val="bg1"/>
                  </a:solidFill>
                  <a:prstDash val="solid"/>
                </a:ln>
                <a:solidFill>
                  <a:schemeClr val="tx1"/>
                </a:solidFill>
              </a:rPr>
              <a:t>El problema que se obtuvo al momento de realizar nuestra carta Gantt al principio, fue no evaluar de manera correcta el tiempo para cada tarea. En muchos objetivos nos hemos quedado atrás en términos de concretar los mismos. </a:t>
            </a:r>
            <a:endParaRPr lang="es-ES" sz="1600" b="1" dirty="0">
              <a:ln w="9525">
                <a:solidFill>
                  <a:schemeClr val="bg1"/>
                </a:solidFill>
                <a:prstDash val="solid"/>
              </a:ln>
              <a:solidFill>
                <a:schemeClr val="tx1"/>
              </a:solidFill>
            </a:endParaRPr>
          </a:p>
          <a:p>
            <a:r>
              <a:rPr lang="es-ES" sz="1600" b="1" dirty="0" smtClean="0">
                <a:ln w="9525">
                  <a:solidFill>
                    <a:schemeClr val="bg1"/>
                  </a:solidFill>
                  <a:prstDash val="solid"/>
                </a:ln>
                <a:solidFill>
                  <a:schemeClr val="tx1"/>
                </a:solidFill>
              </a:rPr>
              <a:t>	solución </a:t>
            </a:r>
            <a:r>
              <a:rPr lang="es-ES" sz="1600" b="1" dirty="0">
                <a:ln w="9525">
                  <a:solidFill>
                    <a:schemeClr val="bg1"/>
                  </a:solidFill>
                  <a:prstDash val="solid"/>
                </a:ln>
                <a:solidFill>
                  <a:schemeClr val="tx1"/>
                </a:solidFill>
              </a:rPr>
              <a:t>a este problema, fue volver a recandelizar de nuevo nuestra carta Gantt, para que esta fuera usada de manera correctamente y, además capaz de organizarnos de mejor manera al momento de realizar cada objetivo.</a:t>
            </a:r>
            <a:endParaRPr lang="en-US" sz="1600" b="1" dirty="0">
              <a:ln w="9525">
                <a:solidFill>
                  <a:schemeClr val="bg1"/>
                </a:solidFill>
                <a:prstDash val="solid"/>
              </a:ln>
              <a:solidFill>
                <a:schemeClr val="tx1"/>
              </a:solidFill>
            </a:endParaRPr>
          </a:p>
          <a:p>
            <a:r>
              <a:rPr lang="es-ES" sz="1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1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285750" lvl="0" indent="-285750">
              <a:buFont typeface="Wingdings" panose="05000000000000000000" pitchFamily="2" charset="2"/>
              <a:buChar char="q"/>
            </a:pPr>
            <a:r>
              <a:rPr lang="es-ES" sz="1600" b="1" i="1" cap="all" dirty="0">
                <a:ln w="9525">
                  <a:solidFill>
                    <a:schemeClr val="bg1"/>
                  </a:solidFill>
                  <a:prstDash val="solid"/>
                </a:ln>
                <a:solidFill>
                  <a:schemeClr val="tx1"/>
                </a:solidFill>
                <a:effectLst>
                  <a:outerShdw blurRad="12700" dist="38100" dir="2700000" algn="tl" rotWithShape="0">
                    <a:schemeClr val="bg1">
                      <a:lumMod val="50000"/>
                    </a:schemeClr>
                  </a:outerShdw>
                </a:effectLst>
              </a:rPr>
              <a:t>Modelo del robot:</a:t>
            </a:r>
            <a:endParaRPr lang="en-US" sz="1600" b="1" i="1" cap="all"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s-ES" sz="1600" b="1" dirty="0">
                <a:ln w="9525">
                  <a:solidFill>
                    <a:schemeClr val="bg1"/>
                  </a:solidFill>
                  <a:prstDash val="solid"/>
                </a:ln>
                <a:solidFill>
                  <a:schemeClr val="tx1"/>
                </a:solidFill>
              </a:rPr>
              <a:t>Como anteriormente se tocó el tema de la carta Gantt, uno de los objetivos que hizo que esta misma fuera rehecha fue el modelo del robot. Algo que en el principio no fue tomado como un punto pesado, se volvió algo relativamente engorroso. Dado que hicimos 3 modelos del robot “Crusader Fox”. Pero siempre había problemas de estabilidad con el mismo. </a:t>
            </a:r>
            <a:endParaRPr lang="es-ES" sz="1600" b="1" dirty="0">
              <a:ln w="9525">
                <a:solidFill>
                  <a:schemeClr val="bg1"/>
                </a:solidFill>
                <a:prstDash val="solid"/>
              </a:ln>
              <a:solidFill>
                <a:schemeClr val="tx1"/>
              </a:solidFill>
            </a:endParaRPr>
          </a:p>
          <a:p>
            <a:r>
              <a:rPr lang="es-ES" sz="1600" b="1" dirty="0" smtClean="0">
                <a:ln w="9525">
                  <a:solidFill>
                    <a:schemeClr val="bg1"/>
                  </a:solidFill>
                  <a:prstDash val="solid"/>
                </a:ln>
                <a:solidFill>
                  <a:schemeClr val="tx1"/>
                </a:solidFill>
              </a:rPr>
              <a:t>	solución </a:t>
            </a:r>
            <a:r>
              <a:rPr lang="es-ES" sz="1600" b="1" dirty="0">
                <a:ln w="9525">
                  <a:solidFill>
                    <a:schemeClr val="bg1"/>
                  </a:solidFill>
                  <a:prstDash val="solid"/>
                </a:ln>
                <a:solidFill>
                  <a:schemeClr val="tx1"/>
                </a:solidFill>
              </a:rPr>
              <a:t>a este problema, fue rehacer desde 0 el robot, e implementarle piezas nuevas las cuales dieran un mejor soporte al robot.</a:t>
            </a:r>
            <a:endParaRPr lang="en-US" sz="1600" b="1" dirty="0">
              <a:ln w="9525">
                <a:solidFill>
                  <a:schemeClr val="bg1"/>
                </a:solidFill>
                <a:prstDash val="solid"/>
              </a:ln>
              <a:solidFill>
                <a:schemeClr val="tx1"/>
              </a:solidFill>
            </a:endParaRPr>
          </a:p>
          <a:p>
            <a:r>
              <a:rPr lang="es-ES" sz="1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1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342900" lvl="0" indent="-342900">
              <a:buFont typeface="Wingdings" panose="05000000000000000000" pitchFamily="2" charset="2"/>
              <a:buChar char="q"/>
            </a:pPr>
            <a:r>
              <a:rPr lang="es-ES" sz="1600" b="1" i="1" cap="all" dirty="0">
                <a:ln w="9525">
                  <a:solidFill>
                    <a:schemeClr val="bg1"/>
                  </a:solidFill>
                  <a:prstDash val="solid"/>
                </a:ln>
                <a:solidFill>
                  <a:schemeClr val="tx1"/>
                </a:solidFill>
                <a:effectLst>
                  <a:outerShdw blurRad="12700" dist="38100" dir="2700000" algn="tl" rotWithShape="0">
                    <a:schemeClr val="bg1">
                      <a:lumMod val="50000"/>
                    </a:schemeClr>
                  </a:outerShdw>
                </a:effectLst>
              </a:rPr>
              <a:t>Tarjeta SD:</a:t>
            </a:r>
            <a:endParaRPr lang="en-US" sz="1600" b="1" i="1" cap="all"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s-ES" sz="1600" b="1" dirty="0">
                <a:ln w="9525">
                  <a:solidFill>
                    <a:schemeClr val="bg1"/>
                  </a:solidFill>
                  <a:prstDash val="solid"/>
                </a:ln>
                <a:solidFill>
                  <a:schemeClr val="tx1"/>
                </a:solidFill>
              </a:rPr>
              <a:t>En cierto momento de nuestro proyecto la tarjeta SD implementada en nuestro </a:t>
            </a:r>
            <a:r>
              <a:rPr lang="es-ES" sz="1600" b="1" dirty="0" err="1">
                <a:ln w="9525">
                  <a:solidFill>
                    <a:schemeClr val="bg1"/>
                  </a:solidFill>
                  <a:prstDash val="solid"/>
                </a:ln>
                <a:solidFill>
                  <a:schemeClr val="tx1"/>
                </a:solidFill>
              </a:rPr>
              <a:t>Brick</a:t>
            </a:r>
            <a:r>
              <a:rPr lang="es-ES" sz="1600" b="1" dirty="0">
                <a:ln w="9525">
                  <a:solidFill>
                    <a:schemeClr val="bg1"/>
                  </a:solidFill>
                  <a:prstDash val="solid"/>
                </a:ln>
                <a:solidFill>
                  <a:schemeClr val="tx1"/>
                </a:solidFill>
              </a:rPr>
              <a:t> De LEGOMINDSTORM, se formateo automáticamente la razón por la cual sucedió esto no está en nuestro conocimiento. </a:t>
            </a:r>
            <a:endParaRPr lang="es-ES" sz="1600" b="1" dirty="0">
              <a:ln w="9525">
                <a:solidFill>
                  <a:schemeClr val="bg1"/>
                </a:solidFill>
                <a:prstDash val="solid"/>
              </a:ln>
              <a:solidFill>
                <a:schemeClr val="tx1"/>
              </a:solidFill>
            </a:endParaRPr>
          </a:p>
          <a:p>
            <a:r>
              <a:rPr lang="es-ES" sz="1600" b="1" dirty="0" smtClean="0">
                <a:ln w="9525">
                  <a:solidFill>
                    <a:schemeClr val="bg1"/>
                  </a:solidFill>
                  <a:prstDash val="solid"/>
                </a:ln>
                <a:solidFill>
                  <a:schemeClr val="tx1"/>
                </a:solidFill>
              </a:rPr>
              <a:t>	solución </a:t>
            </a:r>
            <a:r>
              <a:rPr lang="es-ES" sz="1600" b="1" dirty="0">
                <a:ln w="9525">
                  <a:solidFill>
                    <a:schemeClr val="bg1"/>
                  </a:solidFill>
                  <a:prstDash val="solid"/>
                </a:ln>
                <a:solidFill>
                  <a:schemeClr val="tx1"/>
                </a:solidFill>
              </a:rPr>
              <a:t>a este problema fue bootear nuevamente la tarjeta con el OS Ev3Dev y realizar todo de nuevo, gracias a que teníamos todo con el respaldo necesario hecho, la solución y arreglo del mismo no fue de larga duración.</a:t>
            </a:r>
            <a:endParaRPr lang="en-US" sz="1600" b="1" dirty="0">
              <a:ln w="9525">
                <a:solidFill>
                  <a:schemeClr val="bg1"/>
                </a:solidFill>
                <a:prstDash val="solid"/>
              </a:ln>
              <a:solidFill>
                <a:schemeClr val="tx1"/>
              </a:solidFill>
            </a:endParaRPr>
          </a:p>
          <a:p>
            <a:endParaRPr lang="en-US" dirty="0"/>
          </a:p>
        </p:txBody>
      </p:sp>
    </p:spTree>
    <p:extLst>
      <p:ext uri="{BB962C8B-B14F-4D97-AF65-F5344CB8AC3E}">
        <p14:creationId xmlns:p14="http://schemas.microsoft.com/office/powerpoint/2010/main" val="542601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5873" y="1461836"/>
            <a:ext cx="3517968" cy="3517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942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Esquina doblada 1"/>
          <p:cNvSpPr/>
          <p:nvPr/>
        </p:nvSpPr>
        <p:spPr>
          <a:xfrm>
            <a:off x="722811" y="1471749"/>
            <a:ext cx="10043246" cy="5199017"/>
          </a:xfrm>
          <a:prstGeom prst="foldedCorne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48" name="Google Shape;248;p21"/>
          <p:cNvSpPr txBox="1">
            <a:spLocks noGrp="1"/>
          </p:cNvSpPr>
          <p:nvPr>
            <p:ph type="title"/>
          </p:nvPr>
        </p:nvSpPr>
        <p:spPr>
          <a:xfrm>
            <a:off x="860059" y="230652"/>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OBJETIVO GENERAL DEL PROYECTO</a:t>
            </a:r>
            <a:endParaRPr b="1" dirty="0">
              <a:solidFill>
                <a:schemeClr val="bg2">
                  <a:lumMod val="75000"/>
                </a:schemeClr>
              </a:solidFill>
            </a:endParaRPr>
          </a:p>
        </p:txBody>
      </p:sp>
      <p:sp>
        <p:nvSpPr>
          <p:cNvPr id="249" name="Google Shape;249;p21"/>
          <p:cNvSpPr txBox="1">
            <a:spLocks noGrp="1"/>
          </p:cNvSpPr>
          <p:nvPr>
            <p:ph idx="1"/>
          </p:nvPr>
        </p:nvSpPr>
        <p:spPr>
          <a:xfrm>
            <a:off x="746846" y="1474090"/>
            <a:ext cx="9905999" cy="3541714"/>
          </a:xfrm>
          <a:prstGeom prst="rect">
            <a:avLst/>
          </a:prstGeom>
          <a:noFill/>
          <a:ln>
            <a:noFill/>
          </a:ln>
        </p:spPr>
        <p:txBody>
          <a:bodyPr spcFirstLastPara="1" wrap="square" lIns="91425" tIns="45700" rIns="91425" bIns="45700" anchor="t" anchorCtr="0">
            <a:noAutofit/>
          </a:bodyPr>
          <a:lstStyle/>
          <a:p>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¿Qué es la robótica?</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El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termino en si es amplio, aunque nos centraremos en lo fundamental,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prácticamente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es hacer que un objeto de mecatrónica, haga las tareas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de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un humano, o un objetivo específico.</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¿Qué vendría a ser LEGO MINDSTORM?</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Es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una extensión de la compañía Lego, el cual se enfoca en proyectos o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para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el disfrute de niños con habilidades para programar desde edades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tempranas.El</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objetivo general en este proyecto, será realizar un robot con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LEGO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MINDSTORM, que sea capaz de competir en el juego llamado “</a:t>
            </a:r>
            <a:r>
              <a:rPr lang="es-MX"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Flip</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Tac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Toe”.</a:t>
            </a:r>
            <a:b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El robot realiza una corrida contrarreloj contra un oponente. su objetivo es 	ir de manera específica a dar vuelta un tarro, en el cual el ganador es el 	cual consigue dar, con el boceto mirado desde mirada periférica desde 	arriba conseguir una línea recta o diagonal.</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228600" lvl="0" indent="-38100" algn="l" rtl="0">
              <a:lnSpc>
                <a:spcPct val="110000"/>
              </a:lnSpc>
              <a:spcBef>
                <a:spcPts val="1000"/>
              </a:spcBef>
              <a:spcAft>
                <a:spcPts val="0"/>
              </a:spcAft>
              <a:buClr>
                <a:schemeClr val="lt1"/>
              </a:buClr>
              <a:buSzPts val="3000"/>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Paralelogramo 1"/>
          <p:cNvSpPr/>
          <p:nvPr/>
        </p:nvSpPr>
        <p:spPr>
          <a:xfrm flipV="1">
            <a:off x="203607" y="1602375"/>
            <a:ext cx="5943011" cy="3579223"/>
          </a:xfrm>
          <a:prstGeom prst="parallelogram">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54" name="Google Shape;254;p22"/>
          <p:cNvSpPr txBox="1">
            <a:spLocks noGrp="1"/>
          </p:cNvSpPr>
          <p:nvPr>
            <p:ph type="title"/>
          </p:nvPr>
        </p:nvSpPr>
        <p:spPr>
          <a:xfrm>
            <a:off x="684212" y="298509"/>
            <a:ext cx="8534400" cy="15070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OBJETIVOS ESPECÍFICOS</a:t>
            </a:r>
            <a:endParaRPr b="1" dirty="0">
              <a:solidFill>
                <a:schemeClr val="bg2">
                  <a:lumMod val="75000"/>
                </a:schemeClr>
              </a:solidFill>
            </a:endParaRPr>
          </a:p>
        </p:txBody>
      </p:sp>
      <p:sp>
        <p:nvSpPr>
          <p:cNvPr id="255" name="Google Shape;255;p22"/>
          <p:cNvSpPr txBox="1">
            <a:spLocks noGrp="1"/>
          </p:cNvSpPr>
          <p:nvPr>
            <p:ph idx="1"/>
          </p:nvPr>
        </p:nvSpPr>
        <p:spPr>
          <a:xfrm>
            <a:off x="684212" y="1713411"/>
            <a:ext cx="8534400" cy="3615267"/>
          </a:xfrm>
          <a:prstGeom prst="rect">
            <a:avLst/>
          </a:prstGeom>
          <a:noFill/>
          <a:ln>
            <a:noFill/>
          </a:ln>
        </p:spPr>
        <p:txBody>
          <a:bodyPr spcFirstLastPara="1" wrap="square" lIns="91425" tIns="45700" rIns="91425" bIns="45700" anchor="t" anchorCtr="0">
            <a:noAutofit/>
          </a:bodyPr>
          <a:lstStyle/>
          <a:p>
            <a:pPr lvl="0" algn="l" rtl="0">
              <a:lnSpc>
                <a:spcPct val="120000"/>
              </a:lnSpc>
              <a:spcBef>
                <a:spcPts val="0"/>
              </a:spcBef>
              <a:spcAft>
                <a:spcPts val="0"/>
              </a:spcAft>
              <a:buClr>
                <a:schemeClr val="lt1"/>
              </a:buClr>
              <a:buSzPts val="3000"/>
              <a:buFont typeface="Wingdings" panose="05000000000000000000" pitchFamily="2" charset="2"/>
              <a:buChar char="v"/>
            </a:pPr>
            <a:r>
              <a:rPr lang="es-MX" b="1" dirty="0"/>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Diseñar robot.</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 Implementar movimientos.</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Revisión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detallada al Robot.</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Terminación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del robot.</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v"/>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Pruebas y Ejecución del Robot.</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664" y="1602375"/>
            <a:ext cx="4358121" cy="25083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3" name="Recortar rectángulo de esquina diagonal 2"/>
          <p:cNvSpPr/>
          <p:nvPr/>
        </p:nvSpPr>
        <p:spPr>
          <a:xfrm>
            <a:off x="1071154" y="1478570"/>
            <a:ext cx="10075817" cy="2518664"/>
          </a:xfrm>
          <a:prstGeom prst="snip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0" name="Google Shape;260;p23"/>
          <p:cNvSpPr txBox="1">
            <a:spLocks noGrp="1"/>
          </p:cNvSpPr>
          <p:nvPr>
            <p:ph type="title"/>
          </p:nvPr>
        </p:nvSpPr>
        <p:spPr>
          <a:xfrm>
            <a:off x="1141412"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RESTRICCIONES</a:t>
            </a:r>
            <a:r>
              <a:rPr lang="es-MX" dirty="0">
                <a:solidFill>
                  <a:srgbClr val="FF0000"/>
                </a:solidFill>
              </a:rPr>
              <a:t> </a:t>
            </a:r>
            <a:endParaRPr dirty="0">
              <a:solidFill>
                <a:srgbClr val="FF0000"/>
              </a:solidFill>
            </a:endParaRPr>
          </a:p>
        </p:txBody>
      </p:sp>
      <p:sp>
        <p:nvSpPr>
          <p:cNvPr id="261" name="Google Shape;261;p23"/>
          <p:cNvSpPr txBox="1">
            <a:spLocks noGrp="1"/>
          </p:cNvSpPr>
          <p:nvPr>
            <p:ph idx="1"/>
          </p:nvPr>
        </p:nvSpPr>
        <p:spPr>
          <a:xfrm>
            <a:off x="1141412" y="1478570"/>
            <a:ext cx="9905999" cy="3237809"/>
          </a:xfrm>
          <a:prstGeom prst="rect">
            <a:avLst/>
          </a:prstGeom>
          <a:noFill/>
          <a:ln>
            <a:noFill/>
          </a:ln>
        </p:spPr>
        <p:txBody>
          <a:bodyPr spcFirstLastPara="1" wrap="square" lIns="91425" tIns="45700" rIns="91425" bIns="45700" anchor="t" anchorCtr="0">
            <a:noAutofit/>
          </a:bodyPr>
          <a:lstStyle/>
          <a:p>
            <a:pPr lvl="0" algn="l" rtl="0">
              <a:lnSpc>
                <a:spcPct val="120000"/>
              </a:lnSpc>
              <a:spcBef>
                <a:spcPts val="1000"/>
              </a:spcBef>
              <a:spcAft>
                <a:spcPts val="0"/>
              </a:spcAft>
              <a:buClr>
                <a:schemeClr val="lt1"/>
              </a:buClr>
              <a:buSzPts val="3000"/>
              <a:buFont typeface="Wingdings" panose="05000000000000000000" pitchFamily="2" charset="2"/>
              <a:buChar char="q"/>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 Extraer las herramientas (físicas) de trabajo fuera del área designada para el desarrollo del proyecto (Laboratorios).</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0" algn="l" rtl="0">
              <a:lnSpc>
                <a:spcPct val="120000"/>
              </a:lnSpc>
              <a:spcBef>
                <a:spcPts val="1000"/>
              </a:spcBef>
              <a:spcAft>
                <a:spcPts val="0"/>
              </a:spcAft>
              <a:buClr>
                <a:schemeClr val="lt1"/>
              </a:buClr>
              <a:buSzPts val="3000"/>
              <a:buFont typeface="Wingdings" panose="05000000000000000000" pitchFamily="2" charset="2"/>
              <a:buChar char="q"/>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Planificar el desarrollo del proyecto con herramientas que no están al alcance o disponibles para nuestro uso</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Flecha derecha 1"/>
          <p:cNvSpPr/>
          <p:nvPr/>
        </p:nvSpPr>
        <p:spPr>
          <a:xfrm>
            <a:off x="2786743" y="4572000"/>
            <a:ext cx="2760617" cy="1254034"/>
          </a:xfrm>
          <a:prstGeom prst="rightArrow">
            <a:avLst/>
          </a:prstGeom>
          <a:effectLst>
            <a:outerShdw blurRad="76200" dir="13500000" sy="23000" kx="1200000" algn="br" rotWithShape="0">
              <a:prstClr val="black">
                <a:alpha val="2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Flecha derecha 4"/>
          <p:cNvSpPr/>
          <p:nvPr/>
        </p:nvSpPr>
        <p:spPr>
          <a:xfrm flipH="1">
            <a:off x="6094411" y="4572000"/>
            <a:ext cx="2760617" cy="1254034"/>
          </a:xfrm>
          <a:prstGeom prst="rightArrow">
            <a:avLst/>
          </a:prstGeom>
          <a:effectLst>
            <a:outerShdw blurRad="76200" dir="13500000" sy="23000" kx="1200000" algn="br" rotWithShape="0">
              <a:prstClr val="black">
                <a:alpha val="20000"/>
              </a:prstClr>
            </a:outerShdw>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 name="Rectángulo 1"/>
          <p:cNvSpPr/>
          <p:nvPr/>
        </p:nvSpPr>
        <p:spPr>
          <a:xfrm>
            <a:off x="684212" y="1866536"/>
            <a:ext cx="9243559" cy="388983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6" name="Google Shape;266;p24"/>
          <p:cNvSpPr txBox="1">
            <a:spLocks noGrp="1"/>
          </p:cNvSpPr>
          <p:nvPr>
            <p:ph type="title"/>
          </p:nvPr>
        </p:nvSpPr>
        <p:spPr>
          <a:xfrm>
            <a:off x="684212" y="359469"/>
            <a:ext cx="8534400" cy="15070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ENTREGABLES DEL PROYECTO</a:t>
            </a:r>
            <a:endParaRPr b="1" dirty="0">
              <a:solidFill>
                <a:schemeClr val="bg2">
                  <a:lumMod val="75000"/>
                </a:schemeClr>
              </a:solidFill>
            </a:endParaRPr>
          </a:p>
        </p:txBody>
      </p:sp>
      <p:sp>
        <p:nvSpPr>
          <p:cNvPr id="267" name="Google Shape;267;p24"/>
          <p:cNvSpPr txBox="1">
            <a:spLocks noGrp="1"/>
          </p:cNvSpPr>
          <p:nvPr>
            <p:ph idx="1"/>
          </p:nvPr>
        </p:nvSpPr>
        <p:spPr>
          <a:xfrm>
            <a:off x="684212" y="1948543"/>
            <a:ext cx="8534400" cy="361526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3000"/>
              <a:buNone/>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Durante la realización del proyecto habrá una serie de documentos a entregar con motivo de actualizar la información con respecto a los avances y organización del proyecto, tales como: </a:t>
            </a:r>
            <a:endPar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nSpc>
                <a:spcPct val="120000"/>
              </a:lnSpc>
              <a:spcBef>
                <a:spcPts val="0"/>
              </a:spcBef>
              <a:spcAft>
                <a:spcPts val="0"/>
              </a:spcAft>
              <a:buClr>
                <a:schemeClr val="lt1"/>
              </a:buClr>
              <a:buSzPts val="3000"/>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Plan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de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proyecto.</a:t>
            </a:r>
          </a:p>
          <a:p>
            <a:pPr>
              <a:lnSpc>
                <a:spcPct val="120000"/>
              </a:lnSpc>
              <a:spcBef>
                <a:spcPts val="0"/>
              </a:spcBef>
              <a:spcAft>
                <a:spcPts val="0"/>
              </a:spcAft>
              <a:buClr>
                <a:schemeClr val="lt1"/>
              </a:buClr>
              <a:buSzPts val="3000"/>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B</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itácoras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de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seguimiento. </a:t>
            </a:r>
          </a:p>
          <a:p>
            <a:pPr>
              <a:lnSpc>
                <a:spcPct val="120000"/>
              </a:lnSpc>
              <a:spcBef>
                <a:spcPts val="0"/>
              </a:spcBef>
              <a:spcAft>
                <a:spcPts val="0"/>
              </a:spcAft>
              <a:buClr>
                <a:schemeClr val="lt1"/>
              </a:buClr>
              <a:buSzPts val="3000"/>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PowerPoint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(en caso de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presentaciones).</a:t>
            </a:r>
          </a:p>
          <a:p>
            <a:pPr>
              <a:lnSpc>
                <a:spcPct val="120000"/>
              </a:lnSpc>
              <a:spcBef>
                <a:spcPts val="0"/>
              </a:spcBef>
              <a:spcAft>
                <a:spcPts val="0"/>
              </a:spcAft>
              <a:buClr>
                <a:schemeClr val="lt1"/>
              </a:buClr>
              <a:buSzPts val="3000"/>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C</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odificación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e informes varios</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p>
          <a:p>
            <a:pPr>
              <a:lnSpc>
                <a:spcPct val="120000"/>
              </a:lnSpc>
              <a:spcBef>
                <a:spcPts val="0"/>
              </a:spcBef>
              <a:spcAft>
                <a:spcPts val="0"/>
              </a:spcAft>
              <a:buClr>
                <a:schemeClr val="lt1"/>
              </a:buClr>
              <a:buSzPts val="3000"/>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Material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Audiovisual (Imágenes, Videos</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p>
          <a:p>
            <a:pPr>
              <a:lnSpc>
                <a:spcPct val="120000"/>
              </a:lnSpc>
              <a:spcBef>
                <a:spcPts val="0"/>
              </a:spcBef>
              <a:spcAft>
                <a:spcPts val="0"/>
              </a:spcAft>
              <a:buClr>
                <a:schemeClr val="lt1"/>
              </a:buClr>
              <a:buSzPts val="3000"/>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Wiki en </a:t>
            </a:r>
            <a:r>
              <a:rPr lang="es-MX"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Redmine</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Cubo 3"/>
          <p:cNvSpPr/>
          <p:nvPr/>
        </p:nvSpPr>
        <p:spPr>
          <a:xfrm>
            <a:off x="6827520" y="3799719"/>
            <a:ext cx="2068875" cy="1724298"/>
          </a:xfrm>
          <a:prstGeom prst="cube">
            <a:avLst/>
          </a:prstGeom>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Recortar rectángulo de esquina del mismo lado 1"/>
          <p:cNvSpPr/>
          <p:nvPr/>
        </p:nvSpPr>
        <p:spPr>
          <a:xfrm>
            <a:off x="182880" y="1831701"/>
            <a:ext cx="10755086" cy="486519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72" name="Google Shape;272;p25"/>
          <p:cNvSpPr txBox="1">
            <a:spLocks noGrp="1"/>
          </p:cNvSpPr>
          <p:nvPr>
            <p:ph type="title"/>
          </p:nvPr>
        </p:nvSpPr>
        <p:spPr>
          <a:xfrm>
            <a:off x="113212" y="324634"/>
            <a:ext cx="8534400" cy="15070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ORGANIZACIÓN DEL PERSONAL Y MEDIOS DE COMUNICACION</a:t>
            </a:r>
            <a:endParaRPr b="1" dirty="0">
              <a:solidFill>
                <a:schemeClr val="bg2">
                  <a:lumMod val="75000"/>
                </a:schemeClr>
              </a:solidFill>
            </a:endParaRPr>
          </a:p>
        </p:txBody>
      </p:sp>
      <p:sp>
        <p:nvSpPr>
          <p:cNvPr id="273" name="Google Shape;273;p25"/>
          <p:cNvSpPr txBox="1">
            <a:spLocks noGrp="1"/>
          </p:cNvSpPr>
          <p:nvPr>
            <p:ph sz="half" idx="1"/>
          </p:nvPr>
        </p:nvSpPr>
        <p:spPr>
          <a:xfrm>
            <a:off x="113212" y="2152013"/>
            <a:ext cx="6122126" cy="4473869"/>
          </a:xfrm>
          <a:prstGeom prst="rect">
            <a:avLst/>
          </a:prstGeom>
          <a:noFill/>
          <a:ln>
            <a:noFill/>
          </a:ln>
        </p:spPr>
        <p:txBody>
          <a:bodyPr spcFirstLastPara="1" wrap="square" lIns="91425" tIns="45700" rIns="91425" bIns="45700" anchor="t" anchorCtr="0">
            <a:noAutofit/>
          </a:bodyPr>
          <a:lstStyle/>
          <a:p>
            <a:pPr lvl="0" algn="l" rtl="0">
              <a:lnSpc>
                <a:spcPct val="110000"/>
              </a:lnSpc>
              <a:spcBef>
                <a:spcPts val="0"/>
              </a:spcBef>
              <a:spcAft>
                <a:spcPts val="0"/>
              </a:spcAft>
              <a:buClr>
                <a:schemeClr val="lt1"/>
              </a:buClr>
              <a:buSzPts val="3000"/>
              <a:buFont typeface="Wingdings" panose="05000000000000000000" pitchFamily="2" charset="2"/>
              <a:buChar char="v"/>
            </a:pPr>
            <a:r>
              <a:rPr lang="es-MX"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Encargados de cada rol:</a:t>
            </a:r>
            <a:endParaRPr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Jefe de proyecto: José Diaz.</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Programador: Félix Calle.</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Encargado de informes: José Diaz.</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Diseñador de sistemas robóticos: </a:t>
            </a:r>
            <a:endPar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Kenny Cifuentes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 Isabel Condori.</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Encargado de las bitácoras: José Diaz </a:t>
            </a:r>
            <a:endPar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-Encargado de la wiki: Félix Calle.</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74" name="Google Shape;274;p25"/>
          <p:cNvSpPr txBox="1">
            <a:spLocks noGrp="1"/>
          </p:cNvSpPr>
          <p:nvPr>
            <p:ph sz="half" idx="2"/>
          </p:nvPr>
        </p:nvSpPr>
        <p:spPr>
          <a:xfrm>
            <a:off x="6030496" y="2144300"/>
            <a:ext cx="4184034" cy="3880773"/>
          </a:xfrm>
          <a:prstGeom prst="rect">
            <a:avLst/>
          </a:prstGeom>
          <a:noFill/>
          <a:ln>
            <a:noFill/>
          </a:ln>
        </p:spPr>
        <p:txBody>
          <a:bodyPr spcFirstLastPara="1" wrap="square" lIns="91425" tIns="45700" rIns="91425" bIns="45700" anchor="t" anchorCtr="0">
            <a:noAutofit/>
          </a:bodyPr>
          <a:lstStyle/>
          <a:p>
            <a:pPr lvl="0" algn="l" rtl="0">
              <a:lnSpc>
                <a:spcPct val="110000"/>
              </a:lnSpc>
              <a:spcBef>
                <a:spcPts val="0"/>
              </a:spcBef>
              <a:spcAft>
                <a:spcPts val="0"/>
              </a:spcAft>
              <a:buClr>
                <a:schemeClr val="lt1"/>
              </a:buClr>
              <a:buSzPts val="3000"/>
              <a:buFont typeface="Wingdings" panose="05000000000000000000" pitchFamily="2" charset="2"/>
              <a:buChar char="v"/>
            </a:pPr>
            <a:r>
              <a:rPr lang="es-MX"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Mecanismos de comunicación</a:t>
            </a:r>
            <a:r>
              <a:rPr lang="es-MX" sz="2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Google Drive</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Redes sociales(WhatsApp)</a:t>
            </a:r>
            <a:r>
              <a:rPr lang="es-MX" b="1" u="sng"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lvl="0" indent="0" algn="l" rtl="0">
              <a:lnSpc>
                <a:spcPct val="110000"/>
              </a:lnSpc>
              <a:spcBef>
                <a:spcPts val="1000"/>
              </a:spcBef>
              <a:spcAft>
                <a:spcPts val="0"/>
              </a:spcAft>
              <a:buClr>
                <a:schemeClr val="lt1"/>
              </a:buClr>
              <a:buSzPts val="3000"/>
              <a:buNone/>
            </a:pPr>
            <a:r>
              <a:rPr lang="es-MX"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s-MX" b="1" dirty="0">
                <a:ln w="9525">
                  <a:solidFill>
                    <a:schemeClr val="bg1"/>
                  </a:solidFill>
                  <a:prstDash val="solid"/>
                </a:ln>
                <a:solidFill>
                  <a:schemeClr val="tx1"/>
                </a:solidFill>
                <a:effectLst>
                  <a:outerShdw blurRad="12700" dist="38100" dir="2700000" algn="tl" rotWithShape="0">
                    <a:schemeClr val="bg1">
                      <a:lumMod val="50000"/>
                    </a:schemeClr>
                  </a:outerShdw>
                </a:effectLst>
              </a:rPr>
              <a:t>Word Online (OneDrive)</a:t>
            </a:r>
            <a:endParaRPr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228600" lvl="0" indent="-38100" algn="l" rtl="0">
              <a:lnSpc>
                <a:spcPct val="110000"/>
              </a:lnSpc>
              <a:spcBef>
                <a:spcPts val="1000"/>
              </a:spcBef>
              <a:spcAft>
                <a:spcPts val="0"/>
              </a:spcAft>
              <a:buClr>
                <a:schemeClr val="lt1"/>
              </a:buClr>
              <a:buSzPts val="3000"/>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6"/>
          <p:cNvSpPr txBox="1">
            <a:spLocks noGrp="1"/>
          </p:cNvSpPr>
          <p:nvPr>
            <p:ph type="title"/>
          </p:nvPr>
        </p:nvSpPr>
        <p:spPr>
          <a:xfrm>
            <a:off x="663742" y="2433670"/>
            <a:ext cx="9905998" cy="14785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Twentieth Century"/>
              <a:buNone/>
            </a:pPr>
            <a:r>
              <a:rPr lang="es-MX" sz="4400" b="1" dirty="0">
                <a:solidFill>
                  <a:schemeClr val="bg2">
                    <a:lumMod val="75000"/>
                  </a:schemeClr>
                </a:solidFill>
              </a:rPr>
              <a:t>PLANIFICACIÓN DEL PROYECTO</a:t>
            </a:r>
            <a:endParaRPr sz="44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781632" y="199207"/>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chemeClr val="bg2">
                    <a:lumMod val="75000"/>
                  </a:schemeClr>
                </a:solidFill>
              </a:rPr>
              <a:t>-DISEÑAR ROBOT:</a:t>
            </a:r>
            <a:br>
              <a:rPr lang="es-MX" b="1" dirty="0">
                <a:solidFill>
                  <a:schemeClr val="bg2">
                    <a:lumMod val="75000"/>
                  </a:schemeClr>
                </a:solidFill>
              </a:rPr>
            </a:br>
            <a:endParaRPr b="1" dirty="0">
              <a:solidFill>
                <a:schemeClr val="bg2">
                  <a:lumMod val="75000"/>
                </a:schemeClr>
              </a:solidFill>
            </a:endParaRPr>
          </a:p>
        </p:txBody>
      </p:sp>
      <p:graphicFrame>
        <p:nvGraphicFramePr>
          <p:cNvPr id="285" name="Google Shape;285;p27"/>
          <p:cNvGraphicFramePr/>
          <p:nvPr>
            <p:extLst>
              <p:ext uri="{D42A27DB-BD31-4B8C-83A1-F6EECF244321}">
                <p14:modId xmlns:p14="http://schemas.microsoft.com/office/powerpoint/2010/main" val="3675067321"/>
              </p:ext>
            </p:extLst>
          </p:nvPr>
        </p:nvGraphicFramePr>
        <p:xfrm>
          <a:off x="882106" y="1096432"/>
          <a:ext cx="10428400" cy="5382675"/>
        </p:xfrm>
        <a:graphic>
          <a:graphicData uri="http://schemas.openxmlformats.org/drawingml/2006/table">
            <a:tbl>
              <a:tblPr firstRow="1" bandRow="1">
                <a:tableStyleId>{D113A9D2-9D6B-4929-AA2D-F23B5EE8CBE7}</a:tableStyleId>
              </a:tblPr>
              <a:tblGrid>
                <a:gridCol w="2607100">
                  <a:extLst>
                    <a:ext uri="{9D8B030D-6E8A-4147-A177-3AD203B41FA5}">
                      <a16:colId xmlns:a16="http://schemas.microsoft.com/office/drawing/2014/main" val="20000"/>
                    </a:ext>
                  </a:extLst>
                </a:gridCol>
                <a:gridCol w="2607100">
                  <a:extLst>
                    <a:ext uri="{9D8B030D-6E8A-4147-A177-3AD203B41FA5}">
                      <a16:colId xmlns:a16="http://schemas.microsoft.com/office/drawing/2014/main" val="20001"/>
                    </a:ext>
                  </a:extLst>
                </a:gridCol>
                <a:gridCol w="2607100">
                  <a:extLst>
                    <a:ext uri="{9D8B030D-6E8A-4147-A177-3AD203B41FA5}">
                      <a16:colId xmlns:a16="http://schemas.microsoft.com/office/drawing/2014/main" val="20002"/>
                    </a:ext>
                  </a:extLst>
                </a:gridCol>
                <a:gridCol w="2607100">
                  <a:extLst>
                    <a:ext uri="{9D8B030D-6E8A-4147-A177-3AD203B41FA5}">
                      <a16:colId xmlns:a16="http://schemas.microsoft.com/office/drawing/2014/main" val="20003"/>
                    </a:ext>
                  </a:extLst>
                </a:gridCol>
              </a:tblGrid>
              <a:tr h="636200">
                <a:tc>
                  <a:txBody>
                    <a:bodyPr/>
                    <a:lstStyle/>
                    <a:p>
                      <a:pPr marL="0" marR="0" lvl="0" indent="0" algn="l" rtl="0">
                        <a:spcBef>
                          <a:spcPts val="0"/>
                        </a:spcBef>
                        <a:spcAft>
                          <a:spcPts val="0"/>
                        </a:spcAft>
                        <a:buNone/>
                      </a:pPr>
                      <a:r>
                        <a:rPr lang="es-MX" sz="1800" u="none" strike="noStrike" cap="none"/>
                        <a:t>NOMBRE</a:t>
                      </a:r>
                      <a:endParaRPr sz="1800"/>
                    </a:p>
                  </a:txBody>
                  <a:tcPr marL="91450" marR="91450" marT="45725" marB="45725"/>
                </a:tc>
                <a:tc>
                  <a:txBody>
                    <a:bodyPr/>
                    <a:lstStyle/>
                    <a:p>
                      <a:pPr marL="0" marR="0" lvl="0" indent="0" algn="l" rtl="0">
                        <a:spcBef>
                          <a:spcPts val="0"/>
                        </a:spcBef>
                        <a:spcAft>
                          <a:spcPts val="0"/>
                        </a:spcAft>
                        <a:buNone/>
                      </a:pPr>
                      <a:r>
                        <a:rPr lang="es-MX" sz="1800"/>
                        <a:t>DESCRIPCION</a:t>
                      </a:r>
                      <a:endParaRPr sz="1800"/>
                    </a:p>
                  </a:txBody>
                  <a:tcPr marL="91450" marR="91450" marT="45725" marB="45725"/>
                </a:tc>
                <a:tc>
                  <a:txBody>
                    <a:bodyPr/>
                    <a:lstStyle/>
                    <a:p>
                      <a:pPr marL="0" marR="0" lvl="0" indent="0" algn="l" rtl="0">
                        <a:spcBef>
                          <a:spcPts val="0"/>
                        </a:spcBef>
                        <a:spcAft>
                          <a:spcPts val="0"/>
                        </a:spcAft>
                        <a:buNone/>
                      </a:pPr>
                      <a:r>
                        <a:rPr lang="es-MX" sz="1800"/>
                        <a:t>RESPONSABLE</a:t>
                      </a:r>
                      <a:endParaRPr sz="1800"/>
                    </a:p>
                  </a:txBody>
                  <a:tcPr marL="91450" marR="91450" marT="45725" marB="45725"/>
                </a:tc>
                <a:tc>
                  <a:txBody>
                    <a:bodyPr/>
                    <a:lstStyle/>
                    <a:p>
                      <a:pPr marL="0" marR="0" lvl="0" indent="0" algn="l" rtl="0">
                        <a:spcBef>
                          <a:spcPts val="0"/>
                        </a:spcBef>
                        <a:spcAft>
                          <a:spcPts val="0"/>
                        </a:spcAft>
                        <a:buNone/>
                      </a:pPr>
                      <a:r>
                        <a:rPr lang="es-MX" sz="1800"/>
                        <a:t>PRODUCTO</a:t>
                      </a:r>
                      <a:endParaRPr sz="1800"/>
                    </a:p>
                  </a:txBody>
                  <a:tcPr marL="91450" marR="91450" marT="45725" marB="45725"/>
                </a:tc>
                <a:extLst>
                  <a:ext uri="{0D108BD9-81ED-4DB2-BD59-A6C34878D82A}">
                    <a16:rowId xmlns:a16="http://schemas.microsoft.com/office/drawing/2014/main" val="10000"/>
                  </a:ext>
                </a:extLst>
              </a:tr>
              <a:tr h="1310825">
                <a:tc>
                  <a:txBody>
                    <a:bodyPr/>
                    <a:lstStyle/>
                    <a:p>
                      <a:pPr marL="0" marR="0" lvl="0" indent="0" algn="ctr" rtl="0">
                        <a:spcBef>
                          <a:spcPts val="0"/>
                        </a:spcBef>
                        <a:spcAft>
                          <a:spcPts val="0"/>
                        </a:spcAft>
                        <a:buNone/>
                      </a:pPr>
                      <a:r>
                        <a:rPr lang="es-MX" sz="1600">
                          <a:sym typeface="Twentieth Century"/>
                        </a:rPr>
                        <a:t>Visualizar el mejor modelo a incorporar para el juego Flip-tac-toe</a:t>
                      </a:r>
                      <a:endParaRPr sz="1600"/>
                    </a:p>
                  </a:txBody>
                  <a:tcPr marL="91450" marR="91450" marT="45725" marB="45725"/>
                </a:tc>
                <a:tc>
                  <a:txBody>
                    <a:bodyPr/>
                    <a:lstStyle/>
                    <a:p>
                      <a:pPr marL="0" marR="0" lvl="0" indent="0" algn="ctr" rtl="0">
                        <a:spcBef>
                          <a:spcPts val="0"/>
                        </a:spcBef>
                        <a:spcAft>
                          <a:spcPts val="0"/>
                        </a:spcAft>
                        <a:buNone/>
                      </a:pPr>
                      <a:r>
                        <a:rPr lang="es-MX" sz="1600" dirty="0">
                          <a:sym typeface="Twentieth Century"/>
                        </a:rPr>
                        <a:t>Buscar información y visualizar el mejor modelo para el robot.</a:t>
                      </a:r>
                      <a:endParaRPr sz="1600" dirty="0"/>
                    </a:p>
                  </a:txBody>
                  <a:tcPr marL="91450" marR="91450" marT="45725" marB="45725"/>
                </a:tc>
                <a:tc>
                  <a:txBody>
                    <a:bodyPr/>
                    <a:lstStyle/>
                    <a:p>
                      <a:pPr marL="0" marR="0" lvl="0" indent="0" algn="l" rtl="0">
                        <a:lnSpc>
                          <a:spcPct val="115000"/>
                        </a:lnSpc>
                        <a:spcBef>
                          <a:spcPts val="1000"/>
                        </a:spcBef>
                        <a:spcAft>
                          <a:spcPts val="0"/>
                        </a:spcAft>
                        <a:buNone/>
                      </a:pPr>
                      <a:r>
                        <a:rPr lang="es-MX" sz="1400" dirty="0" smtClean="0">
                          <a:sym typeface="Twentieth Century"/>
                        </a:rPr>
                        <a:t>-</a:t>
                      </a:r>
                      <a:r>
                        <a:rPr lang="es-MX" sz="1400" dirty="0">
                          <a:sym typeface="Twentieth Century"/>
                        </a:rPr>
                        <a:t>Isabel </a:t>
                      </a:r>
                      <a:r>
                        <a:rPr lang="es-MX" sz="1400" dirty="0" smtClean="0">
                          <a:sym typeface="Twentieth Century"/>
                        </a:rPr>
                        <a:t>Condori</a:t>
                      </a:r>
                      <a:endParaRPr dirty="0"/>
                    </a:p>
                  </a:txBody>
                  <a:tcPr marL="114300" marR="114300"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s-MX" sz="1600" kern="1200" dirty="0" smtClean="0">
                          <a:solidFill>
                            <a:schemeClr val="lt1"/>
                          </a:solidFill>
                          <a:effectLst/>
                          <a:latin typeface="+mn-lt"/>
                          <a:ea typeface="+mn-ea"/>
                          <a:cs typeface="+mn-cs"/>
                        </a:rPr>
                        <a:t>Diseño Robot</a:t>
                      </a:r>
                      <a:br>
                        <a:rPr lang="es-MX" sz="1600" kern="1200" dirty="0" smtClean="0">
                          <a:solidFill>
                            <a:schemeClr val="lt1"/>
                          </a:solidFill>
                          <a:effectLst/>
                          <a:latin typeface="+mn-lt"/>
                          <a:ea typeface="+mn-ea"/>
                          <a:cs typeface="+mn-cs"/>
                        </a:rPr>
                      </a:br>
                      <a:r>
                        <a:rPr lang="es-MX" sz="1600" kern="1200" dirty="0" smtClean="0">
                          <a:solidFill>
                            <a:schemeClr val="lt1"/>
                          </a:solidFill>
                          <a:effectLst/>
                          <a:latin typeface="+mn-lt"/>
                          <a:ea typeface="+mn-ea"/>
                          <a:cs typeface="+mn-cs"/>
                        </a:rPr>
                        <a:t>“</a:t>
                      </a:r>
                      <a:r>
                        <a:rPr lang="es-MX" sz="1600" kern="1200" dirty="0" err="1" smtClean="0">
                          <a:solidFill>
                            <a:schemeClr val="lt1"/>
                          </a:solidFill>
                          <a:effectLst/>
                          <a:latin typeface="+mn-lt"/>
                          <a:ea typeface="+mn-ea"/>
                          <a:cs typeface="+mn-cs"/>
                        </a:rPr>
                        <a:t>Crusader</a:t>
                      </a:r>
                      <a:r>
                        <a:rPr lang="es-MX" sz="1600" kern="1200" dirty="0" smtClean="0">
                          <a:solidFill>
                            <a:schemeClr val="lt1"/>
                          </a:solidFill>
                          <a:effectLst/>
                          <a:latin typeface="+mn-lt"/>
                          <a:ea typeface="+mn-ea"/>
                          <a:cs typeface="+mn-cs"/>
                        </a:rPr>
                        <a:t> Fox”</a:t>
                      </a:r>
                      <a:endParaRPr lang="es-MX" sz="1600" dirty="0" smtClean="0"/>
                    </a:p>
                    <a:p>
                      <a:pPr algn="l">
                        <a:lnSpc>
                          <a:spcPct val="115000"/>
                        </a:lnSpc>
                        <a:spcAft>
                          <a:spcPts val="10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1"/>
                  </a:ext>
                </a:extLst>
              </a:tr>
              <a:tr h="1059025">
                <a:tc>
                  <a:txBody>
                    <a:bodyPr/>
                    <a:lstStyle/>
                    <a:p>
                      <a:pPr marL="0" marR="0" lvl="0" indent="0" algn="ctr" rtl="0">
                        <a:spcBef>
                          <a:spcPts val="0"/>
                        </a:spcBef>
                        <a:spcAft>
                          <a:spcPts val="0"/>
                        </a:spcAft>
                        <a:buNone/>
                      </a:pPr>
                      <a:r>
                        <a:rPr lang="es-MX" sz="1600" dirty="0">
                          <a:sym typeface="Twentieth Century"/>
                        </a:rPr>
                        <a:t>Verificar piezas necesarias</a:t>
                      </a:r>
                      <a:endParaRPr sz="1600" dirty="0"/>
                    </a:p>
                  </a:txBody>
                  <a:tcPr marL="91450" marR="91450" marT="45725" marB="45725"/>
                </a:tc>
                <a:tc>
                  <a:txBody>
                    <a:bodyPr/>
                    <a:lstStyle/>
                    <a:p>
                      <a:pPr marL="0" marR="0" lvl="0" indent="0" algn="ctr" rtl="0">
                        <a:spcBef>
                          <a:spcPts val="0"/>
                        </a:spcBef>
                        <a:spcAft>
                          <a:spcPts val="0"/>
                        </a:spcAft>
                        <a:buNone/>
                      </a:pPr>
                      <a:r>
                        <a:rPr lang="es-MX" sz="1600">
                          <a:sym typeface="Twentieth Century"/>
                        </a:rPr>
                        <a:t>Realizar contabilidad de piezas necesarias para el armado.</a:t>
                      </a:r>
                      <a:endParaRPr sz="1600"/>
                    </a:p>
                  </a:txBody>
                  <a:tcPr marL="91450" marR="91450" marT="45725" marB="45725"/>
                </a:tc>
                <a:tc>
                  <a:txBody>
                    <a:bodyPr/>
                    <a:lstStyle/>
                    <a:p>
                      <a:pPr marL="0" marR="0" lvl="0" indent="0" algn="l" rtl="0">
                        <a:lnSpc>
                          <a:spcPct val="115000"/>
                        </a:lnSpc>
                        <a:spcBef>
                          <a:spcPts val="0"/>
                        </a:spcBef>
                        <a:spcAft>
                          <a:spcPts val="0"/>
                        </a:spcAft>
                        <a:buNone/>
                      </a:pPr>
                      <a:r>
                        <a:rPr lang="es-MX" sz="1600" dirty="0">
                          <a:sym typeface="Twentieth Century"/>
                        </a:rPr>
                        <a:t>-Isabel </a:t>
                      </a:r>
                      <a:r>
                        <a:rPr lang="es-MX" sz="1600" dirty="0" smtClean="0">
                          <a:sym typeface="Twentieth Century"/>
                        </a:rPr>
                        <a:t>Condori</a:t>
                      </a:r>
                      <a:endParaRPr dirty="0"/>
                    </a:p>
                  </a:txBody>
                  <a:tcPr marL="114300" marR="114300"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Construcción 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2"/>
                  </a:ext>
                </a:extLst>
              </a:tr>
              <a:tr h="1024125">
                <a:tc>
                  <a:txBody>
                    <a:bodyPr/>
                    <a:lstStyle/>
                    <a:p>
                      <a:pPr marL="0" marR="0" lvl="0" indent="0" algn="ctr" rtl="0">
                        <a:spcBef>
                          <a:spcPts val="0"/>
                        </a:spcBef>
                        <a:spcAft>
                          <a:spcPts val="0"/>
                        </a:spcAft>
                        <a:buNone/>
                      </a:pPr>
                      <a:r>
                        <a:rPr lang="es-MX" sz="1600">
                          <a:sym typeface="Twentieth Century"/>
                        </a:rPr>
                        <a:t>Realizar armado del robot</a:t>
                      </a:r>
                      <a:endParaRPr sz="1600"/>
                    </a:p>
                  </a:txBody>
                  <a:tcPr marL="91450" marR="91450" marT="45725" marB="45725"/>
                </a:tc>
                <a:tc>
                  <a:txBody>
                    <a:bodyPr/>
                    <a:lstStyle/>
                    <a:p>
                      <a:pPr marL="0" marR="0" lvl="0" indent="0" algn="ctr" rtl="0">
                        <a:spcBef>
                          <a:spcPts val="0"/>
                        </a:spcBef>
                        <a:spcAft>
                          <a:spcPts val="0"/>
                        </a:spcAft>
                        <a:buNone/>
                      </a:pPr>
                      <a:r>
                        <a:rPr lang="es-MX" sz="1600">
                          <a:sym typeface="Twentieth Century"/>
                        </a:rPr>
                        <a:t>Comenzar a realizar el armado del mismo.</a:t>
                      </a:r>
                      <a:endParaRPr sz="1600"/>
                    </a:p>
                  </a:txBody>
                  <a:tcPr marL="91450" marR="91450" marT="45725" marB="45725"/>
                </a:tc>
                <a:tc>
                  <a:txBody>
                    <a:bodyPr/>
                    <a:lstStyle/>
                    <a:p>
                      <a:pPr marL="0" marR="0" lvl="0" indent="0" algn="l" rtl="0">
                        <a:lnSpc>
                          <a:spcPct val="115000"/>
                        </a:lnSpc>
                        <a:spcBef>
                          <a:spcPts val="0"/>
                        </a:spcBef>
                        <a:spcAft>
                          <a:spcPts val="0"/>
                        </a:spcAft>
                        <a:buNone/>
                      </a:pPr>
                      <a:r>
                        <a:rPr lang="es-MX" sz="1600" dirty="0" smtClean="0">
                          <a:sym typeface="Twentieth Century"/>
                        </a:rPr>
                        <a:t>-</a:t>
                      </a:r>
                      <a:r>
                        <a:rPr lang="es-MX" sz="1600" dirty="0">
                          <a:sym typeface="Twentieth Century"/>
                        </a:rPr>
                        <a:t>Kenny Cifuentes</a:t>
                      </a:r>
                      <a:endParaRPr sz="1600" b="0" dirty="0">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s-MX" sz="1800" kern="1200" dirty="0" smtClean="0">
                          <a:solidFill>
                            <a:schemeClr val="lt1"/>
                          </a:solidFill>
                          <a:effectLst/>
                          <a:latin typeface="+mn-lt"/>
                          <a:ea typeface="+mn-ea"/>
                          <a:cs typeface="+mn-cs"/>
                        </a:rPr>
                        <a:t>Construcción 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sz="1800" dirty="0"/>
                    </a:p>
                  </a:txBody>
                  <a:tcPr marL="91450" marR="91450" marT="45725" marB="45725"/>
                </a:tc>
                <a:extLst>
                  <a:ext uri="{0D108BD9-81ED-4DB2-BD59-A6C34878D82A}">
                    <a16:rowId xmlns:a16="http://schemas.microsoft.com/office/drawing/2014/main" val="10003"/>
                  </a:ext>
                </a:extLst>
              </a:tr>
              <a:tr h="1352500">
                <a:tc>
                  <a:txBody>
                    <a:bodyPr/>
                    <a:lstStyle/>
                    <a:p>
                      <a:pPr marL="0" marR="0" lvl="0" indent="0" algn="ctr" rtl="0">
                        <a:spcBef>
                          <a:spcPts val="0"/>
                        </a:spcBef>
                        <a:spcAft>
                          <a:spcPts val="0"/>
                        </a:spcAft>
                        <a:buNone/>
                      </a:pPr>
                      <a:r>
                        <a:rPr lang="es-MX" sz="1600">
                          <a:sym typeface="Twentieth Century"/>
                        </a:rPr>
                        <a:t>Verificar estabilidad del robot</a:t>
                      </a:r>
                      <a:endParaRPr sz="1600"/>
                    </a:p>
                  </a:txBody>
                  <a:tcPr marL="91450" marR="91450" marT="45725" marB="45725"/>
                </a:tc>
                <a:tc>
                  <a:txBody>
                    <a:bodyPr/>
                    <a:lstStyle/>
                    <a:p>
                      <a:pPr marL="0" marR="0" lvl="0" indent="0" algn="ctr" rtl="0">
                        <a:spcBef>
                          <a:spcPts val="0"/>
                        </a:spcBef>
                        <a:spcAft>
                          <a:spcPts val="0"/>
                        </a:spcAft>
                        <a:buNone/>
                      </a:pPr>
                      <a:r>
                        <a:rPr lang="es-MX" sz="1600">
                          <a:sym typeface="Twentieth Century"/>
                        </a:rPr>
                        <a:t>Ver cómo está la estabilidad del robot en sí.</a:t>
                      </a:r>
                      <a:endParaRPr sz="1600"/>
                    </a:p>
                  </a:txBody>
                  <a:tcPr marL="91450" marR="91450" marT="45725" marB="45725"/>
                </a:tc>
                <a:tc>
                  <a:txBody>
                    <a:bodyPr/>
                    <a:lstStyle/>
                    <a:p>
                      <a:pPr marL="0" marR="0" lvl="0" indent="0" algn="l" rtl="0">
                        <a:lnSpc>
                          <a:spcPct val="115000"/>
                        </a:lnSpc>
                        <a:spcBef>
                          <a:spcPts val="1000"/>
                        </a:spcBef>
                        <a:spcAft>
                          <a:spcPts val="0"/>
                        </a:spcAft>
                        <a:buNone/>
                      </a:pPr>
                      <a:r>
                        <a:rPr lang="es-MX" sz="1400" dirty="0" smtClean="0">
                          <a:sym typeface="Twentieth Century"/>
                        </a:rPr>
                        <a:t>-</a:t>
                      </a:r>
                      <a:r>
                        <a:rPr lang="es-MX" sz="1400" dirty="0">
                          <a:sym typeface="Twentieth Century"/>
                        </a:rPr>
                        <a:t>Kenny Cifuentes</a:t>
                      </a:r>
                      <a:endParaRPr sz="1400" b="0" dirty="0">
                        <a:latin typeface="Twentieth Century"/>
                        <a:ea typeface="Twentieth Century"/>
                        <a:cs typeface="Twentieth Century"/>
                        <a:sym typeface="Twentieth Century"/>
                      </a:endParaRPr>
                    </a:p>
                  </a:txBody>
                  <a:tcPr marL="68575" marR="68575"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s-MX" sz="1800" kern="1200" dirty="0" smtClean="0">
                          <a:solidFill>
                            <a:schemeClr val="lt1"/>
                          </a:solidFill>
                          <a:effectLst/>
                          <a:latin typeface="+mn-lt"/>
                          <a:ea typeface="+mn-ea"/>
                          <a:cs typeface="+mn-cs"/>
                        </a:rPr>
                        <a:t>Robot</a:t>
                      </a:r>
                      <a:br>
                        <a:rPr lang="es-MX" sz="1800" kern="1200" dirty="0" smtClean="0">
                          <a:solidFill>
                            <a:schemeClr val="lt1"/>
                          </a:solidFill>
                          <a:effectLst/>
                          <a:latin typeface="+mn-lt"/>
                          <a:ea typeface="+mn-ea"/>
                          <a:cs typeface="+mn-cs"/>
                        </a:rPr>
                      </a:br>
                      <a:r>
                        <a:rPr lang="es-MX" sz="1800" kern="1200" dirty="0" smtClean="0">
                          <a:solidFill>
                            <a:schemeClr val="lt1"/>
                          </a:solidFill>
                          <a:effectLst/>
                          <a:latin typeface="+mn-lt"/>
                          <a:ea typeface="+mn-ea"/>
                          <a:cs typeface="+mn-cs"/>
                        </a:rPr>
                        <a:t>“</a:t>
                      </a:r>
                      <a:r>
                        <a:rPr lang="es-MX" sz="1800" kern="1200" dirty="0" err="1" smtClean="0">
                          <a:solidFill>
                            <a:schemeClr val="lt1"/>
                          </a:solidFill>
                          <a:effectLst/>
                          <a:latin typeface="+mn-lt"/>
                          <a:ea typeface="+mn-ea"/>
                          <a:cs typeface="+mn-cs"/>
                        </a:rPr>
                        <a:t>Crusader</a:t>
                      </a:r>
                      <a:r>
                        <a:rPr lang="es-MX" sz="1800" kern="1200" dirty="0" smtClean="0">
                          <a:solidFill>
                            <a:schemeClr val="lt1"/>
                          </a:solidFill>
                          <a:effectLst/>
                          <a:latin typeface="+mn-lt"/>
                          <a:ea typeface="+mn-ea"/>
                          <a:cs typeface="+mn-cs"/>
                        </a:rPr>
                        <a:t> Fox”</a:t>
                      </a:r>
                      <a:endParaRPr lang="es-MX" sz="1800" dirty="0" smtClean="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612</TotalTime>
  <Words>1196</Words>
  <Application>Microsoft Office PowerPoint</Application>
  <PresentationFormat>Panorámica</PresentationFormat>
  <Paragraphs>262</Paragraphs>
  <Slides>27</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Arial</vt:lpstr>
      <vt:lpstr>Calibri</vt:lpstr>
      <vt:lpstr>Century Gothic</vt:lpstr>
      <vt:lpstr>Corbel</vt:lpstr>
      <vt:lpstr>Times New Roman</vt:lpstr>
      <vt:lpstr>Twentieth Century</vt:lpstr>
      <vt:lpstr>Wingdings</vt:lpstr>
      <vt:lpstr>Wingdings 3</vt:lpstr>
      <vt:lpstr>Sector</vt:lpstr>
      <vt:lpstr>FORMULACIÓN DEL PROYECTO FLIP TAC TOE “Blue Fox: Crusader Fox”</vt:lpstr>
      <vt:lpstr>PANORAMA GENERAL</vt:lpstr>
      <vt:lpstr>OBJETIVO GENERAL DEL PROYECTO</vt:lpstr>
      <vt:lpstr>OBJETIVOS ESPECÍFICOS</vt:lpstr>
      <vt:lpstr>RESTRICCIONES </vt:lpstr>
      <vt:lpstr>ENTREGABLES DEL PROYECTO</vt:lpstr>
      <vt:lpstr>ORGANIZACIÓN DEL PERSONAL Y MEDIOS DE COMUNICACION</vt:lpstr>
      <vt:lpstr>PLANIFICACIÓN DEL PROYECTO</vt:lpstr>
      <vt:lpstr>-DISEÑAR ROBOT: </vt:lpstr>
      <vt:lpstr>-PRUEBAS Y EJECUCIÓN DEL ROBOT</vt:lpstr>
      <vt:lpstr>-REVISION DE ERRORES EN EL ROBOT</vt:lpstr>
      <vt:lpstr>-PRUEBAS Y EJECUCION DEL ROBOT </vt:lpstr>
      <vt:lpstr>PLANIFICACIÓN DE LA CARTA GANTT </vt:lpstr>
      <vt:lpstr>PLANIFICACION DE RIESGOS</vt:lpstr>
      <vt:lpstr>Presentación de PowerPoint</vt:lpstr>
      <vt:lpstr>TIPOS DE RIESGOS </vt:lpstr>
      <vt:lpstr>PLANIFICACIÓN DE RECURSOS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FORMULACIÓN DEL PROYECTO FLIP TAC TOE “CRUSADER FOX”</dc:title>
  <dc:creator>Jose Diaz Paz</dc:creator>
  <cp:lastModifiedBy>Jose Diaz Paz</cp:lastModifiedBy>
  <cp:revision>32</cp:revision>
  <dcterms:modified xsi:type="dcterms:W3CDTF">2019-10-17T08:30:02Z</dcterms:modified>
</cp:coreProperties>
</file>