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</p:sldIdLst>
  <p:sldSz cy="5143500" cx="9144000"/>
  <p:notesSz cx="6858000" cy="9144000"/>
  <p:embeddedFontLst>
    <p:embeddedFont>
      <p:font typeface="Roboto"/>
      <p:regular r:id="rId29"/>
      <p:bold r:id="rId30"/>
      <p:italic r:id="rId31"/>
      <p:boldItalic r:id="rId32"/>
    </p:embeddedFont>
    <p:embeddedFont>
      <p:font typeface="Merriweather"/>
      <p:regular r:id="rId33"/>
      <p:bold r:id="rId34"/>
      <p:italic r:id="rId35"/>
      <p:boldItalic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F506D55C-B134-4BD3-AB4D-84B3964A8A9A}">
  <a:tblStyle styleId="{F506D55C-B134-4BD3-AB4D-84B3964A8A9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63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63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63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63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63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63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D4E5F6"/>
          </a:solidFill>
        </a:fill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82F55E4F-1A55-4868-B213-EDA3A4766E12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EB601DCF-A708-47A4-9FA7-C61C944C102E}" styleName="Table_2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Roboto-regular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Roboto-italic.fntdata"/><Relationship Id="rId30" Type="http://schemas.openxmlformats.org/officeDocument/2006/relationships/font" Target="fonts/Roboto-bold.fntdata"/><Relationship Id="rId11" Type="http://schemas.openxmlformats.org/officeDocument/2006/relationships/slide" Target="slides/slide5.xml"/><Relationship Id="rId33" Type="http://schemas.openxmlformats.org/officeDocument/2006/relationships/font" Target="fonts/Merriweather-regular.fntdata"/><Relationship Id="rId10" Type="http://schemas.openxmlformats.org/officeDocument/2006/relationships/slide" Target="slides/slide4.xml"/><Relationship Id="rId32" Type="http://schemas.openxmlformats.org/officeDocument/2006/relationships/font" Target="fonts/Roboto-boldItalic.fntdata"/><Relationship Id="rId13" Type="http://schemas.openxmlformats.org/officeDocument/2006/relationships/slide" Target="slides/slide7.xml"/><Relationship Id="rId35" Type="http://schemas.openxmlformats.org/officeDocument/2006/relationships/font" Target="fonts/Merriweather-italic.fntdata"/><Relationship Id="rId12" Type="http://schemas.openxmlformats.org/officeDocument/2006/relationships/slide" Target="slides/slide6.xml"/><Relationship Id="rId34" Type="http://schemas.openxmlformats.org/officeDocument/2006/relationships/font" Target="fonts/Merriweather-bold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36" Type="http://schemas.openxmlformats.org/officeDocument/2006/relationships/font" Target="fonts/Merriweather-boldItalic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63d6d1d176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63d6d1d176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63d6d1d176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63d6d1d176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63d6d1d176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63d6d1d176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63d6d1d176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63d6d1d176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63d6d1d176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63d6d1d176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41aefd127b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41aefd127b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41aefd127b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41aefd127b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41aefd127b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41aefd127b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63d6d1d176_0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63d6d1d176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63d6d1d176_0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63d6d1d176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41aefd127b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41aefd127b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63d6d1d176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63d6d1d176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63d6d1d176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63d6d1d176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63d6d1d176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63d6d1d176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41caf82f66_1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41caf82f66_1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63d6d1d176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63d6d1d176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63d6d1d176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63d6d1d176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41caf82f66_1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41caf82f66_1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41caf82f66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41caf82f66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63d6d1d176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63d6d1d176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41caf82f66_1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41caf82f66_1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25" y="0"/>
            <a:ext cx="9144250" cy="4398100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1878560"/>
            <a:ext cx="4242600" cy="73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/>
          <p:nvPr>
            <p:ph hasCustomPrompt="1" type="title"/>
          </p:nvPr>
        </p:nvSpPr>
        <p:spPr>
          <a:xfrm>
            <a:off x="311750" y="831175"/>
            <a:ext cx="5334900" cy="12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6" name="Google Shape;56;p11"/>
          <p:cNvSpPr txBox="1"/>
          <p:nvPr>
            <p:ph idx="1" type="body"/>
          </p:nvPr>
        </p:nvSpPr>
        <p:spPr>
          <a:xfrm>
            <a:off x="311700" y="2121425"/>
            <a:ext cx="5334900" cy="9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57" name="Google Shape;5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0" y="48099"/>
            <a:ext cx="9144250" cy="4398100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6" name="Google Shape;16;p3"/>
          <p:cNvSpPr/>
          <p:nvPr/>
        </p:nvSpPr>
        <p:spPr>
          <a:xfrm>
            <a:off x="0" y="0"/>
            <a:ext cx="9144250" cy="4398100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17" name="Google Shape;17;p3"/>
          <p:cNvSpPr txBox="1"/>
          <p:nvPr>
            <p:ph type="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accent1"/>
                </a:solidFill>
              </a:defRPr>
            </a:lvl1pPr>
            <a:lvl2pPr lvl="1" rtl="0">
              <a:buNone/>
              <a:defRPr>
                <a:solidFill>
                  <a:schemeClr val="accent1"/>
                </a:solidFill>
              </a:defRPr>
            </a:lvl2pPr>
            <a:lvl3pPr lvl="2" rtl="0">
              <a:buNone/>
              <a:defRPr>
                <a:solidFill>
                  <a:schemeClr val="accent1"/>
                </a:solidFill>
              </a:defRPr>
            </a:lvl3pPr>
            <a:lvl4pPr lvl="3" rtl="0">
              <a:buNone/>
              <a:defRPr>
                <a:solidFill>
                  <a:schemeClr val="accent1"/>
                </a:solidFill>
              </a:defRPr>
            </a:lvl4pPr>
            <a:lvl5pPr lvl="4" rtl="0">
              <a:buNone/>
              <a:defRPr>
                <a:solidFill>
                  <a:schemeClr val="accent1"/>
                </a:solidFill>
              </a:defRPr>
            </a:lvl5pPr>
            <a:lvl6pPr lvl="5" rtl="0">
              <a:buNone/>
              <a:defRPr>
                <a:solidFill>
                  <a:schemeClr val="accent1"/>
                </a:solidFill>
              </a:defRPr>
            </a:lvl6pPr>
            <a:lvl7pPr lvl="6" rtl="0">
              <a:buNone/>
              <a:defRPr>
                <a:solidFill>
                  <a:schemeClr val="accent1"/>
                </a:solidFill>
              </a:defRPr>
            </a:lvl7pPr>
            <a:lvl8pPr lvl="7" rtl="0">
              <a:buNone/>
              <a:defRPr>
                <a:solidFill>
                  <a:schemeClr val="accent1"/>
                </a:solidFill>
              </a:defRPr>
            </a:lvl8pPr>
            <a:lvl9pPr lvl="8" rtl="0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0"/>
            <a:ext cx="431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4"/>
          <p:cNvSpPr/>
          <p:nvPr/>
        </p:nvSpPr>
        <p:spPr>
          <a:xfrm>
            <a:off x="0" y="44125"/>
            <a:ext cx="4313625" cy="4399375"/>
          </a:xfrm>
          <a:custGeom>
            <a:rect b="b" l="l" r="r" t="t"/>
            <a:pathLst>
              <a:path extrusionOk="0" h="175975" w="172545">
                <a:moveTo>
                  <a:pt x="0" y="157"/>
                </a:moveTo>
                <a:lnTo>
                  <a:pt x="172419" y="0"/>
                </a:lnTo>
                <a:lnTo>
                  <a:pt x="172545" y="126541"/>
                </a:lnTo>
                <a:lnTo>
                  <a:pt x="0" y="175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2" name="Google Shape;22;p4"/>
          <p:cNvSpPr/>
          <p:nvPr/>
        </p:nvSpPr>
        <p:spPr>
          <a:xfrm>
            <a:off x="-125" y="0"/>
            <a:ext cx="4316900" cy="4395600"/>
          </a:xfrm>
          <a:custGeom>
            <a:rect b="b" l="l" r="r" t="t"/>
            <a:pathLst>
              <a:path extrusionOk="0" h="175824" w="172676">
                <a:moveTo>
                  <a:pt x="0" y="6"/>
                </a:moveTo>
                <a:lnTo>
                  <a:pt x="172676" y="0"/>
                </a:lnTo>
                <a:lnTo>
                  <a:pt x="172562" y="126442"/>
                </a:lnTo>
                <a:lnTo>
                  <a:pt x="0" y="17582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23" name="Google Shape;23;p4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4" name="Google Shape;24;p4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" name="Google Shape;28;p5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311700" y="1505700"/>
            <a:ext cx="3999900" cy="30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0" name="Google Shape;30;p5"/>
          <p:cNvSpPr txBox="1"/>
          <p:nvPr>
            <p:ph idx="2" type="body"/>
          </p:nvPr>
        </p:nvSpPr>
        <p:spPr>
          <a:xfrm>
            <a:off x="4832400" y="1505700"/>
            <a:ext cx="3999900" cy="30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6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/>
          <p:nvPr/>
        </p:nvSpPr>
        <p:spPr>
          <a:xfrm>
            <a:off x="0" y="0"/>
            <a:ext cx="37644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7"/>
          <p:cNvSpPr txBox="1"/>
          <p:nvPr>
            <p:ph type="title"/>
          </p:nvPr>
        </p:nvSpPr>
        <p:spPr>
          <a:xfrm>
            <a:off x="311725" y="500925"/>
            <a:ext cx="3127500" cy="182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9" name="Google Shape;39;p7"/>
          <p:cNvSpPr txBox="1"/>
          <p:nvPr>
            <p:ph idx="1" type="body"/>
          </p:nvPr>
        </p:nvSpPr>
        <p:spPr>
          <a:xfrm>
            <a:off x="311700" y="2390650"/>
            <a:ext cx="3127500" cy="229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40" name="Google Shape;40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/>
          <p:nvPr>
            <p:ph type="title"/>
          </p:nvPr>
        </p:nvSpPr>
        <p:spPr>
          <a:xfrm>
            <a:off x="311675" y="798600"/>
            <a:ext cx="6247800" cy="3546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3" name="Google Shape;43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accent1"/>
                </a:solidFill>
              </a:defRPr>
            </a:lvl1pPr>
            <a:lvl2pPr lvl="1" rtl="0">
              <a:buNone/>
              <a:defRPr>
                <a:solidFill>
                  <a:schemeClr val="accent1"/>
                </a:solidFill>
              </a:defRPr>
            </a:lvl2pPr>
            <a:lvl3pPr lvl="2" rtl="0">
              <a:buNone/>
              <a:defRPr>
                <a:solidFill>
                  <a:schemeClr val="accent1"/>
                </a:solidFill>
              </a:defRPr>
            </a:lvl3pPr>
            <a:lvl4pPr lvl="3" rtl="0">
              <a:buNone/>
              <a:defRPr>
                <a:solidFill>
                  <a:schemeClr val="accent1"/>
                </a:solidFill>
              </a:defRPr>
            </a:lvl4pPr>
            <a:lvl5pPr lvl="4" rtl="0">
              <a:buNone/>
              <a:defRPr>
                <a:solidFill>
                  <a:schemeClr val="accent1"/>
                </a:solidFill>
              </a:defRPr>
            </a:lvl5pPr>
            <a:lvl6pPr lvl="5" rtl="0">
              <a:buNone/>
              <a:defRPr>
                <a:solidFill>
                  <a:schemeClr val="accent1"/>
                </a:solidFill>
              </a:defRPr>
            </a:lvl6pPr>
            <a:lvl7pPr lvl="6" rtl="0">
              <a:buNone/>
              <a:defRPr>
                <a:solidFill>
                  <a:schemeClr val="accent1"/>
                </a:solidFill>
              </a:defRPr>
            </a:lvl7pPr>
            <a:lvl8pPr lvl="7" rtl="0">
              <a:buNone/>
              <a:defRPr>
                <a:solidFill>
                  <a:schemeClr val="accent1"/>
                </a:solidFill>
              </a:defRPr>
            </a:lvl8pPr>
            <a:lvl9pPr lvl="8" rtl="0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" name="Google Shape;46;p9"/>
          <p:cNvSpPr txBox="1"/>
          <p:nvPr>
            <p:ph type="title"/>
          </p:nvPr>
        </p:nvSpPr>
        <p:spPr>
          <a:xfrm>
            <a:off x="311300" y="500925"/>
            <a:ext cx="3704400" cy="204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9"/>
          <p:cNvSpPr txBox="1"/>
          <p:nvPr>
            <p:ph idx="1" type="subTitle"/>
          </p:nvPr>
        </p:nvSpPr>
        <p:spPr>
          <a:xfrm>
            <a:off x="304800" y="2626725"/>
            <a:ext cx="3704400" cy="92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48" name="Google Shape;48;p9"/>
          <p:cNvSpPr txBox="1"/>
          <p:nvPr>
            <p:ph idx="2" type="body"/>
          </p:nvPr>
        </p:nvSpPr>
        <p:spPr>
          <a:xfrm>
            <a:off x="4879025" y="500925"/>
            <a:ext cx="3954000" cy="41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9" name="Google Shape;49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/>
          <p:nvPr/>
        </p:nvSpPr>
        <p:spPr>
          <a:xfrm>
            <a:off x="0" y="4369000"/>
            <a:ext cx="9144000" cy="774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10"/>
          <p:cNvSpPr txBox="1"/>
          <p:nvPr>
            <p:ph idx="1" type="body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erriweather"/>
              <a:buNone/>
              <a:defRPr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</a:lstStyle>
          <a:p/>
        </p:txBody>
      </p:sp>
      <p:sp>
        <p:nvSpPr>
          <p:cNvPr id="53" name="Google Shape;5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paradigm"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9845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9845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9845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9845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9845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9845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9845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9845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>
    <mc:Choice Requires="p14">
      <p:transition spd="slow" p14:dur="1000">
        <p:fade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png"/><Relationship Id="rId4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6.png"/><Relationship Id="rId4" Type="http://schemas.openxmlformats.org/officeDocument/2006/relationships/image" Target="../media/image24.png"/><Relationship Id="rId5" Type="http://schemas.openxmlformats.org/officeDocument/2006/relationships/image" Target="../media/image22.png"/><Relationship Id="rId6" Type="http://schemas.openxmlformats.org/officeDocument/2006/relationships/image" Target="../media/image3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jpg"/><Relationship Id="rId4" Type="http://schemas.openxmlformats.org/officeDocument/2006/relationships/image" Target="../media/image27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5.png"/><Relationship Id="rId4" Type="http://schemas.openxmlformats.org/officeDocument/2006/relationships/image" Target="../media/image2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0.png"/><Relationship Id="rId4" Type="http://schemas.openxmlformats.org/officeDocument/2006/relationships/image" Target="../media/image3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4.png"/><Relationship Id="rId6" Type="http://schemas.openxmlformats.org/officeDocument/2006/relationships/image" Target="../media/image1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4" Type="http://schemas.openxmlformats.org/officeDocument/2006/relationships/image" Target="../media/image12.png"/><Relationship Id="rId5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Relationship Id="rId4" Type="http://schemas.openxmlformats.org/officeDocument/2006/relationships/image" Target="../media/image7.png"/><Relationship Id="rId5" Type="http://schemas.openxmlformats.org/officeDocument/2006/relationships/image" Target="../media/image14.png"/><Relationship Id="rId6" Type="http://schemas.openxmlformats.org/officeDocument/2006/relationships/image" Target="../media/image1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Relationship Id="rId4" Type="http://schemas.openxmlformats.org/officeDocument/2006/relationships/image" Target="../media/image19.png"/><Relationship Id="rId5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dk1"/>
        </a:solid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 txBox="1"/>
          <p:nvPr>
            <p:ph type="ctrTitle"/>
          </p:nvPr>
        </p:nvSpPr>
        <p:spPr>
          <a:xfrm>
            <a:off x="311700" y="1429050"/>
            <a:ext cx="8520600" cy="11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Avance de Proyecto</a:t>
            </a:r>
            <a:endParaRPr/>
          </a:p>
        </p:txBody>
      </p:sp>
      <p:pic>
        <p:nvPicPr>
          <p:cNvPr id="65" name="Google Shape;6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209200"/>
            <a:ext cx="595000" cy="82875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3"/>
          <p:cNvSpPr txBox="1"/>
          <p:nvPr/>
        </p:nvSpPr>
        <p:spPr>
          <a:xfrm>
            <a:off x="6197775" y="2542050"/>
            <a:ext cx="3024600" cy="237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300">
                <a:solidFill>
                  <a:srgbClr val="FFFFFF"/>
                </a:solidFill>
              </a:rPr>
              <a:t>Integrantes:</a:t>
            </a:r>
            <a:r>
              <a:rPr lang="es" sz="1300">
                <a:solidFill>
                  <a:srgbClr val="FFFFFF"/>
                </a:solidFill>
              </a:rPr>
              <a:t> Juan Pérez</a:t>
            </a:r>
            <a:endParaRPr sz="13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rgbClr val="FFFFFF"/>
                </a:solidFill>
              </a:rPr>
              <a:t>                      Camila Cerda</a:t>
            </a:r>
            <a:endParaRPr sz="13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rgbClr val="FFFFFF"/>
                </a:solidFill>
              </a:rPr>
              <a:t>                      Cristian Fritis</a:t>
            </a:r>
            <a:endParaRPr sz="13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rgbClr val="FFFFFF"/>
                </a:solidFill>
              </a:rPr>
              <a:t>		  Jerson Lima</a:t>
            </a:r>
            <a:endParaRPr sz="13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rgbClr val="FFFFFF"/>
                </a:solidFill>
              </a:rPr>
              <a:t>                      Kevin Rodriguez</a:t>
            </a:r>
            <a:endParaRPr sz="13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300">
                <a:solidFill>
                  <a:srgbClr val="FFFFFF"/>
                </a:solidFill>
              </a:rPr>
              <a:t>Asignatura: </a:t>
            </a:r>
            <a:r>
              <a:rPr lang="es" sz="1300">
                <a:solidFill>
                  <a:srgbClr val="FFFFFF"/>
                </a:solidFill>
              </a:rPr>
              <a:t> Proyecto I</a:t>
            </a:r>
            <a:endParaRPr sz="13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300">
                <a:solidFill>
                  <a:srgbClr val="FFFFFF"/>
                </a:solidFill>
              </a:rPr>
              <a:t>Profesor:</a:t>
            </a:r>
            <a:r>
              <a:rPr lang="es" sz="1300">
                <a:solidFill>
                  <a:srgbClr val="FFFFFF"/>
                </a:solidFill>
              </a:rPr>
              <a:t>  Ricardo Valdivia Pinto</a:t>
            </a:r>
            <a:endParaRPr sz="13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300">
                <a:solidFill>
                  <a:srgbClr val="FFFFFF"/>
                </a:solidFill>
              </a:rPr>
              <a:t>Fecha: </a:t>
            </a:r>
            <a:r>
              <a:rPr lang="es" sz="1300">
                <a:solidFill>
                  <a:srgbClr val="FFFFFF"/>
                </a:solidFill>
              </a:rPr>
              <a:t>17</a:t>
            </a:r>
            <a:r>
              <a:rPr lang="es" sz="1300">
                <a:solidFill>
                  <a:srgbClr val="FFFFFF"/>
                </a:solidFill>
              </a:rPr>
              <a:t>/10/2019</a:t>
            </a:r>
            <a:r>
              <a:rPr b="1" lang="es" sz="1300">
                <a:solidFill>
                  <a:srgbClr val="FFFFFF"/>
                </a:solidFill>
              </a:rPr>
              <a:t> </a:t>
            </a:r>
            <a:endParaRPr b="1" sz="13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300">
                <a:solidFill>
                  <a:srgbClr val="FFFFFF"/>
                </a:solidFill>
              </a:rPr>
              <a:t>Departamento:</a:t>
            </a:r>
            <a:r>
              <a:rPr lang="es" sz="1300">
                <a:solidFill>
                  <a:srgbClr val="FFFFFF"/>
                </a:solidFill>
              </a:rPr>
              <a:t> Depto. de Informática</a:t>
            </a:r>
            <a:endParaRPr sz="13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300">
                <a:solidFill>
                  <a:srgbClr val="FFFFFF"/>
                </a:solidFill>
              </a:rPr>
              <a:t>Facultad:</a:t>
            </a:r>
            <a:r>
              <a:rPr lang="es" sz="1300">
                <a:solidFill>
                  <a:srgbClr val="FFFFFF"/>
                </a:solidFill>
              </a:rPr>
              <a:t> Área de ingeniería en computación e informática</a:t>
            </a:r>
            <a:endParaRPr sz="13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rgbClr val="000000"/>
                </a:solidFill>
              </a:rPr>
              <a:t>                     </a:t>
            </a:r>
            <a:endParaRPr sz="2800">
              <a:solidFill>
                <a:srgbClr val="595959"/>
              </a:solidFill>
            </a:endParaRPr>
          </a:p>
        </p:txBody>
      </p:sp>
      <p:pic>
        <p:nvPicPr>
          <p:cNvPr id="67" name="Google Shape;6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88938" y="405850"/>
            <a:ext cx="1766125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2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7239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Recursos Hardware-Software requeridos</a:t>
            </a:r>
            <a:endParaRPr sz="2400">
              <a:solidFill>
                <a:srgbClr val="FFFFFF"/>
              </a:solidFill>
            </a:endParaRPr>
          </a:p>
        </p:txBody>
      </p:sp>
      <p:graphicFrame>
        <p:nvGraphicFramePr>
          <p:cNvPr id="137" name="Google Shape;137;p22"/>
          <p:cNvGraphicFramePr/>
          <p:nvPr/>
        </p:nvGraphicFramePr>
        <p:xfrm>
          <a:off x="89175" y="1290725"/>
          <a:ext cx="3000000" cy="3000000"/>
        </p:xfrm>
        <a:graphic>
          <a:graphicData uri="http://schemas.openxmlformats.org/drawingml/2006/table">
            <a:tbl>
              <a:tblPr bandRow="1">
                <a:noFill/>
                <a:tableStyleId>{F506D55C-B134-4BD3-AB4D-84B3964A8A9A}</a:tableStyleId>
              </a:tblPr>
              <a:tblGrid>
                <a:gridCol w="2875925"/>
                <a:gridCol w="2877175"/>
              </a:tblGrid>
              <a:tr h="3833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/>
                        <a:t>Recursos </a:t>
                      </a:r>
                      <a:endParaRPr sz="1200"/>
                    </a:p>
                  </a:txBody>
                  <a:tcPr marT="63500" marB="63500" marR="63500" marL="63500">
                    <a:solidFill>
                      <a:srgbClr val="ACCBF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/>
                        <a:t>Producto</a:t>
                      </a:r>
                      <a:endParaRPr sz="1200"/>
                    </a:p>
                  </a:txBody>
                  <a:tcPr marT="63500" marB="63500" marR="63500" marL="63500">
                    <a:solidFill>
                      <a:srgbClr val="ACCBF9"/>
                    </a:solidFill>
                  </a:tcPr>
                </a:tc>
              </a:tr>
              <a:tr h="1509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400"/>
                        <a:t>Hardware</a:t>
                      </a:r>
                      <a:endParaRPr sz="1400"/>
                    </a:p>
                  </a:txBody>
                  <a:tcPr marT="63500" marB="63500" marR="63500" marL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400"/>
                        <a:t>Robot EV3</a:t>
                      </a:r>
                      <a:endParaRPr sz="14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400"/>
                        <a:t>Tarjeta SD</a:t>
                      </a:r>
                      <a:endParaRPr sz="14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400"/>
                        <a:t>Adaptador WIFI</a:t>
                      </a:r>
                      <a:endParaRPr sz="14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400"/>
                        <a:t>Router</a:t>
                      </a:r>
                      <a:endParaRPr sz="14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400"/>
                        <a:t>PC(Notebook)</a:t>
                      </a:r>
                      <a:endParaRPr sz="14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63500" marB="63500" marR="63500" marL="63500">
                    <a:solidFill>
                      <a:srgbClr val="FFFFFF"/>
                    </a:solidFill>
                  </a:tcPr>
                </a:tc>
              </a:tr>
              <a:tr h="19599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400"/>
                        <a:t>Software</a:t>
                      </a:r>
                      <a:endParaRPr sz="1400"/>
                    </a:p>
                  </a:txBody>
                  <a:tcPr marT="63500" marB="63500" marR="63500" marL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400"/>
                        <a:t>Python Librerías(ev3dev2,time,rpyc,tkinter,PIL)</a:t>
                      </a:r>
                      <a:endParaRPr sz="14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400"/>
                        <a:t>Putty</a:t>
                      </a:r>
                      <a:endParaRPr sz="14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400"/>
                        <a:t>Visual Studio Code </a:t>
                      </a:r>
                      <a:endParaRPr sz="14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400"/>
                        <a:t>Ev3dev</a:t>
                      </a:r>
                      <a:endParaRPr sz="14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63500" marB="63500" marR="63500" marL="63500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38" name="Google Shape;13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02125" y="1350050"/>
            <a:ext cx="2493850" cy="169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22549" y="3349925"/>
            <a:ext cx="2878825" cy="166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3"/>
          <p:cNvSpPr txBox="1"/>
          <p:nvPr>
            <p:ph type="title"/>
          </p:nvPr>
        </p:nvSpPr>
        <p:spPr>
          <a:xfrm>
            <a:off x="143075" y="53625"/>
            <a:ext cx="8731800" cy="123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7239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Estimación de Costos</a:t>
            </a:r>
            <a:endParaRPr b="1" sz="2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7239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(Hardware, Software, Recursos Humanos)</a:t>
            </a:r>
            <a:endParaRPr sz="2400">
              <a:solidFill>
                <a:srgbClr val="FFFFFF"/>
              </a:solidFill>
            </a:endParaRPr>
          </a:p>
        </p:txBody>
      </p:sp>
      <p:pic>
        <p:nvPicPr>
          <p:cNvPr id="145" name="Google Shape;14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0725" y="918000"/>
            <a:ext cx="6334500" cy="4225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4"/>
          <p:cNvSpPr txBox="1"/>
          <p:nvPr>
            <p:ph type="title"/>
          </p:nvPr>
        </p:nvSpPr>
        <p:spPr>
          <a:xfrm>
            <a:off x="359900" y="-140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Especificación</a:t>
            </a:r>
            <a:r>
              <a:rPr lang="es">
                <a:solidFill>
                  <a:srgbClr val="FFFFFF"/>
                </a:solidFill>
              </a:rPr>
              <a:t> de requerimientos</a:t>
            </a:r>
            <a:r>
              <a:rPr lang="es">
                <a:solidFill>
                  <a:srgbClr val="000000"/>
                </a:solidFill>
              </a:rPr>
              <a:t> </a:t>
            </a:r>
            <a:endParaRPr>
              <a:solidFill>
                <a:srgbClr val="000000"/>
              </a:solidFill>
            </a:endParaRPr>
          </a:p>
        </p:txBody>
      </p:sp>
      <p:graphicFrame>
        <p:nvGraphicFramePr>
          <p:cNvPr id="151" name="Google Shape;151;p24"/>
          <p:cNvGraphicFramePr/>
          <p:nvPr/>
        </p:nvGraphicFramePr>
        <p:xfrm>
          <a:off x="83450" y="14589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{82F55E4F-1A55-4868-B213-EDA3A4766E12}</a:tableStyleId>
              </a:tblPr>
              <a:tblGrid>
                <a:gridCol w="4406350"/>
                <a:gridCol w="4435700"/>
              </a:tblGrid>
              <a:tr h="5149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1200">
                          <a:solidFill>
                            <a:srgbClr val="FFFFFF"/>
                          </a:solidFill>
                        </a:rPr>
                        <a:t>NOMBRE</a:t>
                      </a:r>
                      <a:endParaRPr b="1" sz="1200">
                        <a:solidFill>
                          <a:srgbClr val="FFFFFF"/>
                        </a:solidFill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4F81B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4F81B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4F81B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1200">
                          <a:solidFill>
                            <a:srgbClr val="FFFFFF"/>
                          </a:solidFill>
                        </a:rPr>
                        <a:t>DESCRIPCIÓN DE REQUERIMIENTO</a:t>
                      </a:r>
                      <a:endParaRPr b="1" sz="1200">
                        <a:solidFill>
                          <a:srgbClr val="FFFFFF"/>
                        </a:solidFill>
                      </a:endParaRPr>
                    </a:p>
                  </a:txBody>
                  <a:tcPr marT="63500" marB="63500" marR="63500" marL="63500">
                    <a:lnR cap="flat" cmpd="sng" w="12700">
                      <a:solidFill>
                        <a:srgbClr val="4F81B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4F81B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4F81B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F81BD"/>
                    </a:solidFill>
                  </a:tcPr>
                </a:tc>
              </a:tr>
              <a:tr h="17636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/>
                        <a:t>Comunicación</a:t>
                      </a:r>
                      <a:endParaRPr b="1"/>
                    </a:p>
                  </a:txBody>
                  <a:tcPr marT="63500" marB="63500" marR="63500" marL="63500">
                    <a:lnL cap="flat" cmpd="sng" w="12700">
                      <a:solidFill>
                        <a:srgbClr val="95B3D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4F81B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5B3D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es"/>
                        <a:t>Una aplicación de computador para la programación que se le hará al robot lego(EV3), está realizará una conexión remota para la ejecución de los comandos hacia el robot.   </a:t>
                      </a:r>
                      <a:endParaRPr b="1"/>
                    </a:p>
                  </a:txBody>
                  <a:tcPr marT="63500" marB="63500" marR="63500" marL="63500">
                    <a:lnR cap="flat" cmpd="sng" w="12700">
                      <a:solidFill>
                        <a:srgbClr val="95B3D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4F81B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5B3D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</a:tr>
              <a:tr h="12872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/>
                        <a:t>El Robot</a:t>
                      </a:r>
                      <a:endParaRPr b="1"/>
                    </a:p>
                  </a:txBody>
                  <a:tcPr marT="63500" marB="63500" marR="63500" marL="63500">
                    <a:lnL cap="flat" cmpd="sng" w="12700">
                      <a:solidFill>
                        <a:srgbClr val="95B3D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95B3D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5B3D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/>
                        <a:t>Podrá jugar flip tac toe gracias al software. Contara con movimientos básicos y movimientos específicos en el brazo.</a:t>
                      </a:r>
                      <a:endParaRPr b="1"/>
                    </a:p>
                  </a:txBody>
                  <a:tcPr marT="63500" marB="63500" marR="63500" marL="63500">
                    <a:lnR cap="flat" cmpd="sng" w="12700">
                      <a:solidFill>
                        <a:srgbClr val="95B3D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5B3D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5B3D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52" name="Google Shape;152;p24"/>
          <p:cNvSpPr txBox="1"/>
          <p:nvPr/>
        </p:nvSpPr>
        <p:spPr>
          <a:xfrm>
            <a:off x="1631975" y="540150"/>
            <a:ext cx="5577600" cy="39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s" sz="2400">
                <a:solidFill>
                  <a:srgbClr val="FFFFFF"/>
                </a:solidFill>
              </a:rPr>
              <a:t> </a:t>
            </a:r>
            <a:r>
              <a:rPr b="1" lang="es" sz="2400">
                <a:solidFill>
                  <a:srgbClr val="FFFFFF"/>
                </a:solidFill>
              </a:rPr>
              <a:t>Requisitos Funcionales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5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Requerimientos No Funcionales </a:t>
            </a:r>
            <a:endParaRPr/>
          </a:p>
        </p:txBody>
      </p:sp>
      <p:graphicFrame>
        <p:nvGraphicFramePr>
          <p:cNvPr id="158" name="Google Shape;158;p25"/>
          <p:cNvGraphicFramePr/>
          <p:nvPr/>
        </p:nvGraphicFramePr>
        <p:xfrm>
          <a:off x="752275" y="13535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{82F55E4F-1A55-4868-B213-EDA3A4766E12}</a:tableStyleId>
              </a:tblPr>
              <a:tblGrid>
                <a:gridCol w="2002375"/>
                <a:gridCol w="5606700"/>
              </a:tblGrid>
              <a:tr h="9702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1200">
                          <a:solidFill>
                            <a:srgbClr val="FFFFFF"/>
                          </a:solidFill>
                        </a:rPr>
                        <a:t>NOMBRE</a:t>
                      </a:r>
                      <a:endParaRPr b="1" sz="1200">
                        <a:solidFill>
                          <a:srgbClr val="FFFFFF"/>
                        </a:solidFill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4F81B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4F81B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4F81B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1200">
                          <a:solidFill>
                            <a:srgbClr val="FFFFFF"/>
                          </a:solidFill>
                        </a:rPr>
                        <a:t>DESCRIPCIÓN DE REQUERIMIENTO</a:t>
                      </a:r>
                      <a:endParaRPr b="1" sz="1200">
                        <a:solidFill>
                          <a:srgbClr val="FFFFFF"/>
                        </a:solidFill>
                      </a:endParaRPr>
                    </a:p>
                  </a:txBody>
                  <a:tcPr marT="63500" marB="63500" marR="63500" marL="63500">
                    <a:lnR cap="flat" cmpd="sng" w="12700">
                      <a:solidFill>
                        <a:srgbClr val="4F81B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4F81B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4F81B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F81BD"/>
                    </a:solidFill>
                  </a:tcPr>
                </a:tc>
              </a:tr>
              <a:tr h="9015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/>
                        <a:t>Tiempo de ejecución</a:t>
                      </a:r>
                      <a:endParaRPr b="1"/>
                    </a:p>
                  </a:txBody>
                  <a:tcPr marT="63500" marB="63500" marR="63500" marL="63500">
                    <a:lnL cap="flat" cmpd="sng" w="12700">
                      <a:solidFill>
                        <a:srgbClr val="95B3D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4F81B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5B3D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/>
                        <a:t>Cada movimiento deberá ejecutarse en un tiempo estimado</a:t>
                      </a:r>
                      <a:endParaRPr b="1"/>
                    </a:p>
                  </a:txBody>
                  <a:tcPr marT="63500" marB="63500" marR="63500" marL="63500">
                    <a:lnR cap="flat" cmpd="sng" w="12700">
                      <a:solidFill>
                        <a:srgbClr val="95B3D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4F81B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5B3D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</a:tr>
              <a:tr h="9015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/>
                        <a:t>Manual de usuario</a:t>
                      </a:r>
                      <a:endParaRPr b="1"/>
                    </a:p>
                  </a:txBody>
                  <a:tcPr marT="63500" marB="63500" marR="63500" marL="63500">
                    <a:lnL cap="flat" cmpd="sng" w="12700">
                      <a:solidFill>
                        <a:srgbClr val="95B3D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95B3D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5B3D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/>
                        <a:t>El robot debe contar con su manual de usuario</a:t>
                      </a:r>
                      <a:endParaRPr b="1"/>
                    </a:p>
                  </a:txBody>
                  <a:tcPr marT="63500" marB="63500" marR="63500" marL="63500">
                    <a:lnR cap="flat" cmpd="sng" w="12700">
                      <a:solidFill>
                        <a:srgbClr val="95B3D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5B3D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5B3D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9015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/>
                        <a:t>Interfaz gráfica</a:t>
                      </a:r>
                      <a:endParaRPr b="1"/>
                    </a:p>
                  </a:txBody>
                  <a:tcPr marT="63500" marB="63500" marR="63500" marL="63500">
                    <a:lnL cap="flat" cmpd="sng" w="12700">
                      <a:solidFill>
                        <a:srgbClr val="95B3D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95B3D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5B3D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/>
                        <a:t>Debe disponer de un diseño amigable al usuario</a:t>
                      </a:r>
                      <a:endParaRPr b="1"/>
                    </a:p>
                  </a:txBody>
                  <a:tcPr marT="63500" marB="63500" marR="63500" marL="63500">
                    <a:lnR cap="flat" cmpd="sng" w="12700">
                      <a:solidFill>
                        <a:srgbClr val="95B3D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5B3D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5B3D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6"/>
          <p:cNvSpPr txBox="1"/>
          <p:nvPr>
            <p:ph type="title"/>
          </p:nvPr>
        </p:nvSpPr>
        <p:spPr>
          <a:xfrm>
            <a:off x="311700" y="265450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Arquitectura Propuesta </a:t>
            </a:r>
            <a:endParaRPr/>
          </a:p>
        </p:txBody>
      </p:sp>
      <p:pic>
        <p:nvPicPr>
          <p:cNvPr id="164" name="Google Shape;164;p26"/>
          <p:cNvPicPr preferRelativeResize="0"/>
          <p:nvPr/>
        </p:nvPicPr>
        <p:blipFill rotWithShape="1">
          <a:blip r:embed="rId3">
            <a:alphaModFix/>
          </a:blip>
          <a:srcRect b="3511" l="0" r="0" t="3835"/>
          <a:stretch/>
        </p:blipFill>
        <p:spPr>
          <a:xfrm>
            <a:off x="2763850" y="1288975"/>
            <a:ext cx="3643825" cy="3854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78796" y="1065027"/>
            <a:ext cx="4473225" cy="3013425"/>
          </a:xfrm>
          <a:prstGeom prst="rect">
            <a:avLst/>
          </a:prstGeom>
          <a:noFill/>
          <a:ln cap="flat" cmpd="thinThick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70" name="Google Shape;170;p27"/>
          <p:cNvSpPr txBox="1"/>
          <p:nvPr>
            <p:ph type="title"/>
          </p:nvPr>
        </p:nvSpPr>
        <p:spPr>
          <a:xfrm>
            <a:off x="333100" y="4724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Diseño del Robot </a:t>
            </a:r>
            <a:endParaRPr b="1"/>
          </a:p>
        </p:txBody>
      </p:sp>
      <p:pic>
        <p:nvPicPr>
          <p:cNvPr id="171" name="Google Shape;171;p27"/>
          <p:cNvPicPr preferRelativeResize="0"/>
          <p:nvPr/>
        </p:nvPicPr>
        <p:blipFill rotWithShape="1">
          <a:blip r:embed="rId4">
            <a:alphaModFix/>
          </a:blip>
          <a:srcRect b="33821" l="0" r="0" t="22833"/>
          <a:stretch/>
        </p:blipFill>
        <p:spPr>
          <a:xfrm>
            <a:off x="706275" y="1565563"/>
            <a:ext cx="2256150" cy="201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7"/>
          <p:cNvPicPr preferRelativeResize="0"/>
          <p:nvPr/>
        </p:nvPicPr>
        <p:blipFill rotWithShape="1">
          <a:blip r:embed="rId5">
            <a:alphaModFix/>
          </a:blip>
          <a:srcRect b="21941" l="0" r="0" t="16989"/>
          <a:stretch/>
        </p:blipFill>
        <p:spPr>
          <a:xfrm>
            <a:off x="665000" y="1314050"/>
            <a:ext cx="2458925" cy="3090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9925" y="1565587"/>
            <a:ext cx="4141130" cy="2012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Movimientos </a:t>
            </a:r>
            <a:endParaRPr b="1"/>
          </a:p>
        </p:txBody>
      </p:sp>
      <p:sp>
        <p:nvSpPr>
          <p:cNvPr id="179" name="Google Shape;179;p28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rgbClr val="000000"/>
                </a:solidFill>
              </a:rPr>
              <a:t>El robot </a:t>
            </a:r>
            <a:r>
              <a:rPr lang="es" sz="1600">
                <a:solidFill>
                  <a:srgbClr val="000000"/>
                </a:solidFill>
              </a:rPr>
              <a:t>contará</a:t>
            </a:r>
            <a:r>
              <a:rPr lang="es" sz="1600">
                <a:solidFill>
                  <a:srgbClr val="000000"/>
                </a:solidFill>
              </a:rPr>
              <a:t> con 4 movimientos </a:t>
            </a:r>
            <a:r>
              <a:rPr lang="es" sz="1600">
                <a:solidFill>
                  <a:srgbClr val="000000"/>
                </a:solidFill>
              </a:rPr>
              <a:t>básicos</a:t>
            </a:r>
            <a:r>
              <a:rPr lang="es" sz="1600">
                <a:solidFill>
                  <a:srgbClr val="000000"/>
                </a:solidFill>
              </a:rPr>
              <a:t>:</a:t>
            </a:r>
            <a:endParaRPr sz="16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s" sz="1600">
                <a:solidFill>
                  <a:srgbClr val="000000"/>
                </a:solidFill>
              </a:rPr>
              <a:t>-</a:t>
            </a:r>
            <a:r>
              <a:rPr lang="es" sz="1600">
                <a:solidFill>
                  <a:srgbClr val="000000"/>
                </a:solidFill>
              </a:rPr>
              <a:t>Avance</a:t>
            </a:r>
            <a:r>
              <a:rPr lang="es" sz="1600">
                <a:solidFill>
                  <a:srgbClr val="000000"/>
                </a:solidFill>
              </a:rPr>
              <a:t> y retroceso.</a:t>
            </a:r>
            <a:endParaRPr sz="16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s" sz="1600">
                <a:solidFill>
                  <a:srgbClr val="000000"/>
                </a:solidFill>
              </a:rPr>
              <a:t>-Giro </a:t>
            </a:r>
            <a:r>
              <a:rPr lang="es" sz="1600">
                <a:solidFill>
                  <a:srgbClr val="000000"/>
                </a:solidFill>
              </a:rPr>
              <a:t>izquierda</a:t>
            </a:r>
            <a:r>
              <a:rPr lang="es" sz="1600">
                <a:solidFill>
                  <a:srgbClr val="000000"/>
                </a:solidFill>
              </a:rPr>
              <a:t> y derecha.</a:t>
            </a:r>
            <a:endParaRPr sz="16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s" sz="1600">
                <a:solidFill>
                  <a:srgbClr val="000000"/>
                </a:solidFill>
              </a:rPr>
              <a:t>-Rotación del brazo.</a:t>
            </a:r>
            <a:endParaRPr sz="16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s" sz="1600">
                <a:solidFill>
                  <a:srgbClr val="000000"/>
                </a:solidFill>
              </a:rPr>
              <a:t>-Agarre de la pinza (agarrar y soltar).</a:t>
            </a:r>
            <a:endParaRPr sz="16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80" name="Google Shape;18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9425" y="3455104"/>
            <a:ext cx="3436899" cy="1246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5060" y="1802350"/>
            <a:ext cx="3881839" cy="217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9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b="1" lang="e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Diseño de la interfaz de usuario</a:t>
            </a:r>
            <a:endParaRPr b="1" sz="2400">
              <a:solidFill>
                <a:srgbClr val="FFFFFF"/>
              </a:solidFill>
            </a:endParaRPr>
          </a:p>
        </p:txBody>
      </p:sp>
      <p:pic>
        <p:nvPicPr>
          <p:cNvPr id="187" name="Google Shape;18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2150" y="1266500"/>
            <a:ext cx="4733181" cy="371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0"/>
          <p:cNvSpPr txBox="1"/>
          <p:nvPr>
            <p:ph type="title"/>
          </p:nvPr>
        </p:nvSpPr>
        <p:spPr>
          <a:xfrm>
            <a:off x="311700" y="0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Implementación</a:t>
            </a:r>
            <a:endParaRPr/>
          </a:p>
        </p:txBody>
      </p:sp>
      <p:pic>
        <p:nvPicPr>
          <p:cNvPr id="193" name="Google Shape;19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7725" y="532925"/>
            <a:ext cx="7866500" cy="461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1"/>
          <p:cNvSpPr txBox="1"/>
          <p:nvPr>
            <p:ph type="title"/>
          </p:nvPr>
        </p:nvSpPr>
        <p:spPr>
          <a:xfrm>
            <a:off x="379025" y="91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Implementación</a:t>
            </a:r>
            <a:r>
              <a:rPr lang="es"/>
              <a:t> </a:t>
            </a:r>
            <a:endParaRPr/>
          </a:p>
        </p:txBody>
      </p:sp>
      <p:pic>
        <p:nvPicPr>
          <p:cNvPr id="199" name="Google Shape;19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9625" y="757950"/>
            <a:ext cx="4090000" cy="435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727954"/>
            <a:ext cx="4520125" cy="44155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/>
          <p:nvPr>
            <p:ph type="title"/>
          </p:nvPr>
        </p:nvSpPr>
        <p:spPr>
          <a:xfrm>
            <a:off x="340500" y="67125"/>
            <a:ext cx="3706500" cy="52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Introducción</a:t>
            </a:r>
            <a:endParaRPr b="1"/>
          </a:p>
        </p:txBody>
      </p:sp>
      <p:sp>
        <p:nvSpPr>
          <p:cNvPr id="73" name="Google Shape;73;p14"/>
          <p:cNvSpPr txBox="1"/>
          <p:nvPr>
            <p:ph idx="1" type="body"/>
          </p:nvPr>
        </p:nvSpPr>
        <p:spPr>
          <a:xfrm>
            <a:off x="0" y="782475"/>
            <a:ext cx="4300800" cy="430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Como proyecto se desarrollara un robot que nos permitirá jugar Flip-tac-toe, este robot tendrá movimientos básicos para desplazarse,siendo capaz de salir de la zona de partida y moverse hasta el tablero de juego,  además un brazo mecánico con una pinza que nos permitirá agarrar y voltear una lata,luego deberá volver a la zona de partida. El robot será armado con el kit lego EV3 MINDSTORMS y controlado desde un computador.</a:t>
            </a:r>
            <a:endParaRPr sz="17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000"/>
              </a:spcBef>
              <a:spcAft>
                <a:spcPts val="160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</a:endParaRPr>
          </a:p>
        </p:txBody>
      </p:sp>
      <p:pic>
        <p:nvPicPr>
          <p:cNvPr id="74" name="Google Shape;7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93524">
            <a:off x="5505552" y="1156191"/>
            <a:ext cx="3288438" cy="3411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85247">
            <a:off x="2529989" y="785128"/>
            <a:ext cx="3779739" cy="22058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2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Estado actual del proyecto </a:t>
            </a:r>
            <a:endParaRPr/>
          </a:p>
        </p:txBody>
      </p:sp>
      <p:pic>
        <p:nvPicPr>
          <p:cNvPr id="206" name="Google Shape;20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363635"/>
            <a:ext cx="8520600" cy="3663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25" y="1363625"/>
            <a:ext cx="8520600" cy="366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700" y="1363625"/>
            <a:ext cx="8520600" cy="366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" y="1276250"/>
            <a:ext cx="9085725" cy="3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3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b="1" lang="e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Problemas encontrados y soluciones propuestas </a:t>
            </a:r>
            <a:endParaRPr sz="2400">
              <a:solidFill>
                <a:srgbClr val="FFFFFF"/>
              </a:solidFill>
            </a:endParaRPr>
          </a:p>
        </p:txBody>
      </p:sp>
      <p:graphicFrame>
        <p:nvGraphicFramePr>
          <p:cNvPr id="215" name="Google Shape;215;p33"/>
          <p:cNvGraphicFramePr/>
          <p:nvPr/>
        </p:nvGraphicFramePr>
        <p:xfrm>
          <a:off x="995600" y="15912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{EB601DCF-A708-47A4-9FA7-C61C944C102E}</a:tableStyleId>
              </a:tblPr>
              <a:tblGrid>
                <a:gridCol w="3416525"/>
                <a:gridCol w="3427500"/>
              </a:tblGrid>
              <a:tr h="3783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/>
                        <a:t>Problemas </a:t>
                      </a:r>
                      <a:endParaRPr b="1"/>
                    </a:p>
                  </a:txBody>
                  <a:tcPr marT="63500" marB="63500" marR="63500" marL="6350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CCBF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/>
                        <a:t>Soluciones </a:t>
                      </a:r>
                      <a:endParaRPr b="1"/>
                    </a:p>
                  </a:txBody>
                  <a:tcPr marT="63500" marB="63500" marR="63500" marL="6350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CCBF9"/>
                    </a:solidFill>
                  </a:tcPr>
                </a:tc>
              </a:tr>
              <a:tr h="787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Base con poco movimiento ,se utilizó en sus ruedas un forro de plástico para su movimiento.</a:t>
                      </a:r>
                      <a:endParaRPr/>
                    </a:p>
                  </a:txBody>
                  <a:tcPr marT="63500" marB="63500" marR="63500" marL="6350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4E5F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Se buscó un mejor modelo con una base en sus ruedas de goma para un mejor movimiento.</a:t>
                      </a:r>
                      <a:endParaRPr/>
                    </a:p>
                  </a:txBody>
                  <a:tcPr marT="63500" marB="63500" marR="63500" marL="6350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4E5F6"/>
                    </a:solidFill>
                  </a:tcPr>
                </a:tc>
              </a:tr>
              <a:tr h="787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Diseño de la garra ineficiente,limitación en sus movimientos.</a:t>
                      </a:r>
                      <a:endParaRPr/>
                    </a:p>
                  </a:txBody>
                  <a:tcPr marT="63500" marB="63500" marR="63500" marL="6350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4E5F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Se rediseña la garra completamente, utilizando el modelo Simplest EV3 Robot Claw.</a:t>
                      </a:r>
                      <a:endParaRPr/>
                    </a:p>
                  </a:txBody>
                  <a:tcPr marT="63500" marB="63500" marR="63500" marL="6350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4E5F6"/>
                    </a:solidFill>
                  </a:tcPr>
                </a:tc>
              </a:tr>
              <a:tr h="5773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Poco equilibrio de la garra.</a:t>
                      </a:r>
                      <a:endParaRPr/>
                    </a:p>
                  </a:txBody>
                  <a:tcPr marT="63500" marB="63500" marR="63500" marL="6350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4E5F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Se cambió la posición entre la garra y el brick.</a:t>
                      </a:r>
                      <a:endParaRPr/>
                    </a:p>
                  </a:txBody>
                  <a:tcPr marT="63500" marB="63500" marR="63500" marL="6350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4E5F6"/>
                    </a:solidFill>
                  </a:tcPr>
                </a:tc>
              </a:tr>
              <a:tr h="5773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Costo de tiempo elevado en el desarrollo de aplicación para smartphone.</a:t>
                      </a:r>
                      <a:endParaRPr/>
                    </a:p>
                  </a:txBody>
                  <a:tcPr marT="63500" marB="63500" marR="63500" marL="6350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4E5F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Se </a:t>
                      </a:r>
                      <a:r>
                        <a:rPr lang="es"/>
                        <a:t>decidió</a:t>
                      </a:r>
                      <a:r>
                        <a:rPr lang="es"/>
                        <a:t> desarrollar aplicación de escritorio.</a:t>
                      </a:r>
                      <a:endParaRPr/>
                    </a:p>
                  </a:txBody>
                  <a:tcPr marT="63500" marB="63500" marR="63500" marL="6350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4E5F6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4"/>
          <p:cNvSpPr txBox="1"/>
          <p:nvPr>
            <p:ph type="title"/>
          </p:nvPr>
        </p:nvSpPr>
        <p:spPr>
          <a:xfrm>
            <a:off x="346325" y="786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Conclusiones </a:t>
            </a:r>
            <a:endParaRPr/>
          </a:p>
        </p:txBody>
      </p:sp>
      <p:sp>
        <p:nvSpPr>
          <p:cNvPr id="221" name="Google Shape;221;p34"/>
          <p:cNvSpPr txBox="1"/>
          <p:nvPr/>
        </p:nvSpPr>
        <p:spPr>
          <a:xfrm>
            <a:off x="41525" y="1192000"/>
            <a:ext cx="6308400" cy="35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Para el avance se necesito del aprendizaje de programar en el lenguaje Python, crear interfaces gráficas en Python y así de esta forma poder realizar un proyecto tecnológico que requiere de la aplicación de conocimientos de programación.</a:t>
            </a:r>
            <a:endParaRPr/>
          </a:p>
          <a:p>
            <a:pPr indent="0" lvl="0" marL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"/>
              <a:t>Durante el desarrollo del proyecto se han demostrado habilidades de trabajo en equipo para poder llevar a cabo el objetivo,como la responsabilidad, la comunicación y la organización,que han sido importante para el avance del proyecto 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"/>
              <a:t>Como aprendizaje ante la restructuración del brazo del robot, podemos aprender a evaluar de mejor manera, los problemas, considerando el rediseño o reemplazo como solución.</a:t>
            </a:r>
            <a:endParaRPr/>
          </a:p>
          <a:p>
            <a:pPr indent="0" lvl="0" marL="0" rtl="0" algn="just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s"/>
              <a:t>Finalmente destacar que como grupo se ha tenido la capacidad para solucionar los problemas presentados durante el proyecto y mejorar de manera efectiva el objetivo</a:t>
            </a:r>
            <a:r>
              <a:rPr lang="es" sz="1600"/>
              <a:t>.</a:t>
            </a:r>
            <a:endParaRPr sz="1600"/>
          </a:p>
        </p:txBody>
      </p:sp>
      <p:pic>
        <p:nvPicPr>
          <p:cNvPr id="222" name="Google Shape;222;p34"/>
          <p:cNvPicPr preferRelativeResize="0"/>
          <p:nvPr/>
        </p:nvPicPr>
        <p:blipFill rotWithShape="1">
          <a:blip r:embed="rId3">
            <a:alphaModFix/>
          </a:blip>
          <a:srcRect b="6916" l="0" r="0" t="0"/>
          <a:stretch/>
        </p:blipFill>
        <p:spPr>
          <a:xfrm>
            <a:off x="6308400" y="1710825"/>
            <a:ext cx="2835600" cy="278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 txBox="1"/>
          <p:nvPr>
            <p:ph type="title"/>
          </p:nvPr>
        </p:nvSpPr>
        <p:spPr>
          <a:xfrm>
            <a:off x="311725" y="500925"/>
            <a:ext cx="39999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Objetivo General</a:t>
            </a:r>
            <a:endParaRPr/>
          </a:p>
        </p:txBody>
      </p:sp>
      <p:sp>
        <p:nvSpPr>
          <p:cNvPr id="81" name="Google Shape;81;p15"/>
          <p:cNvSpPr txBox="1"/>
          <p:nvPr>
            <p:ph idx="1" type="body"/>
          </p:nvPr>
        </p:nvSpPr>
        <p:spPr>
          <a:xfrm>
            <a:off x="311700" y="1505700"/>
            <a:ext cx="3999900" cy="30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Construir un robot  EV3, que se mueva y gire una lata llegando al objetivo de jugar Flip Tac Toe a través de instrucciones que  son enviadas desde el computador .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5"/>
          <p:cNvSpPr txBox="1"/>
          <p:nvPr>
            <p:ph idx="2" type="body"/>
          </p:nvPr>
        </p:nvSpPr>
        <p:spPr>
          <a:xfrm>
            <a:off x="4832400" y="1505700"/>
            <a:ext cx="3999900" cy="343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Diseñar y construir un robot capaz de jugar Flip Tac toe.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Desarrollar un programa en lenguaje Python que implemente los movimiento para jugar flip-tac-toe.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Investigar e implementar un mecanismo de comunicación remota entre la interfaz y el robot.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Realizar las pruebas necesarias para verificar el funcionamiento del robot.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Entregar un programa que complete las instrucciones enviadas por el usuario.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5"/>
          <p:cNvSpPr txBox="1"/>
          <p:nvPr>
            <p:ph type="title"/>
          </p:nvPr>
        </p:nvSpPr>
        <p:spPr>
          <a:xfrm>
            <a:off x="4832400" y="500925"/>
            <a:ext cx="39999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Objetivo Específico</a:t>
            </a:r>
            <a:endParaRPr/>
          </a:p>
        </p:txBody>
      </p:sp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0600" y="3285600"/>
            <a:ext cx="3050800" cy="165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/>
          <p:nvPr>
            <p:ph idx="1" type="body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Restricciones 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90" name="Google Shape;90;p16"/>
          <p:cNvSpPr txBox="1"/>
          <p:nvPr/>
        </p:nvSpPr>
        <p:spPr>
          <a:xfrm>
            <a:off x="42075" y="-189350"/>
            <a:ext cx="5628600" cy="29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es" sz="1800"/>
              <a:t>Se deben respetar distintos límites para la realización del proyecto como: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s" sz="1800"/>
              <a:t>Tiempo límite asignado para realizar el proyecto(13 de noviembre).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s" sz="1800"/>
              <a:t>Se permite utilizar un único lenguaje (PYTHON) para la codificación del software.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s" sz="1800"/>
              <a:t>Limitación de piezas para el armado del robot(KIT Lego MindStorm).</a:t>
            </a:r>
            <a:endParaRPr sz="1800"/>
          </a:p>
        </p:txBody>
      </p:sp>
      <p:pic>
        <p:nvPicPr>
          <p:cNvPr id="91" name="Google Shape;9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2700" y="152400"/>
            <a:ext cx="2733675" cy="166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15825" y="2451675"/>
            <a:ext cx="2733675" cy="153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28125" y="2529675"/>
            <a:ext cx="2987700" cy="166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7"/>
          <p:cNvSpPr txBox="1"/>
          <p:nvPr>
            <p:ph idx="1" type="body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Entregables</a:t>
            </a:r>
            <a:endParaRPr sz="2400"/>
          </a:p>
        </p:txBody>
      </p:sp>
      <p:sp>
        <p:nvSpPr>
          <p:cNvPr id="99" name="Google Shape;99;p17"/>
          <p:cNvSpPr txBox="1"/>
          <p:nvPr/>
        </p:nvSpPr>
        <p:spPr>
          <a:xfrm>
            <a:off x="44850" y="896900"/>
            <a:ext cx="4332300" cy="293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●"/>
            </a:pPr>
            <a:r>
              <a:rPr lang="es" sz="1800"/>
              <a:t>Informe de Formulación </a:t>
            </a:r>
            <a:endParaRPr sz="1800"/>
          </a:p>
          <a:p>
            <a:pPr indent="-3429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●"/>
            </a:pPr>
            <a:r>
              <a:rPr lang="es" sz="1800"/>
              <a:t>Informe Avance </a:t>
            </a:r>
            <a:endParaRPr sz="1800"/>
          </a:p>
          <a:p>
            <a:pPr indent="-3429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●"/>
            </a:pPr>
            <a:r>
              <a:rPr lang="es" sz="1800"/>
              <a:t>Informe Final </a:t>
            </a:r>
            <a:endParaRPr sz="1800"/>
          </a:p>
          <a:p>
            <a:pPr indent="-3429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●"/>
            </a:pPr>
            <a:r>
              <a:rPr lang="es" sz="1800"/>
              <a:t>Producto Final</a:t>
            </a:r>
            <a:endParaRPr sz="1800"/>
          </a:p>
          <a:p>
            <a:pPr indent="-3429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●"/>
            </a:pPr>
            <a:r>
              <a:rPr lang="es" sz="1800"/>
              <a:t>Bitácora Semanal</a:t>
            </a:r>
            <a:endParaRPr sz="1800"/>
          </a:p>
          <a:p>
            <a:pPr indent="-3429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●"/>
            </a:pPr>
            <a:r>
              <a:rPr lang="es" sz="1800"/>
              <a:t>Wiki</a:t>
            </a:r>
            <a:endParaRPr sz="1800"/>
          </a:p>
          <a:p>
            <a:pPr indent="-3429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●"/>
            </a:pPr>
            <a:r>
              <a:rPr lang="es" sz="1800"/>
              <a:t>Manual de Usuario</a:t>
            </a:r>
            <a:endParaRPr sz="1800"/>
          </a:p>
          <a:p>
            <a:pPr indent="-3429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800"/>
              <a:buFont typeface="Noto Sans Symbols"/>
              <a:buChar char="●"/>
            </a:pPr>
            <a:r>
              <a:rPr lang="es" sz="1800"/>
              <a:t>Video de presentación del robot</a:t>
            </a:r>
            <a:endParaRPr sz="1800"/>
          </a:p>
        </p:txBody>
      </p:sp>
      <p:pic>
        <p:nvPicPr>
          <p:cNvPr id="100" name="Google Shape;10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19325" y="88825"/>
            <a:ext cx="2414400" cy="190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87888" y="2434313"/>
            <a:ext cx="2045833" cy="164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00900" y="152400"/>
            <a:ext cx="1666025" cy="196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2000" y="2361375"/>
            <a:ext cx="2221050" cy="179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8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Organización</a:t>
            </a:r>
            <a:r>
              <a:rPr lang="es"/>
              <a:t> del equipo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9" name="Google Shape;10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3524" y="3634500"/>
            <a:ext cx="1955101" cy="1629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277025"/>
            <a:ext cx="8679926" cy="267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9"/>
          <p:cNvSpPr txBox="1"/>
          <p:nvPr/>
        </p:nvSpPr>
        <p:spPr>
          <a:xfrm>
            <a:off x="558625" y="243325"/>
            <a:ext cx="8147700" cy="8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400">
                <a:solidFill>
                  <a:srgbClr val="FFFFFF"/>
                </a:solidFill>
              </a:rPr>
              <a:t>Planificación del proyecto</a:t>
            </a:r>
            <a:r>
              <a:rPr b="1" lang="es" sz="2400"/>
              <a:t> </a:t>
            </a:r>
            <a:endParaRPr b="1" sz="2400"/>
          </a:p>
        </p:txBody>
      </p:sp>
      <p:sp>
        <p:nvSpPr>
          <p:cNvPr id="116" name="Google Shape;116;p19"/>
          <p:cNvSpPr txBox="1"/>
          <p:nvPr/>
        </p:nvSpPr>
        <p:spPr>
          <a:xfrm>
            <a:off x="0" y="1265650"/>
            <a:ext cx="9144000" cy="39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600"/>
              <a:t>1.-Diseño del Robot</a:t>
            </a:r>
            <a:r>
              <a:rPr lang="es" sz="1600"/>
              <a:t>  </a:t>
            </a:r>
            <a:endParaRPr sz="16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/>
              <a:t>Responsable:Jerson Lima.</a:t>
            </a:r>
            <a:endParaRPr sz="16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600"/>
              <a:t>2.-Preparación para Programar</a:t>
            </a:r>
            <a:endParaRPr sz="16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/>
              <a:t>Responsable:Kevin Rodriguez.</a:t>
            </a:r>
            <a:endParaRPr sz="16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600"/>
              <a:t>3.-Implementación de los movimientos</a:t>
            </a:r>
            <a:endParaRPr sz="16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/>
              <a:t>Responsable:Kevin Rodriguez</a:t>
            </a:r>
            <a:endParaRPr sz="16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600"/>
              <a:t>4.-Conexión y Pruebas</a:t>
            </a:r>
            <a:endParaRPr sz="16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/>
              <a:t>Responsable:Cristian Fritis</a:t>
            </a:r>
            <a:endParaRPr sz="16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600"/>
              <a:t>5.- Creación del programa</a:t>
            </a:r>
            <a:endParaRPr sz="16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/>
              <a:t>Responsable:Kevin Rodriguez.</a:t>
            </a:r>
            <a:endParaRPr sz="16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600"/>
              <a:t>6.- Documentación y entregables</a:t>
            </a:r>
            <a:endParaRPr sz="16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/>
              <a:t>Responsable:Camila Cerda </a:t>
            </a:r>
            <a:endParaRPr sz="16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pic>
        <p:nvPicPr>
          <p:cNvPr id="117" name="Google Shape;11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7949" y="1265650"/>
            <a:ext cx="2991601" cy="151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38375" y="2853950"/>
            <a:ext cx="2362923" cy="2128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16500" y="2915900"/>
            <a:ext cx="2362925" cy="191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0"/>
          <p:cNvSpPr txBox="1"/>
          <p:nvPr>
            <p:ph type="title"/>
          </p:nvPr>
        </p:nvSpPr>
        <p:spPr>
          <a:xfrm>
            <a:off x="311725" y="116850"/>
            <a:ext cx="8520600" cy="100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u="sng"/>
          </a:p>
        </p:txBody>
      </p:sp>
      <p:pic>
        <p:nvPicPr>
          <p:cNvPr id="125" name="Google Shape;12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1"/>
          <p:cNvSpPr txBox="1"/>
          <p:nvPr>
            <p:ph idx="1" type="body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/>
              <a:t>Plan de riesgo</a:t>
            </a:r>
            <a:endParaRPr sz="1800"/>
          </a:p>
        </p:txBody>
      </p:sp>
      <p:graphicFrame>
        <p:nvGraphicFramePr>
          <p:cNvPr id="131" name="Google Shape;131;p21"/>
          <p:cNvGraphicFramePr/>
          <p:nvPr/>
        </p:nvGraphicFramePr>
        <p:xfrm>
          <a:off x="152400" y="152400"/>
          <a:ext cx="3000000" cy="3000000"/>
        </p:xfrm>
        <a:graphic>
          <a:graphicData uri="http://schemas.openxmlformats.org/drawingml/2006/table">
            <a:tbl>
              <a:tblPr bandRow="1">
                <a:noFill/>
                <a:tableStyleId>{F506D55C-B134-4BD3-AB4D-84B3964A8A9A}</a:tableStyleId>
              </a:tblPr>
              <a:tblGrid>
                <a:gridCol w="2113650"/>
                <a:gridCol w="1500525"/>
                <a:gridCol w="1086550"/>
                <a:gridCol w="4127750"/>
              </a:tblGrid>
              <a:tr h="6211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400"/>
                        <a:t>Riesgos</a:t>
                      </a:r>
                      <a:endParaRPr sz="1400"/>
                    </a:p>
                  </a:txBody>
                  <a:tcPr marT="63500" marB="63500" marR="63500" marL="63500">
                    <a:solidFill>
                      <a:srgbClr val="ACCBF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400"/>
                        <a:t>Probabilidad de Ocurrencia</a:t>
                      </a:r>
                      <a:endParaRPr sz="1400"/>
                    </a:p>
                  </a:txBody>
                  <a:tcPr marT="63500" marB="63500" marR="63500" marL="63500">
                    <a:solidFill>
                      <a:srgbClr val="ACCBF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400"/>
                        <a:t>Nivel de Impacto</a:t>
                      </a:r>
                      <a:endParaRPr sz="1400"/>
                    </a:p>
                  </a:txBody>
                  <a:tcPr marT="63500" marB="63500" marR="63500" marL="63500">
                    <a:solidFill>
                      <a:srgbClr val="ACCBF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400"/>
                        <a:t>Acciones Remediables</a:t>
                      </a:r>
                      <a:endParaRPr sz="1400"/>
                    </a:p>
                  </a:txBody>
                  <a:tcPr marT="63500" marB="63500" marR="63500" marL="63500">
                    <a:solidFill>
                      <a:srgbClr val="ACCBF9"/>
                    </a:solidFill>
                  </a:tcPr>
                </a:tc>
              </a:tr>
              <a:tr h="8228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400"/>
                        <a:t>Salida, enfermedad o accidente de un integrante del equipo </a:t>
                      </a:r>
                      <a:endParaRPr sz="1400"/>
                    </a:p>
                  </a:txBody>
                  <a:tcPr marT="63500" marB="63500" marR="63500" marL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400"/>
                        <a:t>10%</a:t>
                      </a:r>
                      <a:endParaRPr sz="1400"/>
                    </a:p>
                  </a:txBody>
                  <a:tcPr marT="63500" marB="63500" marR="63500" marL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400"/>
                        <a:t>3</a:t>
                      </a:r>
                      <a:endParaRPr sz="1400"/>
                    </a:p>
                  </a:txBody>
                  <a:tcPr marT="63500" marB="63500" marR="63500" marL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400"/>
                        <a:t>Reorganizar las tareas entre los integrantes permanecientes.</a:t>
                      </a:r>
                      <a:endParaRPr sz="1400"/>
                    </a:p>
                  </a:txBody>
                  <a:tcPr marT="63500" marB="63500" marR="63500" marL="63500">
                    <a:solidFill>
                      <a:srgbClr val="FFFFFF"/>
                    </a:solidFill>
                  </a:tcPr>
                </a:tc>
              </a:tr>
              <a:tr h="5188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400"/>
                        <a:t>Falta de piezas</a:t>
                      </a:r>
                      <a:endParaRPr sz="1400"/>
                    </a:p>
                  </a:txBody>
                  <a:tcPr marT="63500" marB="63500" marR="63500" marL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400"/>
                        <a:t>55%</a:t>
                      </a:r>
                      <a:endParaRPr sz="1400"/>
                    </a:p>
                  </a:txBody>
                  <a:tcPr marT="63500" marB="63500" marR="63500" marL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400"/>
                        <a:t>4</a:t>
                      </a:r>
                      <a:endParaRPr sz="1400"/>
                    </a:p>
                  </a:txBody>
                  <a:tcPr marT="63500" marB="63500" marR="63500" marL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400"/>
                        <a:t>Reemplazar la pieza faltante con alguna pieza parecida.</a:t>
                      </a:r>
                      <a:endParaRPr sz="1400"/>
                    </a:p>
                  </a:txBody>
                  <a:tcPr marT="63500" marB="63500" marR="63500" marL="63500">
                    <a:solidFill>
                      <a:srgbClr val="FFFFFF"/>
                    </a:solidFill>
                  </a:tcPr>
                </a:tc>
              </a:tr>
              <a:tr h="6131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400"/>
                        <a:t>Error en construcción del robot</a:t>
                      </a:r>
                      <a:endParaRPr sz="1400"/>
                    </a:p>
                  </a:txBody>
                  <a:tcPr marT="63500" marB="63500" marR="63500" marL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400"/>
                        <a:t>60%</a:t>
                      </a:r>
                      <a:endParaRPr sz="1400"/>
                    </a:p>
                  </a:txBody>
                  <a:tcPr marT="63500" marB="63500" marR="63500" marL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400"/>
                        <a:t>2</a:t>
                      </a:r>
                      <a:endParaRPr sz="1400"/>
                    </a:p>
                  </a:txBody>
                  <a:tcPr marT="63500" marB="63500" marR="63500" marL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400"/>
                        <a:t>Identificar la parte donde está el error, hacer una corrección en su construcción.</a:t>
                      </a:r>
                      <a:endParaRPr sz="1400"/>
                    </a:p>
                  </a:txBody>
                  <a:tcPr marT="63500" marB="63500" marR="63500" marL="63500">
                    <a:solidFill>
                      <a:srgbClr val="FFFFFF"/>
                    </a:solidFill>
                  </a:tcPr>
                </a:tc>
              </a:tr>
              <a:tr h="916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400"/>
                        <a:t>Daño de la tarjeta SD o pérdida de información </a:t>
                      </a:r>
                      <a:endParaRPr sz="1400"/>
                    </a:p>
                  </a:txBody>
                  <a:tcPr marT="63500" marB="63500" marR="63500" marL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400"/>
                        <a:t>50%</a:t>
                      </a:r>
                      <a:endParaRPr sz="1400"/>
                    </a:p>
                  </a:txBody>
                  <a:tcPr marT="63500" marB="63500" marR="63500" marL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400"/>
                        <a:t>1</a:t>
                      </a:r>
                      <a:endParaRPr sz="1400"/>
                    </a:p>
                  </a:txBody>
                  <a:tcPr marT="63500" marB="63500" marR="63500" marL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400"/>
                        <a:t>Cambiar la tarjeta SD ,con la precaución de tener un respaldo para ingresar todo lo realizado a la nueva tarjeta</a:t>
                      </a:r>
                      <a:endParaRPr sz="1400"/>
                    </a:p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63500" marB="63500" marR="63500" marL="63500">
                    <a:solidFill>
                      <a:srgbClr val="FFFFFF"/>
                    </a:solidFill>
                  </a:tcPr>
                </a:tc>
              </a:tr>
              <a:tr h="5969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400"/>
                        <a:t>Falla en los motores</a:t>
                      </a:r>
                      <a:endParaRPr sz="1400"/>
                    </a:p>
                  </a:txBody>
                  <a:tcPr marT="63500" marB="63500" marR="63500" marL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400"/>
                        <a:t>20%</a:t>
                      </a:r>
                      <a:endParaRPr sz="1400"/>
                    </a:p>
                  </a:txBody>
                  <a:tcPr marT="63500" marB="63500" marR="63500" marL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400"/>
                        <a:t>1</a:t>
                      </a:r>
                      <a:endParaRPr sz="1400"/>
                    </a:p>
                  </a:txBody>
                  <a:tcPr marT="63500" marB="63500" marR="63500" marL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400"/>
                        <a:t>Cambiar el motor averiado del robot por uno en buen funcionamiento.</a:t>
                      </a:r>
                      <a:endParaRPr sz="1400"/>
                    </a:p>
                  </a:txBody>
                  <a:tcPr marT="63500" marB="63500" marR="63500" marL="63500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Paradigm">
  <a:themeElements>
    <a:clrScheme name="Paradigm">
      <a:dk1>
        <a:srgbClr val="31394D"/>
      </a:dk1>
      <a:lt1>
        <a:srgbClr val="FFFFFF"/>
      </a:lt1>
      <a:dk2>
        <a:srgbClr val="666666"/>
      </a:dk2>
      <a:lt2>
        <a:srgbClr val="626B73"/>
      </a:lt2>
      <a:accent1>
        <a:srgbClr val="002F4A"/>
      </a:accent1>
      <a:accent2>
        <a:srgbClr val="D9C4B1"/>
      </a:accent2>
      <a:accent3>
        <a:srgbClr val="EDE3DA"/>
      </a:accent3>
      <a:accent4>
        <a:srgbClr val="B85741"/>
      </a:accent4>
      <a:accent5>
        <a:srgbClr val="009384"/>
      </a:accent5>
      <a:accent6>
        <a:srgbClr val="D0F6FF"/>
      </a:accent6>
      <a:hlink>
        <a:srgbClr val="009384"/>
      </a:hlink>
      <a:folHlink>
        <a:srgbClr val="00938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