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61" r:id="rId2"/>
    <p:sldId id="278" r:id="rId3"/>
    <p:sldId id="259" r:id="rId4"/>
    <p:sldId id="260" r:id="rId5"/>
    <p:sldId id="279" r:id="rId6"/>
    <p:sldId id="257" r:id="rId7"/>
    <p:sldId id="258" r:id="rId8"/>
    <p:sldId id="262" r:id="rId9"/>
    <p:sldId id="263" r:id="rId10"/>
    <p:sldId id="280"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2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9" d="100"/>
          <a:sy n="69" d="100"/>
        </p:scale>
        <p:origin x="756" y="48"/>
      </p:cViewPr>
      <p:guideLst>
        <p:guide orient="horz" pos="2160"/>
        <p:guide pos="3840"/>
        <p:guide orient="horz" pos="22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1D95AE3A-B01F-4213-87F7-146FF3F622F8}" type="datetimeFigureOut">
              <a:rPr lang="es-CL" smtClean="0"/>
              <a:t>24-09-2019</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F0115384-F749-48F4-B7E6-A3FF0673F8BA}" type="slidenum">
              <a:rPr lang="es-CL" smtClean="0"/>
              <a:t>‹Nº›</a:t>
            </a:fld>
            <a:endParaRPr lang="es-CL"/>
          </a:p>
        </p:txBody>
      </p:sp>
    </p:spTree>
    <p:extLst>
      <p:ext uri="{BB962C8B-B14F-4D97-AF65-F5344CB8AC3E}">
        <p14:creationId xmlns:p14="http://schemas.microsoft.com/office/powerpoint/2010/main" val="353794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1D95AE3A-B01F-4213-87F7-146FF3F622F8}" type="datetimeFigureOut">
              <a:rPr lang="es-CL" smtClean="0"/>
              <a:t>24-09-2019</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F0115384-F749-48F4-B7E6-A3FF0673F8BA}" type="slidenum">
              <a:rPr lang="es-CL" smtClean="0"/>
              <a:t>‹Nº›</a:t>
            </a:fld>
            <a:endParaRPr lang="es-CL"/>
          </a:p>
        </p:txBody>
      </p:sp>
    </p:spTree>
    <p:extLst>
      <p:ext uri="{BB962C8B-B14F-4D97-AF65-F5344CB8AC3E}">
        <p14:creationId xmlns:p14="http://schemas.microsoft.com/office/powerpoint/2010/main" val="261330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1D95AE3A-B01F-4213-87F7-146FF3F622F8}" type="datetimeFigureOut">
              <a:rPr lang="es-CL" smtClean="0"/>
              <a:t>24-09-2019</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F0115384-F749-48F4-B7E6-A3FF0673F8BA}" type="slidenum">
              <a:rPr lang="es-CL" smtClean="0"/>
              <a:t>‹Nº›</a:t>
            </a:fld>
            <a:endParaRPr lang="es-CL"/>
          </a:p>
        </p:txBody>
      </p:sp>
    </p:spTree>
    <p:extLst>
      <p:ext uri="{BB962C8B-B14F-4D97-AF65-F5344CB8AC3E}">
        <p14:creationId xmlns:p14="http://schemas.microsoft.com/office/powerpoint/2010/main" val="2963543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1D95AE3A-B01F-4213-87F7-146FF3F622F8}" type="datetimeFigureOut">
              <a:rPr lang="es-CL" smtClean="0"/>
              <a:t>24-09-2019</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F0115384-F749-48F4-B7E6-A3FF0673F8BA}" type="slidenum">
              <a:rPr lang="es-CL" smtClean="0"/>
              <a:t>‹Nº›</a:t>
            </a:fld>
            <a:endParaRPr lang="es-CL"/>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96863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1D95AE3A-B01F-4213-87F7-146FF3F622F8}" type="datetimeFigureOut">
              <a:rPr lang="es-CL" smtClean="0"/>
              <a:t>24-09-2019</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F0115384-F749-48F4-B7E6-A3FF0673F8BA}" type="slidenum">
              <a:rPr lang="es-CL" smtClean="0"/>
              <a:t>‹Nº›</a:t>
            </a:fld>
            <a:endParaRPr lang="es-CL"/>
          </a:p>
        </p:txBody>
      </p:sp>
    </p:spTree>
    <p:extLst>
      <p:ext uri="{BB962C8B-B14F-4D97-AF65-F5344CB8AC3E}">
        <p14:creationId xmlns:p14="http://schemas.microsoft.com/office/powerpoint/2010/main" val="458670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1D95AE3A-B01F-4213-87F7-146FF3F622F8}" type="datetimeFigureOut">
              <a:rPr lang="es-CL" smtClean="0"/>
              <a:t>24-09-2019</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F0115384-F749-48F4-B7E6-A3FF0673F8BA}" type="slidenum">
              <a:rPr lang="es-CL" smtClean="0"/>
              <a:t>‹Nº›</a:t>
            </a:fld>
            <a:endParaRPr lang="es-CL"/>
          </a:p>
        </p:txBody>
      </p:sp>
    </p:spTree>
    <p:extLst>
      <p:ext uri="{BB962C8B-B14F-4D97-AF65-F5344CB8AC3E}">
        <p14:creationId xmlns:p14="http://schemas.microsoft.com/office/powerpoint/2010/main" val="61974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1D95AE3A-B01F-4213-87F7-146FF3F622F8}" type="datetimeFigureOut">
              <a:rPr lang="es-CL" smtClean="0"/>
              <a:t>24-09-2019</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F0115384-F749-48F4-B7E6-A3FF0673F8BA}" type="slidenum">
              <a:rPr lang="es-CL" smtClean="0"/>
              <a:t>‹Nº›</a:t>
            </a:fld>
            <a:endParaRPr lang="es-CL"/>
          </a:p>
        </p:txBody>
      </p:sp>
    </p:spTree>
    <p:extLst>
      <p:ext uri="{BB962C8B-B14F-4D97-AF65-F5344CB8AC3E}">
        <p14:creationId xmlns:p14="http://schemas.microsoft.com/office/powerpoint/2010/main" val="2711179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D95AE3A-B01F-4213-87F7-146FF3F622F8}" type="datetimeFigureOut">
              <a:rPr lang="es-CL" smtClean="0"/>
              <a:t>24-09-2019</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F0115384-F749-48F4-B7E6-A3FF0673F8BA}" type="slidenum">
              <a:rPr lang="es-CL" smtClean="0"/>
              <a:t>‹Nº›</a:t>
            </a:fld>
            <a:endParaRPr lang="es-CL"/>
          </a:p>
        </p:txBody>
      </p:sp>
    </p:spTree>
    <p:extLst>
      <p:ext uri="{BB962C8B-B14F-4D97-AF65-F5344CB8AC3E}">
        <p14:creationId xmlns:p14="http://schemas.microsoft.com/office/powerpoint/2010/main" val="3361417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D95AE3A-B01F-4213-87F7-146FF3F622F8}" type="datetimeFigureOut">
              <a:rPr lang="es-CL" smtClean="0"/>
              <a:t>24-09-2019</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F0115384-F749-48F4-B7E6-A3FF0673F8BA}" type="slidenum">
              <a:rPr lang="es-CL" smtClean="0"/>
              <a:t>‹Nº›</a:t>
            </a:fld>
            <a:endParaRPr lang="es-CL"/>
          </a:p>
        </p:txBody>
      </p:sp>
    </p:spTree>
    <p:extLst>
      <p:ext uri="{BB962C8B-B14F-4D97-AF65-F5344CB8AC3E}">
        <p14:creationId xmlns:p14="http://schemas.microsoft.com/office/powerpoint/2010/main" val="2465948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D95AE3A-B01F-4213-87F7-146FF3F622F8}" type="datetimeFigureOut">
              <a:rPr lang="es-CL" smtClean="0"/>
              <a:t>24-09-2019</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F0115384-F749-48F4-B7E6-A3FF0673F8BA}" type="slidenum">
              <a:rPr lang="es-CL" smtClean="0"/>
              <a:t>‹Nº›</a:t>
            </a:fld>
            <a:endParaRPr lang="es-CL"/>
          </a:p>
        </p:txBody>
      </p:sp>
    </p:spTree>
    <p:extLst>
      <p:ext uri="{BB962C8B-B14F-4D97-AF65-F5344CB8AC3E}">
        <p14:creationId xmlns:p14="http://schemas.microsoft.com/office/powerpoint/2010/main" val="1036170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1D95AE3A-B01F-4213-87F7-146FF3F622F8}" type="datetimeFigureOut">
              <a:rPr lang="es-CL" smtClean="0"/>
              <a:t>24-09-2019</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F0115384-F749-48F4-B7E6-A3FF0673F8BA}" type="slidenum">
              <a:rPr lang="es-CL" smtClean="0"/>
              <a:t>‹Nº›</a:t>
            </a:fld>
            <a:endParaRPr lang="es-CL"/>
          </a:p>
        </p:txBody>
      </p:sp>
    </p:spTree>
    <p:extLst>
      <p:ext uri="{BB962C8B-B14F-4D97-AF65-F5344CB8AC3E}">
        <p14:creationId xmlns:p14="http://schemas.microsoft.com/office/powerpoint/2010/main" val="2809031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D95AE3A-B01F-4213-87F7-146FF3F622F8}" type="datetimeFigureOut">
              <a:rPr lang="es-CL" smtClean="0"/>
              <a:t>24-09-2019</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F0115384-F749-48F4-B7E6-A3FF0673F8BA}" type="slidenum">
              <a:rPr lang="es-CL" smtClean="0"/>
              <a:t>‹Nº›</a:t>
            </a:fld>
            <a:endParaRPr lang="es-CL"/>
          </a:p>
        </p:txBody>
      </p:sp>
    </p:spTree>
    <p:extLst>
      <p:ext uri="{BB962C8B-B14F-4D97-AF65-F5344CB8AC3E}">
        <p14:creationId xmlns:p14="http://schemas.microsoft.com/office/powerpoint/2010/main" val="4235919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D95AE3A-B01F-4213-87F7-146FF3F622F8}" type="datetimeFigureOut">
              <a:rPr lang="es-CL" smtClean="0"/>
              <a:t>24-09-2019</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F0115384-F749-48F4-B7E6-A3FF0673F8BA}" type="slidenum">
              <a:rPr lang="es-CL" smtClean="0"/>
              <a:t>‹Nº›</a:t>
            </a:fld>
            <a:endParaRPr lang="es-CL"/>
          </a:p>
        </p:txBody>
      </p:sp>
    </p:spTree>
    <p:extLst>
      <p:ext uri="{BB962C8B-B14F-4D97-AF65-F5344CB8AC3E}">
        <p14:creationId xmlns:p14="http://schemas.microsoft.com/office/powerpoint/2010/main" val="2721997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D95AE3A-B01F-4213-87F7-146FF3F622F8}" type="datetimeFigureOut">
              <a:rPr lang="es-CL" smtClean="0"/>
              <a:t>24-09-2019</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F0115384-F749-48F4-B7E6-A3FF0673F8BA}" type="slidenum">
              <a:rPr lang="es-CL" smtClean="0"/>
              <a:t>‹Nº›</a:t>
            </a:fld>
            <a:endParaRPr lang="es-CL"/>
          </a:p>
        </p:txBody>
      </p:sp>
    </p:spTree>
    <p:extLst>
      <p:ext uri="{BB962C8B-B14F-4D97-AF65-F5344CB8AC3E}">
        <p14:creationId xmlns:p14="http://schemas.microsoft.com/office/powerpoint/2010/main" val="352165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1D95AE3A-B01F-4213-87F7-146FF3F622F8}" type="datetimeFigureOut">
              <a:rPr lang="es-CL" smtClean="0"/>
              <a:t>24-09-2019</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F0115384-F749-48F4-B7E6-A3FF0673F8BA}" type="slidenum">
              <a:rPr lang="es-CL" smtClean="0"/>
              <a:t>‹Nº›</a:t>
            </a:fld>
            <a:endParaRPr lang="es-CL"/>
          </a:p>
        </p:txBody>
      </p:sp>
    </p:spTree>
    <p:extLst>
      <p:ext uri="{BB962C8B-B14F-4D97-AF65-F5344CB8AC3E}">
        <p14:creationId xmlns:p14="http://schemas.microsoft.com/office/powerpoint/2010/main" val="2939451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1D95AE3A-B01F-4213-87F7-146FF3F622F8}" type="datetimeFigureOut">
              <a:rPr lang="es-CL" smtClean="0"/>
              <a:t>24-09-2019</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F0115384-F749-48F4-B7E6-A3FF0673F8BA}" type="slidenum">
              <a:rPr lang="es-CL" smtClean="0"/>
              <a:t>‹Nº›</a:t>
            </a:fld>
            <a:endParaRPr lang="es-CL"/>
          </a:p>
        </p:txBody>
      </p:sp>
    </p:spTree>
    <p:extLst>
      <p:ext uri="{BB962C8B-B14F-4D97-AF65-F5344CB8AC3E}">
        <p14:creationId xmlns:p14="http://schemas.microsoft.com/office/powerpoint/2010/main" val="4289918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1D95AE3A-B01F-4213-87F7-146FF3F622F8}" type="datetimeFigureOut">
              <a:rPr lang="es-CL" smtClean="0"/>
              <a:t>24-09-2019</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F0115384-F749-48F4-B7E6-A3FF0673F8BA}" type="slidenum">
              <a:rPr lang="es-CL" smtClean="0"/>
              <a:t>‹Nº›</a:t>
            </a:fld>
            <a:endParaRPr lang="es-CL"/>
          </a:p>
        </p:txBody>
      </p:sp>
    </p:spTree>
    <p:extLst>
      <p:ext uri="{BB962C8B-B14F-4D97-AF65-F5344CB8AC3E}">
        <p14:creationId xmlns:p14="http://schemas.microsoft.com/office/powerpoint/2010/main" val="3268168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1D95AE3A-B01F-4213-87F7-146FF3F622F8}" type="datetimeFigureOut">
              <a:rPr lang="es-CL" smtClean="0"/>
              <a:t>24-09-2019</a:t>
            </a:fld>
            <a:endParaRPr lang="es-CL"/>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s-CL"/>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F0115384-F749-48F4-B7E6-A3FF0673F8BA}" type="slidenum">
              <a:rPr lang="es-CL" smtClean="0"/>
              <a:t>‹Nº›</a:t>
            </a:fld>
            <a:endParaRPr lang="es-CL"/>
          </a:p>
        </p:txBody>
      </p:sp>
    </p:spTree>
    <p:extLst>
      <p:ext uri="{BB962C8B-B14F-4D97-AF65-F5344CB8AC3E}">
        <p14:creationId xmlns:p14="http://schemas.microsoft.com/office/powerpoint/2010/main" val="285569114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63FC85-CA82-473E-AE55-3D95F016894B}"/>
              </a:ext>
            </a:extLst>
          </p:cNvPr>
          <p:cNvSpPr>
            <a:spLocks noGrp="1"/>
          </p:cNvSpPr>
          <p:nvPr>
            <p:ph type="ctrTitle"/>
          </p:nvPr>
        </p:nvSpPr>
        <p:spPr>
          <a:xfrm>
            <a:off x="859980" y="934526"/>
            <a:ext cx="9900600" cy="1973180"/>
          </a:xfrm>
        </p:spPr>
        <p:txBody>
          <a:bodyPr>
            <a:normAutofit/>
          </a:bodyPr>
          <a:lstStyle/>
          <a:p>
            <a:pPr algn="ctr"/>
            <a:r>
              <a:rPr lang="es-MX" sz="3200" dirty="0">
                <a:latin typeface="Times New Roman" panose="02020603050405020304" pitchFamily="18" charset="0"/>
                <a:cs typeface="Times New Roman" panose="02020603050405020304" pitchFamily="18" charset="0"/>
              </a:rPr>
              <a:t>Presentación Plan de </a:t>
            </a:r>
            <a:r>
              <a:rPr lang="es-MX" sz="3200" dirty="0" smtClean="0">
                <a:latin typeface="Times New Roman" panose="02020603050405020304" pitchFamily="18" charset="0"/>
                <a:cs typeface="Times New Roman" panose="02020603050405020304" pitchFamily="18" charset="0"/>
              </a:rPr>
              <a:t>Proyecto</a:t>
            </a:r>
            <a:r>
              <a:rPr lang="es-MX" sz="4800" dirty="0" smtClean="0"/>
              <a:t/>
            </a:r>
            <a:br>
              <a:rPr lang="es-MX" sz="4800" dirty="0" smtClean="0"/>
            </a:br>
            <a:endParaRPr lang="es-CL" sz="4800" dirty="0"/>
          </a:p>
        </p:txBody>
      </p:sp>
      <p:sp>
        <p:nvSpPr>
          <p:cNvPr id="3" name="Subtítulo 2">
            <a:extLst>
              <a:ext uri="{FF2B5EF4-FFF2-40B4-BE49-F238E27FC236}">
                <a16:creationId xmlns:a16="http://schemas.microsoft.com/office/drawing/2014/main" id="{4C0C9E99-8923-49B1-9689-1159A891EDEC}"/>
              </a:ext>
            </a:extLst>
          </p:cNvPr>
          <p:cNvSpPr>
            <a:spLocks noGrp="1"/>
          </p:cNvSpPr>
          <p:nvPr>
            <p:ph type="subTitle" idx="1"/>
          </p:nvPr>
        </p:nvSpPr>
        <p:spPr>
          <a:xfrm>
            <a:off x="2405423" y="4433455"/>
            <a:ext cx="2760302" cy="1717730"/>
          </a:xfrm>
        </p:spPr>
        <p:txBody>
          <a:bodyPr>
            <a:normAutofit fontScale="85000" lnSpcReduction="20000"/>
          </a:bodyPr>
          <a:lstStyle/>
          <a:p>
            <a:pPr algn="l"/>
            <a:r>
              <a:rPr lang="es-MX" dirty="0">
                <a:solidFill>
                  <a:schemeClr val="tx1"/>
                </a:solidFill>
              </a:rPr>
              <a:t>Integrantes:</a:t>
            </a:r>
          </a:p>
          <a:p>
            <a:pPr marL="342900" indent="-342900" algn="l">
              <a:buFontTx/>
              <a:buChar char="-"/>
            </a:pPr>
            <a:r>
              <a:rPr lang="es-MX" dirty="0">
                <a:solidFill>
                  <a:schemeClr val="tx1"/>
                </a:solidFill>
              </a:rPr>
              <a:t>Huber Ticona</a:t>
            </a:r>
          </a:p>
          <a:p>
            <a:pPr marL="342900" indent="-342900" algn="l">
              <a:buFontTx/>
              <a:buChar char="-"/>
            </a:pPr>
            <a:r>
              <a:rPr lang="es-MX" dirty="0">
                <a:solidFill>
                  <a:schemeClr val="tx1"/>
                </a:solidFill>
              </a:rPr>
              <a:t>Fabián Ríos</a:t>
            </a:r>
          </a:p>
          <a:p>
            <a:pPr marL="342900" indent="-342900" algn="l">
              <a:buFontTx/>
              <a:buChar char="-"/>
            </a:pPr>
            <a:r>
              <a:rPr lang="es-MX" dirty="0">
                <a:solidFill>
                  <a:schemeClr val="tx1"/>
                </a:solidFill>
              </a:rPr>
              <a:t>Camilo Mamani</a:t>
            </a:r>
            <a:endParaRPr lang="es-CL" dirty="0">
              <a:solidFill>
                <a:schemeClr val="tx1"/>
              </a:solidFill>
            </a:endParaRPr>
          </a:p>
          <a:p>
            <a:endParaRPr lang="es-CL" dirty="0">
              <a:solidFill>
                <a:schemeClr val="tx1"/>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1042" y="1993227"/>
            <a:ext cx="3200677" cy="1828959"/>
          </a:xfrm>
          <a:prstGeom prst="rect">
            <a:avLst/>
          </a:prstGeom>
        </p:spPr>
      </p:pic>
      <p:sp>
        <p:nvSpPr>
          <p:cNvPr id="5" name="CuadroTexto 4"/>
          <p:cNvSpPr txBox="1"/>
          <p:nvPr/>
        </p:nvSpPr>
        <p:spPr>
          <a:xfrm>
            <a:off x="3525841" y="2679762"/>
            <a:ext cx="4568879" cy="461665"/>
          </a:xfrm>
          <a:prstGeom prst="rect">
            <a:avLst/>
          </a:prstGeom>
          <a:noFill/>
        </p:spPr>
        <p:txBody>
          <a:bodyPr wrap="none" rtlCol="0">
            <a:spAutoFit/>
          </a:bodyPr>
          <a:lstStyle/>
          <a:p>
            <a:r>
              <a:rPr lang="es-CL" sz="2400" dirty="0" smtClean="0">
                <a:latin typeface="Comic Sans MS" panose="030F0702030302020204" pitchFamily="66" charset="0"/>
              </a:rPr>
              <a:t>“EL                HIDROPONICO”</a:t>
            </a:r>
            <a:endParaRPr lang="es-CL" sz="2400" dirty="0">
              <a:latin typeface="Comic Sans MS" panose="030F0702030302020204" pitchFamily="66" charset="0"/>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78270" y="4133850"/>
            <a:ext cx="2476500" cy="2724150"/>
          </a:xfrm>
          <a:prstGeom prst="rect">
            <a:avLst/>
          </a:prstGeom>
        </p:spPr>
      </p:pic>
    </p:spTree>
    <p:extLst>
      <p:ext uri="{BB962C8B-B14F-4D97-AF65-F5344CB8AC3E}">
        <p14:creationId xmlns:p14="http://schemas.microsoft.com/office/powerpoint/2010/main" val="3082729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37EBBE0-BA95-48BD-B69A-B43F0A7A512E}"/>
              </a:ext>
            </a:extLst>
          </p:cNvPr>
          <p:cNvSpPr txBox="1">
            <a:spLocks/>
          </p:cNvSpPr>
          <p:nvPr/>
        </p:nvSpPr>
        <p:spPr>
          <a:xfrm>
            <a:off x="838200" y="244444"/>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571500" indent="-571500" algn="l">
              <a:buFont typeface="Wingdings" panose="05000000000000000000" pitchFamily="2" charset="2"/>
              <a:buChar char="v"/>
            </a:pPr>
            <a:r>
              <a:rPr lang="es-MX" smtClean="0"/>
              <a:t>Roles</a:t>
            </a:r>
            <a:endParaRPr lang="es-CL" dirty="0"/>
          </a:p>
        </p:txBody>
      </p:sp>
      <p:sp>
        <p:nvSpPr>
          <p:cNvPr id="5" name="Marcador de contenido 2">
            <a:extLst>
              <a:ext uri="{FF2B5EF4-FFF2-40B4-BE49-F238E27FC236}">
                <a16:creationId xmlns:a16="http://schemas.microsoft.com/office/drawing/2014/main" id="{373A37ED-87C5-4B3C-8158-81F5DCC5F064}"/>
              </a:ext>
            </a:extLst>
          </p:cNvPr>
          <p:cNvSpPr txBox="1">
            <a:spLocks/>
          </p:cNvSpPr>
          <p:nvPr/>
        </p:nvSpPr>
        <p:spPr>
          <a:xfrm>
            <a:off x="838200" y="1722254"/>
            <a:ext cx="6878782" cy="149435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s-CL" sz="1800" b="1" u="sng" dirty="0" smtClean="0"/>
              <a:t>Analista</a:t>
            </a:r>
            <a:r>
              <a:rPr lang="es-CL" sz="1800" dirty="0" smtClean="0"/>
              <a:t>: Responsable de mantener el proyecto en marcha, dentro del presupuesto y dentro del cumplimiento de los requisitos.</a:t>
            </a:r>
          </a:p>
        </p:txBody>
      </p:sp>
      <p:sp>
        <p:nvSpPr>
          <p:cNvPr id="6" name="Marcador de contenido 2">
            <a:extLst>
              <a:ext uri="{FF2B5EF4-FFF2-40B4-BE49-F238E27FC236}">
                <a16:creationId xmlns:a16="http://schemas.microsoft.com/office/drawing/2014/main" id="{373A37ED-87C5-4B3C-8158-81F5DCC5F064}"/>
              </a:ext>
            </a:extLst>
          </p:cNvPr>
          <p:cNvSpPr txBox="1">
            <a:spLocks/>
          </p:cNvSpPr>
          <p:nvPr/>
        </p:nvSpPr>
        <p:spPr>
          <a:xfrm>
            <a:off x="838200" y="3883303"/>
            <a:ext cx="6878782" cy="165851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s-CL" sz="1800" b="1" u="sng" dirty="0" smtClean="0"/>
              <a:t>Diseñador</a:t>
            </a:r>
            <a:r>
              <a:rPr lang="es-CL" sz="1800" dirty="0" smtClean="0"/>
              <a:t>: Encargado de realizar un diseño coherente (maqueta y software), y que esté detallado hasta un punto en que pueda proceder la implementación.</a:t>
            </a:r>
            <a:endParaRPr lang="es-CL" sz="1800" dirty="0"/>
          </a:p>
        </p:txBody>
      </p:sp>
      <p:pic>
        <p:nvPicPr>
          <p:cNvPr id="7" name="Imagen 6"/>
          <p:cNvPicPr>
            <a:picLocks noChangeAspect="1"/>
          </p:cNvPicPr>
          <p:nvPr/>
        </p:nvPicPr>
        <p:blipFill>
          <a:blip r:embed="rId2"/>
          <a:stretch>
            <a:fillRect/>
          </a:stretch>
        </p:blipFill>
        <p:spPr>
          <a:xfrm>
            <a:off x="7988759" y="4036531"/>
            <a:ext cx="3213891" cy="1807504"/>
          </a:xfrm>
          <a:prstGeom prst="rect">
            <a:avLst/>
          </a:prstGeom>
        </p:spPr>
      </p:pic>
      <p:pic>
        <p:nvPicPr>
          <p:cNvPr id="8" name="Imagen 7"/>
          <p:cNvPicPr>
            <a:picLocks noChangeAspect="1"/>
          </p:cNvPicPr>
          <p:nvPr/>
        </p:nvPicPr>
        <p:blipFill>
          <a:blip r:embed="rId3"/>
          <a:stretch>
            <a:fillRect/>
          </a:stretch>
        </p:blipFill>
        <p:spPr>
          <a:xfrm>
            <a:off x="7988760" y="1722254"/>
            <a:ext cx="3213891" cy="1716356"/>
          </a:xfrm>
          <a:prstGeom prst="rect">
            <a:avLst/>
          </a:prstGeom>
        </p:spPr>
      </p:pic>
    </p:spTree>
    <p:extLst>
      <p:ext uri="{BB962C8B-B14F-4D97-AF65-F5344CB8AC3E}">
        <p14:creationId xmlns:p14="http://schemas.microsoft.com/office/powerpoint/2010/main" val="158399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E6FB4F-9C25-4672-83A9-D61EE68B33AD}"/>
              </a:ext>
            </a:extLst>
          </p:cNvPr>
          <p:cNvSpPr>
            <a:spLocks noGrp="1"/>
          </p:cNvSpPr>
          <p:nvPr>
            <p:ph type="title"/>
          </p:nvPr>
        </p:nvSpPr>
        <p:spPr/>
        <p:txBody>
          <a:bodyPr/>
          <a:lstStyle/>
          <a:p>
            <a:pPr marL="571500" indent="-571500" algn="l">
              <a:buFont typeface="Wingdings" panose="05000000000000000000" pitchFamily="2" charset="2"/>
              <a:buChar char="v"/>
            </a:pPr>
            <a:r>
              <a:rPr lang="es-MX" dirty="0"/>
              <a:t>Personal que cumplirá el rol</a:t>
            </a:r>
            <a:endParaRPr lang="es-CL" dirty="0"/>
          </a:p>
        </p:txBody>
      </p:sp>
      <p:sp>
        <p:nvSpPr>
          <p:cNvPr id="3" name="Marcador de contenido 2">
            <a:extLst>
              <a:ext uri="{FF2B5EF4-FFF2-40B4-BE49-F238E27FC236}">
                <a16:creationId xmlns:a16="http://schemas.microsoft.com/office/drawing/2014/main" id="{7E734C1F-70C0-44AE-8140-5625442A01DF}"/>
              </a:ext>
            </a:extLst>
          </p:cNvPr>
          <p:cNvSpPr>
            <a:spLocks noGrp="1"/>
          </p:cNvSpPr>
          <p:nvPr>
            <p:ph sz="quarter" idx="13"/>
          </p:nvPr>
        </p:nvSpPr>
        <p:spPr/>
        <p:txBody>
          <a:bodyPr>
            <a:normAutofit/>
          </a:bodyPr>
          <a:lstStyle/>
          <a:p>
            <a:pPr lvl="0"/>
            <a:r>
              <a:rPr lang="es-CL" sz="1800" b="1" u="sng" dirty="0"/>
              <a:t>Líder:</a:t>
            </a:r>
            <a:r>
              <a:rPr lang="es-CL" sz="1800" dirty="0"/>
              <a:t> Fabián </a:t>
            </a:r>
            <a:r>
              <a:rPr lang="es-CL" sz="1800" dirty="0" smtClean="0"/>
              <a:t>Ríos</a:t>
            </a:r>
            <a:endParaRPr lang="es-CL" sz="1800" dirty="0"/>
          </a:p>
          <a:p>
            <a:pPr lvl="0"/>
            <a:r>
              <a:rPr lang="es-CL" sz="1800" b="1" u="sng" dirty="0"/>
              <a:t>Programador</a:t>
            </a:r>
            <a:r>
              <a:rPr lang="es-CL" sz="1800" dirty="0"/>
              <a:t>: Camilo Mamani, Huber Ticona, Fabián Ríos</a:t>
            </a:r>
          </a:p>
          <a:p>
            <a:pPr lvl="0"/>
            <a:r>
              <a:rPr lang="es-CL" sz="1800" b="1" u="sng" dirty="0"/>
              <a:t>Analista</a:t>
            </a:r>
            <a:r>
              <a:rPr lang="es-CL" sz="1800" dirty="0"/>
              <a:t>: Camilo Mamani, Huber Ticona</a:t>
            </a:r>
          </a:p>
          <a:p>
            <a:pPr lvl="0"/>
            <a:r>
              <a:rPr lang="es-CL" sz="1800" b="1" u="sng" dirty="0"/>
              <a:t>Diseñador</a:t>
            </a:r>
            <a:r>
              <a:rPr lang="es-CL" sz="1800" dirty="0"/>
              <a:t>: Fabián Ríos, Huber Ticona</a:t>
            </a:r>
          </a:p>
        </p:txBody>
      </p:sp>
    </p:spTree>
    <p:extLst>
      <p:ext uri="{BB962C8B-B14F-4D97-AF65-F5344CB8AC3E}">
        <p14:creationId xmlns:p14="http://schemas.microsoft.com/office/powerpoint/2010/main" val="3900294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D01A8F-3C92-48D1-BB60-4F2A0751A9A0}"/>
              </a:ext>
            </a:extLst>
          </p:cNvPr>
          <p:cNvSpPr>
            <a:spLocks noGrp="1"/>
          </p:cNvSpPr>
          <p:nvPr>
            <p:ph type="title"/>
          </p:nvPr>
        </p:nvSpPr>
        <p:spPr/>
        <p:txBody>
          <a:bodyPr/>
          <a:lstStyle/>
          <a:p>
            <a:pPr marL="571500" indent="-571500" algn="l">
              <a:buFont typeface="Wingdings" panose="05000000000000000000" pitchFamily="2" charset="2"/>
              <a:buChar char="v"/>
            </a:pPr>
            <a:r>
              <a:rPr lang="es-MX" dirty="0"/>
              <a:t>Mecanismos de comunicación</a:t>
            </a:r>
            <a:endParaRPr lang="es-CL" dirty="0"/>
          </a:p>
        </p:txBody>
      </p:sp>
      <p:sp>
        <p:nvSpPr>
          <p:cNvPr id="3" name="Marcador de contenido 2">
            <a:extLst>
              <a:ext uri="{FF2B5EF4-FFF2-40B4-BE49-F238E27FC236}">
                <a16:creationId xmlns:a16="http://schemas.microsoft.com/office/drawing/2014/main" id="{D7C3F933-94D7-479B-9C51-23344FCCC4C4}"/>
              </a:ext>
            </a:extLst>
          </p:cNvPr>
          <p:cNvSpPr>
            <a:spLocks noGrp="1"/>
          </p:cNvSpPr>
          <p:nvPr>
            <p:ph sz="quarter" idx="13"/>
          </p:nvPr>
        </p:nvSpPr>
        <p:spPr>
          <a:xfrm>
            <a:off x="838200" y="1825625"/>
            <a:ext cx="10515600" cy="1624157"/>
          </a:xfrm>
        </p:spPr>
        <p:txBody>
          <a:bodyPr>
            <a:normAutofit/>
          </a:bodyPr>
          <a:lstStyle/>
          <a:p>
            <a:r>
              <a:rPr lang="es-CL" sz="1800" dirty="0"/>
              <a:t>Facebook </a:t>
            </a:r>
          </a:p>
          <a:p>
            <a:r>
              <a:rPr lang="es-CL" sz="1800" dirty="0"/>
              <a:t>Google Drive </a:t>
            </a:r>
          </a:p>
          <a:p>
            <a:r>
              <a:rPr lang="es-CL" sz="1800" dirty="0"/>
              <a:t>Reuniones semanales extras</a:t>
            </a:r>
          </a:p>
          <a:p>
            <a:endParaRPr lang="es-CL" dirty="0"/>
          </a:p>
        </p:txBody>
      </p:sp>
      <p:pic>
        <p:nvPicPr>
          <p:cNvPr id="5" name="Imagen 4"/>
          <p:cNvPicPr>
            <a:picLocks noChangeAspect="1"/>
          </p:cNvPicPr>
          <p:nvPr/>
        </p:nvPicPr>
        <p:blipFill>
          <a:blip r:embed="rId2"/>
          <a:stretch>
            <a:fillRect/>
          </a:stretch>
        </p:blipFill>
        <p:spPr>
          <a:xfrm>
            <a:off x="838200" y="4024745"/>
            <a:ext cx="2143125" cy="2133600"/>
          </a:xfrm>
          <a:prstGeom prst="ellipse">
            <a:avLst/>
          </a:prstGeom>
        </p:spPr>
      </p:pic>
      <p:pic>
        <p:nvPicPr>
          <p:cNvPr id="7" name="Imagen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34964" y="3885930"/>
            <a:ext cx="2272415" cy="2272415"/>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3092" y="3783280"/>
            <a:ext cx="4156363" cy="2375065"/>
          </a:xfrm>
          <a:prstGeom prst="rect">
            <a:avLst/>
          </a:prstGeom>
        </p:spPr>
      </p:pic>
    </p:spTree>
    <p:extLst>
      <p:ext uri="{BB962C8B-B14F-4D97-AF65-F5344CB8AC3E}">
        <p14:creationId xmlns:p14="http://schemas.microsoft.com/office/powerpoint/2010/main" val="2001152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A32C5E-8FA2-4531-9079-A65D4C150AD5}"/>
              </a:ext>
            </a:extLst>
          </p:cNvPr>
          <p:cNvSpPr>
            <a:spLocks noGrp="1"/>
          </p:cNvSpPr>
          <p:nvPr>
            <p:ph type="title"/>
          </p:nvPr>
        </p:nvSpPr>
        <p:spPr/>
        <p:txBody>
          <a:bodyPr/>
          <a:lstStyle/>
          <a:p>
            <a:pPr marL="571500" indent="-571500" algn="l">
              <a:buFont typeface="Wingdings" panose="05000000000000000000" pitchFamily="2" charset="2"/>
              <a:buChar char="v"/>
            </a:pPr>
            <a:r>
              <a:rPr lang="es-MX" dirty="0"/>
              <a:t>Planificación de costeo</a:t>
            </a:r>
            <a:endParaRPr lang="es-CL" dirty="0"/>
          </a:p>
        </p:txBody>
      </p:sp>
      <p:graphicFrame>
        <p:nvGraphicFramePr>
          <p:cNvPr id="6" name="Tabla 6">
            <a:extLst>
              <a:ext uri="{FF2B5EF4-FFF2-40B4-BE49-F238E27FC236}">
                <a16:creationId xmlns:a16="http://schemas.microsoft.com/office/drawing/2014/main" id="{4459B284-4B6F-40F0-ACA4-ED045B24AAB1}"/>
              </a:ext>
            </a:extLst>
          </p:cNvPr>
          <p:cNvGraphicFramePr>
            <a:graphicFrameLocks noGrp="1"/>
          </p:cNvGraphicFramePr>
          <p:nvPr>
            <p:ph sz="quarter" idx="13"/>
            <p:extLst>
              <p:ext uri="{D42A27DB-BD31-4B8C-83A1-F6EECF244321}">
                <p14:modId xmlns:p14="http://schemas.microsoft.com/office/powerpoint/2010/main" val="357766733"/>
              </p:ext>
            </p:extLst>
          </p:nvPr>
        </p:nvGraphicFramePr>
        <p:xfrm>
          <a:off x="838199" y="1690689"/>
          <a:ext cx="10515600" cy="4648119"/>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527262745"/>
                    </a:ext>
                  </a:extLst>
                </a:gridCol>
                <a:gridCol w="5257800">
                  <a:extLst>
                    <a:ext uri="{9D8B030D-6E8A-4147-A177-3AD203B41FA5}">
                      <a16:colId xmlns:a16="http://schemas.microsoft.com/office/drawing/2014/main" val="189145795"/>
                    </a:ext>
                  </a:extLst>
                </a:gridCol>
              </a:tblGrid>
              <a:tr h="664017">
                <a:tc>
                  <a:txBody>
                    <a:bodyPr/>
                    <a:lstStyle/>
                    <a:p>
                      <a:r>
                        <a:rPr lang="es-MX" sz="2400" dirty="0"/>
                        <a:t>Proceso</a:t>
                      </a:r>
                      <a:endParaRPr lang="es-CL" sz="2400" dirty="0"/>
                    </a:p>
                  </a:txBody>
                  <a:tcPr marL="45057" marR="45057"/>
                </a:tc>
                <a:tc>
                  <a:txBody>
                    <a:bodyPr/>
                    <a:lstStyle/>
                    <a:p>
                      <a:r>
                        <a:rPr lang="es-CL" sz="2400" b="1" kern="1200" dirty="0">
                          <a:solidFill>
                            <a:schemeClr val="lt1"/>
                          </a:solidFill>
                          <a:effectLst/>
                          <a:latin typeface="+mn-lt"/>
                          <a:ea typeface="+mn-ea"/>
                          <a:cs typeface="+mn-cs"/>
                        </a:rPr>
                        <a:t>Coste estimado[CLP]</a:t>
                      </a:r>
                      <a:endParaRPr lang="es-CL" sz="2400" dirty="0"/>
                    </a:p>
                  </a:txBody>
                  <a:tcPr marL="45057" marR="45057"/>
                </a:tc>
                <a:extLst>
                  <a:ext uri="{0D108BD9-81ED-4DB2-BD59-A6C34878D82A}">
                    <a16:rowId xmlns:a16="http://schemas.microsoft.com/office/drawing/2014/main" val="2009039952"/>
                  </a:ext>
                </a:extLst>
              </a:tr>
              <a:tr h="664017">
                <a:tc>
                  <a:txBody>
                    <a:bodyPr/>
                    <a:lstStyle/>
                    <a:p>
                      <a:pPr>
                        <a:lnSpc>
                          <a:spcPct val="115000"/>
                        </a:lnSpc>
                        <a:spcAft>
                          <a:spcPts val="1000"/>
                        </a:spcAft>
                      </a:pPr>
                      <a:r>
                        <a:rPr lang="es-CL" sz="2400" dirty="0">
                          <a:effectLst/>
                          <a:latin typeface="+mn-lt"/>
                          <a:ea typeface="Arial" panose="020B0604020202020204" pitchFamily="34" charset="0"/>
                        </a:rPr>
                        <a:t>10 x Codos de 2 cm Ø</a:t>
                      </a:r>
                      <a:endParaRPr lang="es-CL" sz="2400" dirty="0">
                        <a:effectLst/>
                        <a:latin typeface="+mn-lt"/>
                        <a:ea typeface="Calibri" panose="020F0502020204030204" pitchFamily="34" charset="0"/>
                      </a:endParaRPr>
                    </a:p>
                  </a:txBody>
                  <a:tcPr marL="63500" marR="63500" marT="63500" marB="63500"/>
                </a:tc>
                <a:tc>
                  <a:txBody>
                    <a:bodyPr/>
                    <a:lstStyle/>
                    <a:p>
                      <a:r>
                        <a:rPr lang="es-CL" sz="2400" kern="1200" dirty="0">
                          <a:solidFill>
                            <a:schemeClr val="dk1"/>
                          </a:solidFill>
                          <a:effectLst/>
                          <a:latin typeface="+mn-lt"/>
                          <a:ea typeface="+mn-ea"/>
                          <a:cs typeface="+mn-cs"/>
                        </a:rPr>
                        <a:t>$1.400</a:t>
                      </a:r>
                      <a:endParaRPr lang="es-CL" sz="2400" dirty="0"/>
                    </a:p>
                  </a:txBody>
                  <a:tcPr marL="45057" marR="45057"/>
                </a:tc>
                <a:extLst>
                  <a:ext uri="{0D108BD9-81ED-4DB2-BD59-A6C34878D82A}">
                    <a16:rowId xmlns:a16="http://schemas.microsoft.com/office/drawing/2014/main" val="24655775"/>
                  </a:ext>
                </a:extLst>
              </a:tr>
              <a:tr h="664017">
                <a:tc>
                  <a:txBody>
                    <a:bodyPr/>
                    <a:lstStyle/>
                    <a:p>
                      <a:r>
                        <a:rPr lang="es-CL" sz="2400" kern="1200" dirty="0">
                          <a:solidFill>
                            <a:schemeClr val="dk1"/>
                          </a:solidFill>
                          <a:effectLst/>
                          <a:latin typeface="+mn-lt"/>
                          <a:ea typeface="+mn-ea"/>
                          <a:cs typeface="+mn-cs"/>
                        </a:rPr>
                        <a:t>60cm tubo quirúrgico para la bomba </a:t>
                      </a:r>
                      <a:endParaRPr lang="es-CL" sz="2400" dirty="0"/>
                    </a:p>
                  </a:txBody>
                  <a:tcPr marL="45057" marR="45057"/>
                </a:tc>
                <a:tc>
                  <a:txBody>
                    <a:bodyPr/>
                    <a:lstStyle/>
                    <a:p>
                      <a:r>
                        <a:rPr lang="es-CL" sz="2400" kern="1200" dirty="0">
                          <a:solidFill>
                            <a:schemeClr val="dk1"/>
                          </a:solidFill>
                          <a:effectLst/>
                          <a:latin typeface="+mn-lt"/>
                          <a:ea typeface="+mn-ea"/>
                          <a:cs typeface="+mn-cs"/>
                        </a:rPr>
                        <a:t>$2.000</a:t>
                      </a:r>
                      <a:endParaRPr lang="es-CL" sz="2400" dirty="0"/>
                    </a:p>
                  </a:txBody>
                  <a:tcPr marL="45057" marR="45057"/>
                </a:tc>
                <a:extLst>
                  <a:ext uri="{0D108BD9-81ED-4DB2-BD59-A6C34878D82A}">
                    <a16:rowId xmlns:a16="http://schemas.microsoft.com/office/drawing/2014/main" val="721600176"/>
                  </a:ext>
                </a:extLst>
              </a:tr>
              <a:tr h="664017">
                <a:tc>
                  <a:txBody>
                    <a:bodyPr/>
                    <a:lstStyle/>
                    <a:p>
                      <a:r>
                        <a:rPr lang="es-CL" sz="2400" kern="1200" dirty="0">
                          <a:solidFill>
                            <a:schemeClr val="dk1"/>
                          </a:solidFill>
                          <a:effectLst/>
                          <a:latin typeface="+mn-lt"/>
                          <a:ea typeface="+mn-ea"/>
                          <a:cs typeface="+mn-cs"/>
                        </a:rPr>
                        <a:t>2 tubos 3.2m y 2cm Ø </a:t>
                      </a:r>
                      <a:endParaRPr lang="es-CL" sz="2400" dirty="0"/>
                    </a:p>
                  </a:txBody>
                  <a:tcPr marL="45057" marR="45057"/>
                </a:tc>
                <a:tc>
                  <a:txBody>
                    <a:bodyPr/>
                    <a:lstStyle/>
                    <a:p>
                      <a:r>
                        <a:rPr lang="es-CL" sz="2400" kern="1200" dirty="0">
                          <a:solidFill>
                            <a:schemeClr val="dk1"/>
                          </a:solidFill>
                          <a:effectLst/>
                          <a:latin typeface="+mn-lt"/>
                          <a:ea typeface="+mn-ea"/>
                          <a:cs typeface="+mn-cs"/>
                        </a:rPr>
                        <a:t>$1.894</a:t>
                      </a:r>
                      <a:endParaRPr lang="es-CL" sz="2400" dirty="0"/>
                    </a:p>
                  </a:txBody>
                  <a:tcPr marL="45057" marR="45057"/>
                </a:tc>
                <a:extLst>
                  <a:ext uri="{0D108BD9-81ED-4DB2-BD59-A6C34878D82A}">
                    <a16:rowId xmlns:a16="http://schemas.microsoft.com/office/drawing/2014/main" val="472742477"/>
                  </a:ext>
                </a:extLst>
              </a:tr>
              <a:tr h="664017">
                <a:tc>
                  <a:txBody>
                    <a:bodyPr/>
                    <a:lstStyle/>
                    <a:p>
                      <a:r>
                        <a:rPr lang="es-CL" sz="2400" kern="1200" dirty="0">
                          <a:solidFill>
                            <a:schemeClr val="dk1"/>
                          </a:solidFill>
                          <a:effectLst/>
                          <a:latin typeface="+mn-lt"/>
                          <a:ea typeface="+mn-ea"/>
                          <a:cs typeface="+mn-cs"/>
                        </a:rPr>
                        <a:t>1 Lámina de plástico</a:t>
                      </a:r>
                      <a:endParaRPr lang="es-CL" sz="2400" dirty="0"/>
                    </a:p>
                  </a:txBody>
                  <a:tcPr marL="45057" marR="45057"/>
                </a:tc>
                <a:tc>
                  <a:txBody>
                    <a:bodyPr/>
                    <a:lstStyle/>
                    <a:p>
                      <a:r>
                        <a:rPr lang="es-CL" sz="2400" kern="1200" dirty="0">
                          <a:solidFill>
                            <a:schemeClr val="dk1"/>
                          </a:solidFill>
                          <a:effectLst/>
                          <a:latin typeface="+mn-lt"/>
                          <a:ea typeface="+mn-ea"/>
                          <a:cs typeface="+mn-cs"/>
                        </a:rPr>
                        <a:t>$100</a:t>
                      </a:r>
                      <a:endParaRPr lang="es-CL" sz="2400" dirty="0"/>
                    </a:p>
                  </a:txBody>
                  <a:tcPr marL="45057" marR="45057"/>
                </a:tc>
                <a:extLst>
                  <a:ext uri="{0D108BD9-81ED-4DB2-BD59-A6C34878D82A}">
                    <a16:rowId xmlns:a16="http://schemas.microsoft.com/office/drawing/2014/main" val="994622247"/>
                  </a:ext>
                </a:extLst>
              </a:tr>
              <a:tr h="664017">
                <a:tc>
                  <a:txBody>
                    <a:bodyPr/>
                    <a:lstStyle/>
                    <a:p>
                      <a:r>
                        <a:rPr lang="es-CL" sz="2400" kern="1200" dirty="0">
                          <a:solidFill>
                            <a:schemeClr val="dk1"/>
                          </a:solidFill>
                          <a:effectLst/>
                          <a:latin typeface="+mn-lt"/>
                          <a:ea typeface="+mn-ea"/>
                          <a:cs typeface="+mn-cs"/>
                        </a:rPr>
                        <a:t>3 x Silicona en barra </a:t>
                      </a:r>
                      <a:endParaRPr lang="es-CL" sz="2400" dirty="0"/>
                    </a:p>
                  </a:txBody>
                  <a:tcPr marL="45057" marR="45057"/>
                </a:tc>
                <a:tc>
                  <a:txBody>
                    <a:bodyPr/>
                    <a:lstStyle/>
                    <a:p>
                      <a:r>
                        <a:rPr lang="es-CL" sz="2400" kern="1200" dirty="0">
                          <a:solidFill>
                            <a:schemeClr val="dk1"/>
                          </a:solidFill>
                          <a:effectLst/>
                          <a:latin typeface="+mn-lt"/>
                          <a:ea typeface="+mn-ea"/>
                          <a:cs typeface="+mn-cs"/>
                        </a:rPr>
                        <a:t>$1.000</a:t>
                      </a:r>
                      <a:endParaRPr lang="es-CL" sz="2400" dirty="0"/>
                    </a:p>
                  </a:txBody>
                  <a:tcPr marL="45057" marR="45057"/>
                </a:tc>
                <a:extLst>
                  <a:ext uri="{0D108BD9-81ED-4DB2-BD59-A6C34878D82A}">
                    <a16:rowId xmlns:a16="http://schemas.microsoft.com/office/drawing/2014/main" val="3822624931"/>
                  </a:ext>
                </a:extLst>
              </a:tr>
              <a:tr h="664017">
                <a:tc>
                  <a:txBody>
                    <a:bodyPr/>
                    <a:lstStyle/>
                    <a:p>
                      <a:r>
                        <a:rPr lang="es-CL" sz="2400" b="1" kern="1200" dirty="0">
                          <a:solidFill>
                            <a:schemeClr val="dk1"/>
                          </a:solidFill>
                          <a:effectLst/>
                          <a:latin typeface="+mn-lt"/>
                          <a:ea typeface="+mn-ea"/>
                          <a:cs typeface="+mn-cs"/>
                        </a:rPr>
                        <a:t>Sub-total</a:t>
                      </a:r>
                      <a:endParaRPr lang="es-CL" sz="2400" b="1" dirty="0"/>
                    </a:p>
                  </a:txBody>
                  <a:tcPr marL="45057" marR="45057"/>
                </a:tc>
                <a:tc>
                  <a:txBody>
                    <a:bodyPr/>
                    <a:lstStyle/>
                    <a:p>
                      <a:r>
                        <a:rPr lang="es-CL" sz="2400" b="1" kern="1200" dirty="0">
                          <a:solidFill>
                            <a:schemeClr val="dk1"/>
                          </a:solidFill>
                          <a:effectLst/>
                          <a:latin typeface="+mn-lt"/>
                          <a:ea typeface="+mn-ea"/>
                          <a:cs typeface="+mn-cs"/>
                        </a:rPr>
                        <a:t>$6.394</a:t>
                      </a:r>
                      <a:endParaRPr lang="es-CL" sz="2400" b="1" dirty="0"/>
                    </a:p>
                  </a:txBody>
                  <a:tcPr marL="45057" marR="45057"/>
                </a:tc>
                <a:extLst>
                  <a:ext uri="{0D108BD9-81ED-4DB2-BD59-A6C34878D82A}">
                    <a16:rowId xmlns:a16="http://schemas.microsoft.com/office/drawing/2014/main" val="3188133970"/>
                  </a:ext>
                </a:extLst>
              </a:tr>
            </a:tbl>
          </a:graphicData>
        </a:graphic>
      </p:graphicFrame>
    </p:spTree>
    <p:extLst>
      <p:ext uri="{BB962C8B-B14F-4D97-AF65-F5344CB8AC3E}">
        <p14:creationId xmlns:p14="http://schemas.microsoft.com/office/powerpoint/2010/main" val="2346357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A32C5E-8FA2-4531-9079-A65D4C150AD5}"/>
              </a:ext>
            </a:extLst>
          </p:cNvPr>
          <p:cNvSpPr>
            <a:spLocks noGrp="1"/>
          </p:cNvSpPr>
          <p:nvPr>
            <p:ph type="title"/>
          </p:nvPr>
        </p:nvSpPr>
        <p:spPr/>
        <p:txBody>
          <a:bodyPr/>
          <a:lstStyle/>
          <a:p>
            <a:pPr marL="571500" indent="-571500" algn="l">
              <a:buFont typeface="Wingdings" panose="05000000000000000000" pitchFamily="2" charset="2"/>
              <a:buChar char="v"/>
            </a:pPr>
            <a:r>
              <a:rPr lang="es-MX" dirty="0"/>
              <a:t>Planificación de costeo</a:t>
            </a:r>
            <a:endParaRPr lang="es-CL" dirty="0"/>
          </a:p>
        </p:txBody>
      </p:sp>
      <p:graphicFrame>
        <p:nvGraphicFramePr>
          <p:cNvPr id="6" name="Tabla 6">
            <a:extLst>
              <a:ext uri="{FF2B5EF4-FFF2-40B4-BE49-F238E27FC236}">
                <a16:creationId xmlns:a16="http://schemas.microsoft.com/office/drawing/2014/main" id="{4459B284-4B6F-40F0-ACA4-ED045B24AAB1}"/>
              </a:ext>
            </a:extLst>
          </p:cNvPr>
          <p:cNvGraphicFramePr>
            <a:graphicFrameLocks noGrp="1"/>
          </p:cNvGraphicFramePr>
          <p:nvPr>
            <p:ph sz="quarter" idx="13"/>
            <p:extLst>
              <p:ext uri="{D42A27DB-BD31-4B8C-83A1-F6EECF244321}">
                <p14:modId xmlns:p14="http://schemas.microsoft.com/office/powerpoint/2010/main" val="2781392605"/>
              </p:ext>
            </p:extLst>
          </p:nvPr>
        </p:nvGraphicFramePr>
        <p:xfrm>
          <a:off x="838199" y="1690689"/>
          <a:ext cx="10515600" cy="480218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527262745"/>
                    </a:ext>
                  </a:extLst>
                </a:gridCol>
                <a:gridCol w="5257800">
                  <a:extLst>
                    <a:ext uri="{9D8B030D-6E8A-4147-A177-3AD203B41FA5}">
                      <a16:colId xmlns:a16="http://schemas.microsoft.com/office/drawing/2014/main" val="189145795"/>
                    </a:ext>
                  </a:extLst>
                </a:gridCol>
              </a:tblGrid>
              <a:tr h="533576">
                <a:tc>
                  <a:txBody>
                    <a:bodyPr/>
                    <a:lstStyle/>
                    <a:p>
                      <a:r>
                        <a:rPr lang="es-MX" sz="2400" dirty="0"/>
                        <a:t>Proceso</a:t>
                      </a:r>
                      <a:endParaRPr lang="es-CL" sz="2400" dirty="0"/>
                    </a:p>
                  </a:txBody>
                  <a:tcPr marL="45057" marR="45057"/>
                </a:tc>
                <a:tc>
                  <a:txBody>
                    <a:bodyPr/>
                    <a:lstStyle/>
                    <a:p>
                      <a:r>
                        <a:rPr lang="es-CL" sz="2400" b="1" kern="1200" dirty="0">
                          <a:solidFill>
                            <a:schemeClr val="lt1"/>
                          </a:solidFill>
                          <a:effectLst/>
                          <a:latin typeface="+mn-lt"/>
                          <a:ea typeface="+mn-ea"/>
                          <a:cs typeface="+mn-cs"/>
                        </a:rPr>
                        <a:t>Coste estimado[CLP]</a:t>
                      </a:r>
                      <a:endParaRPr lang="es-CL" sz="2400" dirty="0"/>
                    </a:p>
                  </a:txBody>
                  <a:tcPr marL="45057" marR="45057"/>
                </a:tc>
                <a:extLst>
                  <a:ext uri="{0D108BD9-81ED-4DB2-BD59-A6C34878D82A}">
                    <a16:rowId xmlns:a16="http://schemas.microsoft.com/office/drawing/2014/main" val="2009039952"/>
                  </a:ext>
                </a:extLst>
              </a:tr>
              <a:tr h="533576">
                <a:tc>
                  <a:txBody>
                    <a:bodyPr/>
                    <a:lstStyle/>
                    <a:p>
                      <a:pPr>
                        <a:lnSpc>
                          <a:spcPct val="115000"/>
                        </a:lnSpc>
                        <a:spcAft>
                          <a:spcPts val="1000"/>
                        </a:spcAft>
                      </a:pPr>
                      <a:r>
                        <a:rPr lang="es-CL" sz="2400" kern="1200" dirty="0">
                          <a:solidFill>
                            <a:schemeClr val="dk1"/>
                          </a:solidFill>
                          <a:effectLst/>
                          <a:latin typeface="+mn-lt"/>
                          <a:ea typeface="+mn-ea"/>
                          <a:cs typeface="+mn-cs"/>
                        </a:rPr>
                        <a:t>3 x 64 horas y 16 min. horas hombre</a:t>
                      </a:r>
                      <a:endParaRPr lang="es-CL" sz="2400" dirty="0">
                        <a:effectLst/>
                        <a:latin typeface="+mn-lt"/>
                        <a:ea typeface="Calibri" panose="020F0502020204030204" pitchFamily="34" charset="0"/>
                      </a:endParaRPr>
                    </a:p>
                  </a:txBody>
                  <a:tcPr marL="63500" marR="63500" marT="63500" marB="63500"/>
                </a:tc>
                <a:tc>
                  <a:txBody>
                    <a:bodyPr/>
                    <a:lstStyle/>
                    <a:p>
                      <a:r>
                        <a:rPr lang="es-CL" sz="2400" kern="1200" dirty="0">
                          <a:solidFill>
                            <a:schemeClr val="dk1"/>
                          </a:solidFill>
                          <a:effectLst/>
                          <a:latin typeface="+mn-lt"/>
                          <a:ea typeface="+mn-ea"/>
                          <a:cs typeface="+mn-cs"/>
                        </a:rPr>
                        <a:t>$1.362.322</a:t>
                      </a:r>
                      <a:endParaRPr lang="es-CL" sz="2400" dirty="0"/>
                    </a:p>
                  </a:txBody>
                  <a:tcPr marL="45057" marR="45057"/>
                </a:tc>
                <a:extLst>
                  <a:ext uri="{0D108BD9-81ED-4DB2-BD59-A6C34878D82A}">
                    <a16:rowId xmlns:a16="http://schemas.microsoft.com/office/drawing/2014/main" val="24655775"/>
                  </a:ext>
                </a:extLst>
              </a:tr>
              <a:tr h="533576">
                <a:tc>
                  <a:txBody>
                    <a:bodyPr/>
                    <a:lstStyle/>
                    <a:p>
                      <a:r>
                        <a:rPr lang="es-CL" sz="2400" kern="1200" dirty="0">
                          <a:solidFill>
                            <a:schemeClr val="dk1"/>
                          </a:solidFill>
                          <a:effectLst/>
                          <a:latin typeface="+mn-lt"/>
                          <a:ea typeface="+mn-ea"/>
                          <a:cs typeface="+mn-cs"/>
                        </a:rPr>
                        <a:t>1 x Raspberry Pi</a:t>
                      </a:r>
                      <a:endParaRPr lang="es-CL" sz="2400" dirty="0"/>
                    </a:p>
                  </a:txBody>
                  <a:tcPr marL="45057" marR="45057"/>
                </a:tc>
                <a:tc>
                  <a:txBody>
                    <a:bodyPr/>
                    <a:lstStyle/>
                    <a:p>
                      <a:r>
                        <a:rPr lang="es-CL" sz="2400" kern="1200" dirty="0">
                          <a:solidFill>
                            <a:schemeClr val="dk1"/>
                          </a:solidFill>
                          <a:effectLst/>
                          <a:latin typeface="+mn-lt"/>
                          <a:ea typeface="+mn-ea"/>
                          <a:cs typeface="+mn-cs"/>
                        </a:rPr>
                        <a:t>$54.990</a:t>
                      </a:r>
                      <a:endParaRPr lang="es-CL" sz="2400" dirty="0"/>
                    </a:p>
                  </a:txBody>
                  <a:tcPr marL="45057" marR="45057"/>
                </a:tc>
                <a:extLst>
                  <a:ext uri="{0D108BD9-81ED-4DB2-BD59-A6C34878D82A}">
                    <a16:rowId xmlns:a16="http://schemas.microsoft.com/office/drawing/2014/main" val="721600176"/>
                  </a:ext>
                </a:extLst>
              </a:tr>
              <a:tr h="533576">
                <a:tc>
                  <a:txBody>
                    <a:bodyPr/>
                    <a:lstStyle/>
                    <a:p>
                      <a:r>
                        <a:rPr lang="es-CL" sz="2400" kern="1200" dirty="0">
                          <a:solidFill>
                            <a:schemeClr val="dk1"/>
                          </a:solidFill>
                          <a:effectLst/>
                          <a:latin typeface="+mn-lt"/>
                          <a:ea typeface="+mn-ea"/>
                          <a:cs typeface="+mn-cs"/>
                        </a:rPr>
                        <a:t>1 x Válvula Solenoide</a:t>
                      </a:r>
                      <a:endParaRPr lang="es-CL" sz="2400" dirty="0"/>
                    </a:p>
                  </a:txBody>
                  <a:tcPr marL="45057" marR="45057"/>
                </a:tc>
                <a:tc>
                  <a:txBody>
                    <a:bodyPr/>
                    <a:lstStyle/>
                    <a:p>
                      <a:r>
                        <a:rPr lang="es-CL" sz="2400" kern="1200" dirty="0">
                          <a:solidFill>
                            <a:schemeClr val="dk1"/>
                          </a:solidFill>
                          <a:effectLst/>
                          <a:latin typeface="+mn-lt"/>
                          <a:ea typeface="+mn-ea"/>
                          <a:cs typeface="+mn-cs"/>
                        </a:rPr>
                        <a:t>$7.490</a:t>
                      </a:r>
                      <a:endParaRPr lang="es-CL" sz="2400" dirty="0"/>
                    </a:p>
                  </a:txBody>
                  <a:tcPr marL="45057" marR="45057"/>
                </a:tc>
                <a:extLst>
                  <a:ext uri="{0D108BD9-81ED-4DB2-BD59-A6C34878D82A}">
                    <a16:rowId xmlns:a16="http://schemas.microsoft.com/office/drawing/2014/main" val="472742477"/>
                  </a:ext>
                </a:extLst>
              </a:tr>
              <a:tr h="533576">
                <a:tc>
                  <a:txBody>
                    <a:bodyPr/>
                    <a:lstStyle/>
                    <a:p>
                      <a:r>
                        <a:rPr lang="es-CL" sz="2400" kern="1200" dirty="0">
                          <a:solidFill>
                            <a:schemeClr val="dk1"/>
                          </a:solidFill>
                          <a:effectLst/>
                          <a:latin typeface="+mn-lt"/>
                          <a:ea typeface="+mn-ea"/>
                          <a:cs typeface="+mn-cs"/>
                        </a:rPr>
                        <a:t>1 x Sensor PH</a:t>
                      </a:r>
                      <a:endParaRPr lang="es-CL" sz="2400" dirty="0"/>
                    </a:p>
                  </a:txBody>
                  <a:tcPr marL="45057" marR="45057"/>
                </a:tc>
                <a:tc>
                  <a:txBody>
                    <a:bodyPr/>
                    <a:lstStyle/>
                    <a:p>
                      <a:r>
                        <a:rPr lang="es-CL" sz="2400" kern="1200" dirty="0">
                          <a:solidFill>
                            <a:schemeClr val="dk1"/>
                          </a:solidFill>
                          <a:effectLst/>
                          <a:latin typeface="+mn-lt"/>
                          <a:ea typeface="+mn-ea"/>
                          <a:cs typeface="+mn-cs"/>
                        </a:rPr>
                        <a:t>$12.990</a:t>
                      </a:r>
                      <a:endParaRPr lang="es-CL" sz="2400" dirty="0"/>
                    </a:p>
                  </a:txBody>
                  <a:tcPr marL="45057" marR="45057"/>
                </a:tc>
                <a:extLst>
                  <a:ext uri="{0D108BD9-81ED-4DB2-BD59-A6C34878D82A}">
                    <a16:rowId xmlns:a16="http://schemas.microsoft.com/office/drawing/2014/main" val="994622247"/>
                  </a:ext>
                </a:extLst>
              </a:tr>
              <a:tr h="533576">
                <a:tc>
                  <a:txBody>
                    <a:bodyPr/>
                    <a:lstStyle/>
                    <a:p>
                      <a:r>
                        <a:rPr lang="es-CL" sz="2400" kern="1200" dirty="0">
                          <a:solidFill>
                            <a:schemeClr val="dk1"/>
                          </a:solidFill>
                          <a:effectLst/>
                          <a:latin typeface="+mn-lt"/>
                          <a:ea typeface="+mn-ea"/>
                          <a:cs typeface="+mn-cs"/>
                        </a:rPr>
                        <a:t>1 x Bomba de agua</a:t>
                      </a:r>
                      <a:endParaRPr lang="es-CL" sz="2400" dirty="0"/>
                    </a:p>
                  </a:txBody>
                  <a:tcPr marL="45057" marR="45057"/>
                </a:tc>
                <a:tc>
                  <a:txBody>
                    <a:bodyPr/>
                    <a:lstStyle/>
                    <a:p>
                      <a:r>
                        <a:rPr lang="es-CL" sz="2400" kern="1200" dirty="0">
                          <a:solidFill>
                            <a:schemeClr val="dk1"/>
                          </a:solidFill>
                          <a:effectLst/>
                          <a:latin typeface="+mn-lt"/>
                          <a:ea typeface="+mn-ea"/>
                          <a:cs typeface="+mn-cs"/>
                        </a:rPr>
                        <a:t>$5.000</a:t>
                      </a:r>
                      <a:endParaRPr lang="es-CL" sz="2400" dirty="0"/>
                    </a:p>
                  </a:txBody>
                  <a:tcPr marL="45057" marR="45057"/>
                </a:tc>
                <a:extLst>
                  <a:ext uri="{0D108BD9-81ED-4DB2-BD59-A6C34878D82A}">
                    <a16:rowId xmlns:a16="http://schemas.microsoft.com/office/drawing/2014/main" val="3822624931"/>
                  </a:ext>
                </a:extLst>
              </a:tr>
              <a:tr h="533576">
                <a:tc>
                  <a:txBody>
                    <a:bodyPr/>
                    <a:lstStyle/>
                    <a:p>
                      <a:r>
                        <a:rPr lang="es-CL" sz="2400" kern="1200" dirty="0">
                          <a:solidFill>
                            <a:schemeClr val="dk1"/>
                          </a:solidFill>
                          <a:effectLst/>
                          <a:latin typeface="+mn-lt"/>
                          <a:ea typeface="+mn-ea"/>
                          <a:cs typeface="+mn-cs"/>
                        </a:rPr>
                        <a:t>1 x Sensor Temperatura y humedad</a:t>
                      </a:r>
                      <a:endParaRPr lang="es-CL" sz="2400" dirty="0"/>
                    </a:p>
                  </a:txBody>
                  <a:tcPr marL="45057" marR="45057"/>
                </a:tc>
                <a:tc>
                  <a:txBody>
                    <a:bodyPr/>
                    <a:lstStyle/>
                    <a:p>
                      <a:r>
                        <a:rPr lang="es-CL" sz="2400" kern="1200" dirty="0">
                          <a:solidFill>
                            <a:schemeClr val="dk1"/>
                          </a:solidFill>
                          <a:effectLst/>
                          <a:latin typeface="+mn-lt"/>
                          <a:ea typeface="+mn-ea"/>
                          <a:cs typeface="+mn-cs"/>
                        </a:rPr>
                        <a:t>$4.490</a:t>
                      </a:r>
                      <a:endParaRPr lang="es-CL" sz="2400" dirty="0"/>
                    </a:p>
                  </a:txBody>
                  <a:tcPr marL="45057" marR="45057"/>
                </a:tc>
                <a:extLst>
                  <a:ext uri="{0D108BD9-81ED-4DB2-BD59-A6C34878D82A}">
                    <a16:rowId xmlns:a16="http://schemas.microsoft.com/office/drawing/2014/main" val="1031073434"/>
                  </a:ext>
                </a:extLst>
              </a:tr>
              <a:tr h="533576">
                <a:tc>
                  <a:txBody>
                    <a:bodyPr/>
                    <a:lstStyle/>
                    <a:p>
                      <a:r>
                        <a:rPr lang="es-CL" sz="2400" kern="1200" dirty="0">
                          <a:solidFill>
                            <a:schemeClr val="dk1"/>
                          </a:solidFill>
                          <a:effectLst/>
                          <a:latin typeface="+mn-lt"/>
                          <a:ea typeface="+mn-ea"/>
                          <a:cs typeface="+mn-cs"/>
                        </a:rPr>
                        <a:t>1 x Sensor EC</a:t>
                      </a:r>
                      <a:endParaRPr lang="es-CL" sz="2400" dirty="0"/>
                    </a:p>
                  </a:txBody>
                  <a:tcPr marL="45057" marR="45057"/>
                </a:tc>
                <a:tc>
                  <a:txBody>
                    <a:bodyPr/>
                    <a:lstStyle/>
                    <a:p>
                      <a:r>
                        <a:rPr lang="es-CL" sz="2400" kern="1200" dirty="0">
                          <a:solidFill>
                            <a:schemeClr val="dk1"/>
                          </a:solidFill>
                          <a:effectLst/>
                          <a:latin typeface="+mn-lt"/>
                          <a:ea typeface="+mn-ea"/>
                          <a:cs typeface="+mn-cs"/>
                        </a:rPr>
                        <a:t>$13.523</a:t>
                      </a:r>
                      <a:endParaRPr lang="es-CL" sz="2400" dirty="0"/>
                    </a:p>
                  </a:txBody>
                  <a:tcPr marL="45057" marR="45057"/>
                </a:tc>
                <a:extLst>
                  <a:ext uri="{0D108BD9-81ED-4DB2-BD59-A6C34878D82A}">
                    <a16:rowId xmlns:a16="http://schemas.microsoft.com/office/drawing/2014/main" val="291861509"/>
                  </a:ext>
                </a:extLst>
              </a:tr>
              <a:tr h="533576">
                <a:tc>
                  <a:txBody>
                    <a:bodyPr/>
                    <a:lstStyle/>
                    <a:p>
                      <a:r>
                        <a:rPr lang="es-CL" sz="2400" b="1" kern="1200" dirty="0">
                          <a:solidFill>
                            <a:schemeClr val="dk1"/>
                          </a:solidFill>
                          <a:effectLst/>
                          <a:latin typeface="+mn-lt"/>
                          <a:ea typeface="+mn-ea"/>
                          <a:cs typeface="+mn-cs"/>
                        </a:rPr>
                        <a:t>Total</a:t>
                      </a:r>
                      <a:endParaRPr lang="es-CL" sz="2400" b="1" dirty="0"/>
                    </a:p>
                  </a:txBody>
                  <a:tcPr marL="45057" marR="45057"/>
                </a:tc>
                <a:tc>
                  <a:txBody>
                    <a:bodyPr/>
                    <a:lstStyle/>
                    <a:p>
                      <a:r>
                        <a:rPr lang="es-CL" sz="2400" b="1" kern="1200" dirty="0">
                          <a:solidFill>
                            <a:schemeClr val="dk1"/>
                          </a:solidFill>
                          <a:effectLst/>
                          <a:latin typeface="+mn-lt"/>
                          <a:ea typeface="+mn-ea"/>
                          <a:cs typeface="+mn-cs"/>
                        </a:rPr>
                        <a:t>$1.467.199</a:t>
                      </a:r>
                      <a:endParaRPr lang="es-CL" sz="2400" b="1" dirty="0"/>
                    </a:p>
                  </a:txBody>
                  <a:tcPr marL="45057" marR="45057"/>
                </a:tc>
                <a:extLst>
                  <a:ext uri="{0D108BD9-81ED-4DB2-BD59-A6C34878D82A}">
                    <a16:rowId xmlns:a16="http://schemas.microsoft.com/office/drawing/2014/main" val="3188133970"/>
                  </a:ext>
                </a:extLst>
              </a:tr>
            </a:tbl>
          </a:graphicData>
        </a:graphic>
      </p:graphicFrame>
    </p:spTree>
    <p:extLst>
      <p:ext uri="{BB962C8B-B14F-4D97-AF65-F5344CB8AC3E}">
        <p14:creationId xmlns:p14="http://schemas.microsoft.com/office/powerpoint/2010/main" val="1970359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8165CB3-EEFC-4096-B880-64645BE3F8AD}"/>
              </a:ext>
            </a:extLst>
          </p:cNvPr>
          <p:cNvSpPr>
            <a:spLocks noGrp="1"/>
          </p:cNvSpPr>
          <p:nvPr>
            <p:ph type="title"/>
          </p:nvPr>
        </p:nvSpPr>
        <p:spPr/>
        <p:txBody>
          <a:bodyPr/>
          <a:lstStyle/>
          <a:p>
            <a:pPr marL="571500" indent="-571500" algn="l">
              <a:buFont typeface="Wingdings" panose="05000000000000000000" pitchFamily="2" charset="2"/>
              <a:buChar char="v"/>
            </a:pPr>
            <a:r>
              <a:rPr lang="es-MX" dirty="0"/>
              <a:t>Lista de actividades</a:t>
            </a:r>
            <a:endParaRPr lang="es-CL" dirty="0"/>
          </a:p>
        </p:txBody>
      </p:sp>
      <p:sp>
        <p:nvSpPr>
          <p:cNvPr id="6" name="Marcador de contenido 5">
            <a:extLst>
              <a:ext uri="{FF2B5EF4-FFF2-40B4-BE49-F238E27FC236}">
                <a16:creationId xmlns:a16="http://schemas.microsoft.com/office/drawing/2014/main" id="{0760C6CA-CAB3-4DB7-A395-72FC90FD53F7}"/>
              </a:ext>
            </a:extLst>
          </p:cNvPr>
          <p:cNvSpPr>
            <a:spLocks noGrp="1"/>
          </p:cNvSpPr>
          <p:nvPr>
            <p:ph sz="quarter" idx="13"/>
          </p:nvPr>
        </p:nvSpPr>
        <p:spPr/>
        <p:txBody>
          <a:bodyPr/>
          <a:lstStyle/>
          <a:p>
            <a:r>
              <a:rPr lang="es-MX" dirty="0"/>
              <a:t>Carta Gantt</a:t>
            </a:r>
          </a:p>
          <a:p>
            <a:endParaRPr lang="es-CL" dirty="0"/>
          </a:p>
        </p:txBody>
      </p:sp>
      <p:pic>
        <p:nvPicPr>
          <p:cNvPr id="7" name="image1.png">
            <a:extLst>
              <a:ext uri="{FF2B5EF4-FFF2-40B4-BE49-F238E27FC236}">
                <a16:creationId xmlns:a16="http://schemas.microsoft.com/office/drawing/2014/main" id="{8C6A2878-3A51-4CBD-812A-682E1F4F3FE3}"/>
              </a:ext>
            </a:extLst>
          </p:cNvPr>
          <p:cNvPicPr/>
          <p:nvPr/>
        </p:nvPicPr>
        <p:blipFill>
          <a:blip r:embed="rId2"/>
          <a:srcRect/>
          <a:stretch>
            <a:fillRect/>
          </a:stretch>
        </p:blipFill>
        <p:spPr>
          <a:xfrm>
            <a:off x="838200" y="2293749"/>
            <a:ext cx="10515600" cy="4199125"/>
          </a:xfrm>
          <a:prstGeom prst="rect">
            <a:avLst/>
          </a:prstGeom>
          <a:ln/>
        </p:spPr>
      </p:pic>
    </p:spTree>
    <p:extLst>
      <p:ext uri="{BB962C8B-B14F-4D97-AF65-F5344CB8AC3E}">
        <p14:creationId xmlns:p14="http://schemas.microsoft.com/office/powerpoint/2010/main" val="8137133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497DBD-97BB-4241-AC36-C68B1664AB74}"/>
              </a:ext>
            </a:extLst>
          </p:cNvPr>
          <p:cNvSpPr>
            <a:spLocks noGrp="1"/>
          </p:cNvSpPr>
          <p:nvPr>
            <p:ph type="title"/>
          </p:nvPr>
        </p:nvSpPr>
        <p:spPr/>
        <p:txBody>
          <a:bodyPr/>
          <a:lstStyle/>
          <a:p>
            <a:pPr marL="571500" indent="-571500" algn="l">
              <a:buFont typeface="Wingdings" panose="05000000000000000000" pitchFamily="2" charset="2"/>
              <a:buChar char="v"/>
            </a:pPr>
            <a:r>
              <a:rPr lang="es-MX" dirty="0"/>
              <a:t>Lista de actividades</a:t>
            </a:r>
            <a:endParaRPr lang="es-CL" dirty="0"/>
          </a:p>
        </p:txBody>
      </p:sp>
      <p:sp>
        <p:nvSpPr>
          <p:cNvPr id="3" name="Marcador de contenido 2">
            <a:extLst>
              <a:ext uri="{FF2B5EF4-FFF2-40B4-BE49-F238E27FC236}">
                <a16:creationId xmlns:a16="http://schemas.microsoft.com/office/drawing/2014/main" id="{F3022194-1785-4A73-9BE0-671551241337}"/>
              </a:ext>
            </a:extLst>
          </p:cNvPr>
          <p:cNvSpPr>
            <a:spLocks noGrp="1"/>
          </p:cNvSpPr>
          <p:nvPr>
            <p:ph sz="quarter" idx="13"/>
          </p:nvPr>
        </p:nvSpPr>
        <p:spPr>
          <a:xfrm>
            <a:off x="838200" y="1825625"/>
            <a:ext cx="10515600" cy="4667250"/>
          </a:xfrm>
        </p:spPr>
        <p:txBody>
          <a:bodyPr>
            <a:normAutofit/>
          </a:bodyPr>
          <a:lstStyle/>
          <a:p>
            <a:r>
              <a:rPr lang="es-MX" sz="1800" dirty="0"/>
              <a:t>Actividades de trabajo y tiempo asignado</a:t>
            </a:r>
            <a:br>
              <a:rPr lang="es-MX" sz="1800" dirty="0"/>
            </a:br>
            <a:endParaRPr lang="es-MX" sz="1800" dirty="0"/>
          </a:p>
          <a:p>
            <a:pPr marL="0" indent="0">
              <a:buNone/>
            </a:pPr>
            <a:r>
              <a:rPr lang="es-CL" sz="1800" dirty="0"/>
              <a:t>1. Documentación del proyecto (17 semanas)</a:t>
            </a:r>
          </a:p>
          <a:p>
            <a:pPr marL="0" indent="0">
              <a:buNone/>
            </a:pPr>
            <a:r>
              <a:rPr lang="es-CL" sz="1800" dirty="0"/>
              <a:t>	1.1 Bitácoras semanales (17 semanas)</a:t>
            </a:r>
          </a:p>
          <a:p>
            <a:pPr marL="0" indent="0">
              <a:buNone/>
            </a:pPr>
            <a:r>
              <a:rPr lang="es-CL" sz="1800" dirty="0"/>
              <a:t>2. Definición de proyecto y conceptos básicos (1 semana)</a:t>
            </a:r>
          </a:p>
          <a:p>
            <a:pPr marL="0" indent="0">
              <a:buNone/>
            </a:pPr>
            <a:r>
              <a:rPr lang="es-CL" sz="1800" dirty="0"/>
              <a:t>3. Construcción de diseño digital del SHC (1 semana)</a:t>
            </a:r>
          </a:p>
          <a:p>
            <a:pPr marL="0" indent="0">
              <a:buNone/>
            </a:pPr>
            <a:r>
              <a:rPr lang="es-CL" sz="1800" dirty="0"/>
              <a:t>4. Justificación del diseño de la maqueta experimental (1 semana)</a:t>
            </a:r>
          </a:p>
          <a:p>
            <a:pPr marL="0" indent="0">
              <a:buNone/>
            </a:pPr>
            <a:r>
              <a:rPr lang="es-CL" sz="1800" dirty="0"/>
              <a:t>5. Construcción de la maqueta hidropónica (1 semana)</a:t>
            </a:r>
          </a:p>
          <a:p>
            <a:pPr marL="0" indent="0">
              <a:buNone/>
            </a:pPr>
            <a:r>
              <a:rPr lang="es-CL" sz="1800" dirty="0"/>
              <a:t>6. Entrega de informe I y demostración de funcionamiento (2 semanas)</a:t>
            </a:r>
          </a:p>
          <a:p>
            <a:pPr marL="0" indent="0">
              <a:buNone/>
            </a:pPr>
            <a:endParaRPr lang="es-CL" dirty="0"/>
          </a:p>
        </p:txBody>
      </p:sp>
    </p:spTree>
    <p:extLst>
      <p:ext uri="{BB962C8B-B14F-4D97-AF65-F5344CB8AC3E}">
        <p14:creationId xmlns:p14="http://schemas.microsoft.com/office/powerpoint/2010/main" val="38024044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497DBD-97BB-4241-AC36-C68B1664AB74}"/>
              </a:ext>
            </a:extLst>
          </p:cNvPr>
          <p:cNvSpPr>
            <a:spLocks noGrp="1"/>
          </p:cNvSpPr>
          <p:nvPr>
            <p:ph type="title"/>
          </p:nvPr>
        </p:nvSpPr>
        <p:spPr/>
        <p:txBody>
          <a:bodyPr/>
          <a:lstStyle/>
          <a:p>
            <a:pPr marL="571500" indent="-571500" algn="l">
              <a:buFont typeface="Wingdings" panose="05000000000000000000" pitchFamily="2" charset="2"/>
              <a:buChar char="v"/>
            </a:pPr>
            <a:r>
              <a:rPr lang="es-MX" dirty="0"/>
              <a:t>Lista de actividades</a:t>
            </a:r>
            <a:endParaRPr lang="es-CL" dirty="0"/>
          </a:p>
        </p:txBody>
      </p:sp>
      <p:sp>
        <p:nvSpPr>
          <p:cNvPr id="3" name="Marcador de contenido 2">
            <a:extLst>
              <a:ext uri="{FF2B5EF4-FFF2-40B4-BE49-F238E27FC236}">
                <a16:creationId xmlns:a16="http://schemas.microsoft.com/office/drawing/2014/main" id="{F3022194-1785-4A73-9BE0-671551241337}"/>
              </a:ext>
            </a:extLst>
          </p:cNvPr>
          <p:cNvSpPr>
            <a:spLocks noGrp="1"/>
          </p:cNvSpPr>
          <p:nvPr>
            <p:ph sz="quarter" idx="13"/>
          </p:nvPr>
        </p:nvSpPr>
        <p:spPr>
          <a:xfrm>
            <a:off x="838200" y="1825625"/>
            <a:ext cx="10515600" cy="4667250"/>
          </a:xfrm>
        </p:spPr>
        <p:txBody>
          <a:bodyPr>
            <a:normAutofit/>
          </a:bodyPr>
          <a:lstStyle/>
          <a:p>
            <a:pPr marL="0" indent="0">
              <a:buNone/>
            </a:pPr>
            <a:r>
              <a:rPr lang="es-CL" sz="1800" dirty="0"/>
              <a:t>7. Estudio de las características de los microcontroladores (2 semanas)</a:t>
            </a:r>
          </a:p>
          <a:p>
            <a:pPr marL="0" indent="0">
              <a:buNone/>
            </a:pPr>
            <a:r>
              <a:rPr lang="es-CL" sz="1800" dirty="0"/>
              <a:t>8. Justificación de la arquitectura del SHC (2 semanas)</a:t>
            </a:r>
          </a:p>
          <a:p>
            <a:pPr marL="0" indent="0">
              <a:buNone/>
            </a:pPr>
            <a:r>
              <a:rPr lang="es-CL" sz="1800" dirty="0"/>
              <a:t>9. Entrega de informe II y demostración de funcionamiento (2 semanas)</a:t>
            </a:r>
          </a:p>
          <a:p>
            <a:pPr marL="0" indent="0">
              <a:buNone/>
            </a:pPr>
            <a:r>
              <a:rPr lang="es-CL" sz="1800" dirty="0"/>
              <a:t>10. Justificación del aplicativo para la comunicación Web del dispositivo móvil (2 semanas)</a:t>
            </a:r>
          </a:p>
          <a:p>
            <a:pPr marL="0" indent="0">
              <a:buNone/>
            </a:pPr>
            <a:r>
              <a:rPr lang="es-CL" sz="1800" dirty="0"/>
              <a:t>11. Mostrar programación del sistema (2 semanas)</a:t>
            </a:r>
          </a:p>
          <a:p>
            <a:pPr marL="0" indent="0">
              <a:buNone/>
            </a:pPr>
            <a:r>
              <a:rPr lang="es-CL" sz="1800" dirty="0"/>
              <a:t>12. Pruebas experimentales y entrega informe final del proyecto (1 semana)</a:t>
            </a:r>
          </a:p>
          <a:p>
            <a:pPr marL="0" indent="0">
              <a:buNone/>
            </a:pPr>
            <a:endParaRPr lang="es-CL" sz="1600" dirty="0"/>
          </a:p>
        </p:txBody>
      </p:sp>
    </p:spTree>
    <p:extLst>
      <p:ext uri="{BB962C8B-B14F-4D97-AF65-F5344CB8AC3E}">
        <p14:creationId xmlns:p14="http://schemas.microsoft.com/office/powerpoint/2010/main" val="1986080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C99CB2-7C06-453B-9DC5-02466E5BF3E8}"/>
              </a:ext>
            </a:extLst>
          </p:cNvPr>
          <p:cNvSpPr>
            <a:spLocks noGrp="1"/>
          </p:cNvSpPr>
          <p:nvPr>
            <p:ph type="title"/>
          </p:nvPr>
        </p:nvSpPr>
        <p:spPr/>
        <p:txBody>
          <a:bodyPr/>
          <a:lstStyle/>
          <a:p>
            <a:pPr marL="571500" indent="-571500" algn="l">
              <a:buFont typeface="Wingdings" panose="05000000000000000000" pitchFamily="2" charset="2"/>
              <a:buChar char="v"/>
            </a:pPr>
            <a:r>
              <a:rPr lang="es-MX" dirty="0"/>
              <a:t>Planificación de riesgos</a:t>
            </a:r>
            <a:endParaRPr lang="es-CL" dirty="0"/>
          </a:p>
        </p:txBody>
      </p:sp>
      <p:sp>
        <p:nvSpPr>
          <p:cNvPr id="3" name="Marcador de contenido 2">
            <a:extLst>
              <a:ext uri="{FF2B5EF4-FFF2-40B4-BE49-F238E27FC236}">
                <a16:creationId xmlns:a16="http://schemas.microsoft.com/office/drawing/2014/main" id="{169A7DCE-A4AB-452B-BA1F-FF7F7B1A1F21}"/>
              </a:ext>
            </a:extLst>
          </p:cNvPr>
          <p:cNvSpPr>
            <a:spLocks noGrp="1"/>
          </p:cNvSpPr>
          <p:nvPr>
            <p:ph sz="quarter" idx="13"/>
          </p:nvPr>
        </p:nvSpPr>
        <p:spPr/>
        <p:txBody>
          <a:bodyPr/>
          <a:lstStyle/>
          <a:p>
            <a:r>
              <a:rPr lang="es-CL" sz="1800" dirty="0" smtClean="0"/>
              <a:t>El nivel de impacto de cada riesgo se valora de la siguiente manera: </a:t>
            </a:r>
          </a:p>
          <a:p>
            <a:pPr marL="0" indent="0">
              <a:buNone/>
            </a:pPr>
            <a:r>
              <a:rPr lang="es-CL" sz="1800" dirty="0" smtClean="0"/>
              <a:t>1.  CATASTRÓFICO</a:t>
            </a:r>
          </a:p>
          <a:p>
            <a:pPr marL="0" indent="0">
              <a:buNone/>
            </a:pPr>
            <a:r>
              <a:rPr lang="es-CL" sz="1800" dirty="0" smtClean="0"/>
              <a:t>2.  CRÍTICO</a:t>
            </a:r>
          </a:p>
          <a:p>
            <a:pPr marL="0" indent="0">
              <a:buNone/>
            </a:pPr>
            <a:r>
              <a:rPr lang="es-CL" sz="1800" dirty="0" smtClean="0"/>
              <a:t>3.  MARGINAL</a:t>
            </a:r>
          </a:p>
          <a:p>
            <a:pPr marL="0" indent="0">
              <a:buNone/>
            </a:pPr>
            <a:r>
              <a:rPr lang="es-CL" sz="1800" dirty="0" smtClean="0"/>
              <a:t>4.  DESPRECIABLE</a:t>
            </a:r>
          </a:p>
          <a:p>
            <a:endParaRPr lang="es-CL" dirty="0"/>
          </a:p>
        </p:txBody>
      </p:sp>
    </p:spTree>
    <p:extLst>
      <p:ext uri="{BB962C8B-B14F-4D97-AF65-F5344CB8AC3E}">
        <p14:creationId xmlns:p14="http://schemas.microsoft.com/office/powerpoint/2010/main" val="1623087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C99CB2-7C06-453B-9DC5-02466E5BF3E8}"/>
              </a:ext>
            </a:extLst>
          </p:cNvPr>
          <p:cNvSpPr>
            <a:spLocks noGrp="1"/>
          </p:cNvSpPr>
          <p:nvPr>
            <p:ph type="title"/>
          </p:nvPr>
        </p:nvSpPr>
        <p:spPr/>
        <p:txBody>
          <a:bodyPr/>
          <a:lstStyle/>
          <a:p>
            <a:pPr marL="571500" indent="-571500" algn="l">
              <a:buFont typeface="Wingdings" panose="05000000000000000000" pitchFamily="2" charset="2"/>
              <a:buChar char="v"/>
            </a:pPr>
            <a:r>
              <a:rPr lang="es-MX" dirty="0"/>
              <a:t>Planificación de riesgos</a:t>
            </a:r>
            <a:endParaRPr lang="es-CL" dirty="0"/>
          </a:p>
        </p:txBody>
      </p:sp>
      <p:graphicFrame>
        <p:nvGraphicFramePr>
          <p:cNvPr id="4" name="Tabla 4">
            <a:extLst>
              <a:ext uri="{FF2B5EF4-FFF2-40B4-BE49-F238E27FC236}">
                <a16:creationId xmlns:a16="http://schemas.microsoft.com/office/drawing/2014/main" id="{D9D67FA3-27CF-4458-95B6-E46F38B5A3A0}"/>
              </a:ext>
            </a:extLst>
          </p:cNvPr>
          <p:cNvGraphicFramePr>
            <a:graphicFrameLocks noGrp="1"/>
          </p:cNvGraphicFramePr>
          <p:nvPr>
            <p:ph sz="quarter" idx="13"/>
            <p:extLst>
              <p:ext uri="{D42A27DB-BD31-4B8C-83A1-F6EECF244321}">
                <p14:modId xmlns:p14="http://schemas.microsoft.com/office/powerpoint/2010/main" val="1848657751"/>
              </p:ext>
            </p:extLst>
          </p:nvPr>
        </p:nvGraphicFramePr>
        <p:xfrm>
          <a:off x="914401" y="1771217"/>
          <a:ext cx="10363198" cy="4667251"/>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1167312121"/>
                    </a:ext>
                  </a:extLst>
                </a:gridCol>
                <a:gridCol w="1424908">
                  <a:extLst>
                    <a:ext uri="{9D8B030D-6E8A-4147-A177-3AD203B41FA5}">
                      <a16:colId xmlns:a16="http://schemas.microsoft.com/office/drawing/2014/main" val="2497556396"/>
                    </a:ext>
                  </a:extLst>
                </a:gridCol>
                <a:gridCol w="1038610">
                  <a:extLst>
                    <a:ext uri="{9D8B030D-6E8A-4147-A177-3AD203B41FA5}">
                      <a16:colId xmlns:a16="http://schemas.microsoft.com/office/drawing/2014/main" val="971512200"/>
                    </a:ext>
                  </a:extLst>
                </a:gridCol>
                <a:gridCol w="5308880">
                  <a:extLst>
                    <a:ext uri="{9D8B030D-6E8A-4147-A177-3AD203B41FA5}">
                      <a16:colId xmlns:a16="http://schemas.microsoft.com/office/drawing/2014/main" val="1378589265"/>
                    </a:ext>
                  </a:extLst>
                </a:gridCol>
              </a:tblGrid>
              <a:tr h="1019990">
                <a:tc>
                  <a:txBody>
                    <a:bodyPr/>
                    <a:lstStyle/>
                    <a:p>
                      <a:r>
                        <a:rPr lang="es-MX" dirty="0"/>
                        <a:t>Riesgos</a:t>
                      </a:r>
                      <a:endParaRPr lang="es-CL" dirty="0"/>
                    </a:p>
                  </a:txBody>
                  <a:tcPr marL="90115" marR="90115"/>
                </a:tc>
                <a:tc>
                  <a:txBody>
                    <a:bodyPr/>
                    <a:lstStyle/>
                    <a:p>
                      <a:r>
                        <a:rPr lang="es-CL" sz="1800" b="1" kern="1200" dirty="0">
                          <a:solidFill>
                            <a:schemeClr val="lt1"/>
                          </a:solidFill>
                          <a:effectLst/>
                          <a:latin typeface="+mn-lt"/>
                          <a:ea typeface="+mn-ea"/>
                          <a:cs typeface="+mn-cs"/>
                        </a:rPr>
                        <a:t>Probabilidad de ocurrencia</a:t>
                      </a:r>
                      <a:endParaRPr lang="es-CL" dirty="0"/>
                    </a:p>
                  </a:txBody>
                  <a:tcPr marL="90115" marR="90115"/>
                </a:tc>
                <a:tc>
                  <a:txBody>
                    <a:bodyPr/>
                    <a:lstStyle/>
                    <a:p>
                      <a:r>
                        <a:rPr lang="es-CL" sz="1800" b="1" kern="1200" dirty="0">
                          <a:solidFill>
                            <a:schemeClr val="lt1"/>
                          </a:solidFill>
                          <a:effectLst/>
                          <a:latin typeface="+mn-lt"/>
                          <a:ea typeface="+mn-ea"/>
                          <a:cs typeface="+mn-cs"/>
                        </a:rPr>
                        <a:t>Nivel de impacto</a:t>
                      </a:r>
                      <a:endParaRPr lang="es-CL" dirty="0"/>
                    </a:p>
                  </a:txBody>
                  <a:tcPr marL="90115" marR="90115"/>
                </a:tc>
                <a:tc>
                  <a:txBody>
                    <a:bodyPr/>
                    <a:lstStyle/>
                    <a:p>
                      <a:r>
                        <a:rPr lang="es-CL" sz="1800" b="1" kern="1200" dirty="0">
                          <a:solidFill>
                            <a:schemeClr val="lt1"/>
                          </a:solidFill>
                          <a:effectLst/>
                          <a:latin typeface="+mn-lt"/>
                          <a:ea typeface="+mn-ea"/>
                          <a:cs typeface="+mn-cs"/>
                        </a:rPr>
                        <a:t>Acción remedial</a:t>
                      </a:r>
                      <a:endParaRPr lang="es-CL" dirty="0"/>
                    </a:p>
                  </a:txBody>
                  <a:tcPr marL="90115" marR="90115"/>
                </a:tc>
                <a:extLst>
                  <a:ext uri="{0D108BD9-81ED-4DB2-BD59-A6C34878D82A}">
                    <a16:rowId xmlns:a16="http://schemas.microsoft.com/office/drawing/2014/main" val="301704904"/>
                  </a:ext>
                </a:extLst>
              </a:tr>
              <a:tr h="893288">
                <a:tc>
                  <a:txBody>
                    <a:bodyPr/>
                    <a:lstStyle/>
                    <a:p>
                      <a:r>
                        <a:rPr lang="es-CL" sz="1800" kern="1200" dirty="0">
                          <a:solidFill>
                            <a:schemeClr val="dk1"/>
                          </a:solidFill>
                          <a:effectLst/>
                          <a:latin typeface="+mn-lt"/>
                          <a:ea typeface="+mn-ea"/>
                          <a:cs typeface="+mn-cs"/>
                        </a:rPr>
                        <a:t>Cambio de requisitos por parte del cliente</a:t>
                      </a:r>
                      <a:endParaRPr lang="es-CL" dirty="0"/>
                    </a:p>
                  </a:txBody>
                  <a:tcPr marL="90115" marR="90115"/>
                </a:tc>
                <a:tc>
                  <a:txBody>
                    <a:bodyPr/>
                    <a:lstStyle/>
                    <a:p>
                      <a:r>
                        <a:rPr lang="es-MX" dirty="0"/>
                        <a:t>70%</a:t>
                      </a:r>
                      <a:endParaRPr lang="es-CL" dirty="0"/>
                    </a:p>
                  </a:txBody>
                  <a:tcPr marL="90115" marR="90115"/>
                </a:tc>
                <a:tc>
                  <a:txBody>
                    <a:bodyPr/>
                    <a:lstStyle/>
                    <a:p>
                      <a:r>
                        <a:rPr lang="es-MX" dirty="0"/>
                        <a:t>2</a:t>
                      </a:r>
                      <a:endParaRPr lang="es-CL" dirty="0"/>
                    </a:p>
                  </a:txBody>
                  <a:tcPr marL="90115" marR="90115"/>
                </a:tc>
                <a:tc>
                  <a:txBody>
                    <a:bodyPr/>
                    <a:lstStyle/>
                    <a:p>
                      <a:r>
                        <a:rPr lang="es-CL" sz="1800" kern="1200" dirty="0">
                          <a:solidFill>
                            <a:schemeClr val="dk1"/>
                          </a:solidFill>
                          <a:effectLst/>
                          <a:latin typeface="+mn-lt"/>
                          <a:ea typeface="+mn-ea"/>
                          <a:cs typeface="+mn-cs"/>
                        </a:rPr>
                        <a:t>Se realizará una reunión para analizar los nuevos requisitos y ver la forma de implementarlos.</a:t>
                      </a:r>
                      <a:endParaRPr lang="es-CL" dirty="0"/>
                    </a:p>
                  </a:txBody>
                  <a:tcPr marL="90115" marR="90115"/>
                </a:tc>
                <a:extLst>
                  <a:ext uri="{0D108BD9-81ED-4DB2-BD59-A6C34878D82A}">
                    <a16:rowId xmlns:a16="http://schemas.microsoft.com/office/drawing/2014/main" val="634166014"/>
                  </a:ext>
                </a:extLst>
              </a:tr>
              <a:tr h="713993">
                <a:tc>
                  <a:txBody>
                    <a:bodyPr/>
                    <a:lstStyle/>
                    <a:p>
                      <a:r>
                        <a:rPr lang="es-CL" sz="1800" kern="1200" dirty="0">
                          <a:solidFill>
                            <a:schemeClr val="dk1"/>
                          </a:solidFill>
                          <a:effectLst/>
                          <a:latin typeface="+mn-lt"/>
                          <a:ea typeface="+mn-ea"/>
                          <a:cs typeface="+mn-cs"/>
                        </a:rPr>
                        <a:t>Lentitud en toma de decisiones</a:t>
                      </a:r>
                      <a:endParaRPr lang="es-CL" dirty="0"/>
                    </a:p>
                  </a:txBody>
                  <a:tcPr marL="90115" marR="90115"/>
                </a:tc>
                <a:tc>
                  <a:txBody>
                    <a:bodyPr/>
                    <a:lstStyle/>
                    <a:p>
                      <a:r>
                        <a:rPr lang="es-MX" dirty="0"/>
                        <a:t>50%</a:t>
                      </a:r>
                      <a:endParaRPr lang="es-CL" dirty="0"/>
                    </a:p>
                  </a:txBody>
                  <a:tcPr marL="90115" marR="90115"/>
                </a:tc>
                <a:tc>
                  <a:txBody>
                    <a:bodyPr/>
                    <a:lstStyle/>
                    <a:p>
                      <a:r>
                        <a:rPr lang="es-MX" dirty="0"/>
                        <a:t>2</a:t>
                      </a:r>
                      <a:endParaRPr lang="es-CL" dirty="0"/>
                    </a:p>
                  </a:txBody>
                  <a:tcPr marL="90115" marR="90115"/>
                </a:tc>
                <a:tc>
                  <a:txBody>
                    <a:bodyPr/>
                    <a:lstStyle/>
                    <a:p>
                      <a:r>
                        <a:rPr lang="es-CL" sz="1800" kern="1200" dirty="0">
                          <a:solidFill>
                            <a:schemeClr val="dk1"/>
                          </a:solidFill>
                          <a:effectLst/>
                          <a:latin typeface="+mn-lt"/>
                          <a:ea typeface="+mn-ea"/>
                          <a:cs typeface="+mn-cs"/>
                        </a:rPr>
                        <a:t>Se juntará al equipo de trabajo para realizar una votación entre todos.</a:t>
                      </a:r>
                      <a:endParaRPr lang="es-CL" dirty="0"/>
                    </a:p>
                  </a:txBody>
                  <a:tcPr marL="90115" marR="90115"/>
                </a:tc>
                <a:extLst>
                  <a:ext uri="{0D108BD9-81ED-4DB2-BD59-A6C34878D82A}">
                    <a16:rowId xmlns:a16="http://schemas.microsoft.com/office/drawing/2014/main" val="419225187"/>
                  </a:ext>
                </a:extLst>
              </a:tr>
              <a:tr h="1019990">
                <a:tc>
                  <a:txBody>
                    <a:bodyPr/>
                    <a:lstStyle/>
                    <a:p>
                      <a:r>
                        <a:rPr lang="es-CL" sz="1800" kern="1200" dirty="0">
                          <a:solidFill>
                            <a:schemeClr val="dk1"/>
                          </a:solidFill>
                          <a:effectLst/>
                          <a:latin typeface="+mn-lt"/>
                          <a:ea typeface="+mn-ea"/>
                          <a:cs typeface="+mn-cs"/>
                        </a:rPr>
                        <a:t>Aparición de un defecto en el diseño de la maqueta</a:t>
                      </a:r>
                      <a:endParaRPr lang="es-CL" dirty="0"/>
                    </a:p>
                  </a:txBody>
                  <a:tcPr marL="90115" marR="90115"/>
                </a:tc>
                <a:tc>
                  <a:txBody>
                    <a:bodyPr/>
                    <a:lstStyle/>
                    <a:p>
                      <a:r>
                        <a:rPr lang="es-MX" dirty="0"/>
                        <a:t>40%</a:t>
                      </a:r>
                      <a:endParaRPr lang="es-CL" dirty="0"/>
                    </a:p>
                  </a:txBody>
                  <a:tcPr marL="90115" marR="90115"/>
                </a:tc>
                <a:tc>
                  <a:txBody>
                    <a:bodyPr/>
                    <a:lstStyle/>
                    <a:p>
                      <a:r>
                        <a:rPr lang="es-MX" dirty="0"/>
                        <a:t>3</a:t>
                      </a:r>
                      <a:endParaRPr lang="es-CL" dirty="0"/>
                    </a:p>
                  </a:txBody>
                  <a:tcPr marL="90115" marR="90115"/>
                </a:tc>
                <a:tc>
                  <a:txBody>
                    <a:bodyPr/>
                    <a:lstStyle/>
                    <a:p>
                      <a:r>
                        <a:rPr lang="es-CL" sz="1800" kern="1200" dirty="0">
                          <a:solidFill>
                            <a:schemeClr val="dk1"/>
                          </a:solidFill>
                          <a:effectLst/>
                          <a:latin typeface="+mn-lt"/>
                          <a:ea typeface="+mn-ea"/>
                          <a:cs typeface="+mn-cs"/>
                        </a:rPr>
                        <a:t>Se realizará una reunión entre todo el equipo para analizar y escoger la mejor solución al problema.</a:t>
                      </a:r>
                      <a:endParaRPr lang="es-CL" dirty="0"/>
                    </a:p>
                  </a:txBody>
                  <a:tcPr marL="90115" marR="90115"/>
                </a:tc>
                <a:extLst>
                  <a:ext uri="{0D108BD9-81ED-4DB2-BD59-A6C34878D82A}">
                    <a16:rowId xmlns:a16="http://schemas.microsoft.com/office/drawing/2014/main" val="2517100757"/>
                  </a:ext>
                </a:extLst>
              </a:tr>
              <a:tr h="1019990">
                <a:tc>
                  <a:txBody>
                    <a:bodyPr/>
                    <a:lstStyle/>
                    <a:p>
                      <a:r>
                        <a:rPr lang="es-CL" sz="1800" kern="1200" dirty="0">
                          <a:solidFill>
                            <a:schemeClr val="dk1"/>
                          </a:solidFill>
                          <a:effectLst/>
                          <a:latin typeface="+mn-lt"/>
                          <a:ea typeface="+mn-ea"/>
                          <a:cs typeface="+mn-cs"/>
                        </a:rPr>
                        <a:t>Desconocimiento del lenguaje de programación a manejar</a:t>
                      </a:r>
                      <a:endParaRPr lang="es-CL" dirty="0"/>
                    </a:p>
                  </a:txBody>
                  <a:tcPr marL="90115" marR="90115"/>
                </a:tc>
                <a:tc>
                  <a:txBody>
                    <a:bodyPr/>
                    <a:lstStyle/>
                    <a:p>
                      <a:r>
                        <a:rPr lang="es-MX" dirty="0"/>
                        <a:t>40%</a:t>
                      </a:r>
                      <a:endParaRPr lang="es-CL" dirty="0"/>
                    </a:p>
                  </a:txBody>
                  <a:tcPr marL="90115" marR="90115"/>
                </a:tc>
                <a:tc>
                  <a:txBody>
                    <a:bodyPr/>
                    <a:lstStyle/>
                    <a:p>
                      <a:r>
                        <a:rPr lang="es-MX" dirty="0"/>
                        <a:t>3</a:t>
                      </a:r>
                      <a:endParaRPr lang="es-CL" dirty="0"/>
                    </a:p>
                  </a:txBody>
                  <a:tcPr marL="90115" marR="90115"/>
                </a:tc>
                <a:tc>
                  <a:txBody>
                    <a:bodyPr/>
                    <a:lstStyle/>
                    <a:p>
                      <a:r>
                        <a:rPr lang="es-CL" sz="1800" kern="1200" dirty="0">
                          <a:solidFill>
                            <a:schemeClr val="dk1"/>
                          </a:solidFill>
                          <a:effectLst/>
                          <a:latin typeface="+mn-lt"/>
                          <a:ea typeface="+mn-ea"/>
                          <a:cs typeface="+mn-cs"/>
                        </a:rPr>
                        <a:t>Dedicar más tiempo fuera de las sesiones de trabajo a estudiar y practicar con el lenguaje. Se podrá pedir ayuda a los demás integrantes del equipo si lo necesita.</a:t>
                      </a:r>
                      <a:endParaRPr lang="es-CL" dirty="0"/>
                    </a:p>
                  </a:txBody>
                  <a:tcPr marL="90115" marR="90115"/>
                </a:tc>
                <a:extLst>
                  <a:ext uri="{0D108BD9-81ED-4DB2-BD59-A6C34878D82A}">
                    <a16:rowId xmlns:a16="http://schemas.microsoft.com/office/drawing/2014/main" val="4184003786"/>
                  </a:ext>
                </a:extLst>
              </a:tr>
            </a:tbl>
          </a:graphicData>
        </a:graphic>
      </p:graphicFrame>
    </p:spTree>
    <p:extLst>
      <p:ext uri="{BB962C8B-B14F-4D97-AF65-F5344CB8AC3E}">
        <p14:creationId xmlns:p14="http://schemas.microsoft.com/office/powerpoint/2010/main" val="1594654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B03704-CD47-4BF1-A147-3F28564BDC2B}"/>
              </a:ext>
            </a:extLst>
          </p:cNvPr>
          <p:cNvSpPr>
            <a:spLocks noGrp="1"/>
          </p:cNvSpPr>
          <p:nvPr>
            <p:ph type="title"/>
          </p:nvPr>
        </p:nvSpPr>
        <p:spPr>
          <a:xfrm>
            <a:off x="838200" y="229448"/>
            <a:ext cx="10364451" cy="1596177"/>
          </a:xfrm>
        </p:spPr>
        <p:txBody>
          <a:bodyPr/>
          <a:lstStyle/>
          <a:p>
            <a:pPr marL="571500" indent="-571500" algn="l">
              <a:buFont typeface="Wingdings" panose="05000000000000000000" pitchFamily="2" charset="2"/>
              <a:buChar char="v"/>
            </a:pPr>
            <a:r>
              <a:rPr lang="es-CL" dirty="0"/>
              <a:t>Introducción</a:t>
            </a:r>
          </a:p>
        </p:txBody>
      </p:sp>
      <p:sp>
        <p:nvSpPr>
          <p:cNvPr id="3" name="Marcador de contenido 2">
            <a:extLst>
              <a:ext uri="{FF2B5EF4-FFF2-40B4-BE49-F238E27FC236}">
                <a16:creationId xmlns:a16="http://schemas.microsoft.com/office/drawing/2014/main" id="{6A5EA963-DCB2-4638-9212-1A7A9C13B00F}"/>
              </a:ext>
            </a:extLst>
          </p:cNvPr>
          <p:cNvSpPr>
            <a:spLocks noGrp="1"/>
          </p:cNvSpPr>
          <p:nvPr>
            <p:ph sz="quarter" idx="13"/>
          </p:nvPr>
        </p:nvSpPr>
        <p:spPr>
          <a:xfrm>
            <a:off x="838200" y="1825625"/>
            <a:ext cx="7696200" cy="4544178"/>
          </a:xfrm>
        </p:spPr>
        <p:txBody>
          <a:bodyPr/>
          <a:lstStyle/>
          <a:p>
            <a:r>
              <a:rPr lang="es-CL" sz="1800" dirty="0"/>
              <a:t>La creciente industria minera, ganadera y agrícola, sumado además del uso urbano han creado un verdadero problema hídrico a nivel mundial, volviendo cada vez más escaso y caro este recurso. </a:t>
            </a:r>
          </a:p>
          <a:p>
            <a:r>
              <a:rPr lang="es-CL" sz="1800" dirty="0"/>
              <a:t>Este problema se perfila como uno de los retos ambientales futuros más importantes para el ser humano. </a:t>
            </a:r>
          </a:p>
          <a:p>
            <a:r>
              <a:rPr lang="es-CL" sz="1800" dirty="0"/>
              <a:t>Una posible solución es la hidroponía que aprovecha el suelo no agrícola con el uso responsable/eficiente de agua. </a:t>
            </a:r>
          </a:p>
          <a:p>
            <a:r>
              <a:rPr lang="es-CL" sz="1800" dirty="0"/>
              <a:t>Es posible implementar sistemas de desinfestación y recirculación, con lo cual el recurso se puede utilizar varias veces.</a:t>
            </a:r>
          </a:p>
          <a:p>
            <a:endParaRPr lang="es-CL" dirty="0"/>
          </a:p>
        </p:txBody>
      </p:sp>
      <p:pic>
        <p:nvPicPr>
          <p:cNvPr id="1026" name="Picture 2" descr="Resultado de imagen para urbanizacion"/>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788680" y="1016511"/>
            <a:ext cx="2644197" cy="2310879"/>
          </a:xfrm>
          <a:prstGeom prst="ellipse">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escasez de agua imagen"/>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999685" y="3712030"/>
            <a:ext cx="2619480" cy="2657773"/>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3317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C99CB2-7C06-453B-9DC5-02466E5BF3E8}"/>
              </a:ext>
            </a:extLst>
          </p:cNvPr>
          <p:cNvSpPr>
            <a:spLocks noGrp="1"/>
          </p:cNvSpPr>
          <p:nvPr>
            <p:ph type="title"/>
          </p:nvPr>
        </p:nvSpPr>
        <p:spPr/>
        <p:txBody>
          <a:bodyPr/>
          <a:lstStyle/>
          <a:p>
            <a:pPr marL="571500" indent="-571500" algn="l">
              <a:buFont typeface="Wingdings" panose="05000000000000000000" pitchFamily="2" charset="2"/>
              <a:buChar char="v"/>
            </a:pPr>
            <a:r>
              <a:rPr lang="es-MX" dirty="0"/>
              <a:t>Planificación de riesgos</a:t>
            </a:r>
            <a:endParaRPr lang="es-CL" dirty="0"/>
          </a:p>
        </p:txBody>
      </p:sp>
      <p:graphicFrame>
        <p:nvGraphicFramePr>
          <p:cNvPr id="4" name="Tabla 4">
            <a:extLst>
              <a:ext uri="{FF2B5EF4-FFF2-40B4-BE49-F238E27FC236}">
                <a16:creationId xmlns:a16="http://schemas.microsoft.com/office/drawing/2014/main" id="{D9D67FA3-27CF-4458-95B6-E46F38B5A3A0}"/>
              </a:ext>
            </a:extLst>
          </p:cNvPr>
          <p:cNvGraphicFramePr>
            <a:graphicFrameLocks noGrp="1"/>
          </p:cNvGraphicFramePr>
          <p:nvPr>
            <p:ph sz="quarter" idx="13"/>
            <p:extLst>
              <p:ext uri="{D42A27DB-BD31-4B8C-83A1-F6EECF244321}">
                <p14:modId xmlns:p14="http://schemas.microsoft.com/office/powerpoint/2010/main" val="3092536763"/>
              </p:ext>
            </p:extLst>
          </p:nvPr>
        </p:nvGraphicFramePr>
        <p:xfrm>
          <a:off x="747519" y="1729655"/>
          <a:ext cx="10197573" cy="4846320"/>
        </p:xfrm>
        <a:graphic>
          <a:graphicData uri="http://schemas.openxmlformats.org/drawingml/2006/table">
            <a:tbl>
              <a:tblPr firstRow="1" bandRow="1">
                <a:tableStyleId>{5C22544A-7EE6-4342-B048-85BDC9FD1C3A}</a:tableStyleId>
              </a:tblPr>
              <a:tblGrid>
                <a:gridCol w="2549394">
                  <a:extLst>
                    <a:ext uri="{9D8B030D-6E8A-4147-A177-3AD203B41FA5}">
                      <a16:colId xmlns:a16="http://schemas.microsoft.com/office/drawing/2014/main" val="1167312121"/>
                    </a:ext>
                  </a:extLst>
                </a:gridCol>
                <a:gridCol w="1402135">
                  <a:extLst>
                    <a:ext uri="{9D8B030D-6E8A-4147-A177-3AD203B41FA5}">
                      <a16:colId xmlns:a16="http://schemas.microsoft.com/office/drawing/2014/main" val="2497556396"/>
                    </a:ext>
                  </a:extLst>
                </a:gridCol>
                <a:gridCol w="1022011">
                  <a:extLst>
                    <a:ext uri="{9D8B030D-6E8A-4147-A177-3AD203B41FA5}">
                      <a16:colId xmlns:a16="http://schemas.microsoft.com/office/drawing/2014/main" val="971512200"/>
                    </a:ext>
                  </a:extLst>
                </a:gridCol>
                <a:gridCol w="5224033">
                  <a:extLst>
                    <a:ext uri="{9D8B030D-6E8A-4147-A177-3AD203B41FA5}">
                      <a16:colId xmlns:a16="http://schemas.microsoft.com/office/drawing/2014/main" val="1378589265"/>
                    </a:ext>
                  </a:extLst>
                </a:gridCol>
              </a:tblGrid>
              <a:tr h="829067">
                <a:tc>
                  <a:txBody>
                    <a:bodyPr/>
                    <a:lstStyle/>
                    <a:p>
                      <a:r>
                        <a:rPr lang="es-MX" dirty="0"/>
                        <a:t>Riesgos</a:t>
                      </a:r>
                      <a:endParaRPr lang="es-CL" dirty="0"/>
                    </a:p>
                  </a:txBody>
                  <a:tcPr marL="90115" marR="90115"/>
                </a:tc>
                <a:tc>
                  <a:txBody>
                    <a:bodyPr/>
                    <a:lstStyle/>
                    <a:p>
                      <a:r>
                        <a:rPr lang="es-CL" sz="1800" b="1" kern="1200" dirty="0">
                          <a:solidFill>
                            <a:schemeClr val="lt1"/>
                          </a:solidFill>
                          <a:effectLst/>
                          <a:latin typeface="+mn-lt"/>
                          <a:ea typeface="+mn-ea"/>
                          <a:cs typeface="+mn-cs"/>
                        </a:rPr>
                        <a:t>Probabilidad de ocurrencia</a:t>
                      </a:r>
                      <a:endParaRPr lang="es-CL" dirty="0"/>
                    </a:p>
                  </a:txBody>
                  <a:tcPr marL="90115" marR="90115"/>
                </a:tc>
                <a:tc>
                  <a:txBody>
                    <a:bodyPr/>
                    <a:lstStyle/>
                    <a:p>
                      <a:r>
                        <a:rPr lang="es-CL" sz="1800" b="1" kern="1200" dirty="0">
                          <a:solidFill>
                            <a:schemeClr val="lt1"/>
                          </a:solidFill>
                          <a:effectLst/>
                          <a:latin typeface="+mn-lt"/>
                          <a:ea typeface="+mn-ea"/>
                          <a:cs typeface="+mn-cs"/>
                        </a:rPr>
                        <a:t>Nivel de impacto</a:t>
                      </a:r>
                      <a:endParaRPr lang="es-CL" dirty="0"/>
                    </a:p>
                  </a:txBody>
                  <a:tcPr marL="90115" marR="90115"/>
                </a:tc>
                <a:tc>
                  <a:txBody>
                    <a:bodyPr/>
                    <a:lstStyle/>
                    <a:p>
                      <a:r>
                        <a:rPr lang="es-CL" sz="1800" b="1" kern="1200" dirty="0">
                          <a:solidFill>
                            <a:schemeClr val="lt1"/>
                          </a:solidFill>
                          <a:effectLst/>
                          <a:latin typeface="+mn-lt"/>
                          <a:ea typeface="+mn-ea"/>
                          <a:cs typeface="+mn-cs"/>
                        </a:rPr>
                        <a:t>Acción remedial</a:t>
                      </a:r>
                      <a:endParaRPr lang="es-CL" dirty="0"/>
                    </a:p>
                  </a:txBody>
                  <a:tcPr marL="90115" marR="90115"/>
                </a:tc>
                <a:extLst>
                  <a:ext uri="{0D108BD9-81ED-4DB2-BD59-A6C34878D82A}">
                    <a16:rowId xmlns:a16="http://schemas.microsoft.com/office/drawing/2014/main" val="301704904"/>
                  </a:ext>
                </a:extLst>
              </a:tr>
              <a:tr h="1077787">
                <a:tc>
                  <a:txBody>
                    <a:bodyPr/>
                    <a:lstStyle/>
                    <a:p>
                      <a:r>
                        <a:rPr lang="es-CL" sz="1800" kern="1200" dirty="0">
                          <a:solidFill>
                            <a:schemeClr val="dk1"/>
                          </a:solidFill>
                          <a:effectLst/>
                          <a:latin typeface="+mn-lt"/>
                          <a:ea typeface="+mn-ea"/>
                          <a:cs typeface="+mn-cs"/>
                        </a:rPr>
                        <a:t>Las herramientas de desarrollo no están disponibles en el momento deseado</a:t>
                      </a:r>
                      <a:endParaRPr lang="es-CL" dirty="0"/>
                    </a:p>
                  </a:txBody>
                  <a:tcPr marL="90115" marR="90115"/>
                </a:tc>
                <a:tc>
                  <a:txBody>
                    <a:bodyPr/>
                    <a:lstStyle/>
                    <a:p>
                      <a:r>
                        <a:rPr lang="es-MX" dirty="0"/>
                        <a:t>30%</a:t>
                      </a:r>
                      <a:endParaRPr lang="es-CL" dirty="0"/>
                    </a:p>
                  </a:txBody>
                  <a:tcPr marL="90115" marR="90115"/>
                </a:tc>
                <a:tc>
                  <a:txBody>
                    <a:bodyPr/>
                    <a:lstStyle/>
                    <a:p>
                      <a:r>
                        <a:rPr lang="es-MX" dirty="0"/>
                        <a:t>1</a:t>
                      </a:r>
                      <a:endParaRPr lang="es-CL" dirty="0"/>
                    </a:p>
                  </a:txBody>
                  <a:tcPr marL="90115" marR="90115"/>
                </a:tc>
                <a:tc>
                  <a:txBody>
                    <a:bodyPr/>
                    <a:lstStyle/>
                    <a:p>
                      <a:r>
                        <a:rPr lang="es-CL" sz="1800" kern="1200" dirty="0">
                          <a:solidFill>
                            <a:schemeClr val="dk1"/>
                          </a:solidFill>
                          <a:effectLst/>
                          <a:latin typeface="+mn-lt"/>
                          <a:ea typeface="+mn-ea"/>
                          <a:cs typeface="+mn-cs"/>
                        </a:rPr>
                        <a:t>Se avanzará con otras partes del proyecto. El trabajo pendiente será aplazado y realizado en horas extras de trabajo.</a:t>
                      </a:r>
                      <a:endParaRPr lang="es-CL" dirty="0"/>
                    </a:p>
                  </a:txBody>
                  <a:tcPr marL="90115" marR="90115"/>
                </a:tc>
                <a:extLst>
                  <a:ext uri="{0D108BD9-81ED-4DB2-BD59-A6C34878D82A}">
                    <a16:rowId xmlns:a16="http://schemas.microsoft.com/office/drawing/2014/main" val="634166014"/>
                  </a:ext>
                </a:extLst>
              </a:tr>
              <a:tr h="829067">
                <a:tc>
                  <a:txBody>
                    <a:bodyPr/>
                    <a:lstStyle/>
                    <a:p>
                      <a:r>
                        <a:rPr lang="es-CL" sz="1800" kern="1200" dirty="0">
                          <a:solidFill>
                            <a:schemeClr val="dk1"/>
                          </a:solidFill>
                          <a:effectLst/>
                          <a:latin typeface="+mn-lt"/>
                          <a:ea typeface="+mn-ea"/>
                          <a:cs typeface="+mn-cs"/>
                        </a:rPr>
                        <a:t>Llegar atrasado a las sesiones de trabajo</a:t>
                      </a:r>
                      <a:endParaRPr lang="es-CL" dirty="0"/>
                    </a:p>
                  </a:txBody>
                  <a:tcPr marL="90115" marR="90115"/>
                </a:tc>
                <a:tc>
                  <a:txBody>
                    <a:bodyPr/>
                    <a:lstStyle/>
                    <a:p>
                      <a:r>
                        <a:rPr lang="es-MX" dirty="0"/>
                        <a:t>30%</a:t>
                      </a:r>
                      <a:endParaRPr lang="es-CL" dirty="0"/>
                    </a:p>
                  </a:txBody>
                  <a:tcPr marL="90115" marR="90115"/>
                </a:tc>
                <a:tc>
                  <a:txBody>
                    <a:bodyPr/>
                    <a:lstStyle/>
                    <a:p>
                      <a:r>
                        <a:rPr lang="es-MX" dirty="0"/>
                        <a:t>2</a:t>
                      </a:r>
                      <a:endParaRPr lang="es-CL" dirty="0"/>
                    </a:p>
                  </a:txBody>
                  <a:tcPr marL="90115" marR="90115"/>
                </a:tc>
                <a:tc>
                  <a:txBody>
                    <a:bodyPr/>
                    <a:lstStyle/>
                    <a:p>
                      <a:r>
                        <a:rPr lang="es-CL" sz="1800" kern="1200" dirty="0">
                          <a:solidFill>
                            <a:schemeClr val="dk1"/>
                          </a:solidFill>
                          <a:effectLst/>
                          <a:latin typeface="+mn-lt"/>
                          <a:ea typeface="+mn-ea"/>
                          <a:cs typeface="+mn-cs"/>
                        </a:rPr>
                        <a:t>El integrante deberá cambiar de medio de transporte o salir más temprano para poder llegar a tiempo a las reuniones de trabajo.</a:t>
                      </a:r>
                      <a:endParaRPr lang="es-CL" dirty="0"/>
                    </a:p>
                  </a:txBody>
                  <a:tcPr marL="90115" marR="90115"/>
                </a:tc>
                <a:extLst>
                  <a:ext uri="{0D108BD9-81ED-4DB2-BD59-A6C34878D82A}">
                    <a16:rowId xmlns:a16="http://schemas.microsoft.com/office/drawing/2014/main" val="419225187"/>
                  </a:ext>
                </a:extLst>
              </a:tr>
              <a:tr h="829067">
                <a:tc>
                  <a:txBody>
                    <a:bodyPr/>
                    <a:lstStyle/>
                    <a:p>
                      <a:r>
                        <a:rPr lang="es-CL" sz="1800" kern="1200" dirty="0">
                          <a:solidFill>
                            <a:schemeClr val="dk1"/>
                          </a:solidFill>
                          <a:effectLst/>
                          <a:latin typeface="+mn-lt"/>
                          <a:ea typeface="+mn-ea"/>
                          <a:cs typeface="+mn-cs"/>
                        </a:rPr>
                        <a:t>Irresponsabilidad del personal</a:t>
                      </a:r>
                      <a:endParaRPr lang="es-CL" dirty="0"/>
                    </a:p>
                  </a:txBody>
                  <a:tcPr marL="90115" marR="90115"/>
                </a:tc>
                <a:tc>
                  <a:txBody>
                    <a:bodyPr/>
                    <a:lstStyle/>
                    <a:p>
                      <a:r>
                        <a:rPr lang="es-MX" dirty="0"/>
                        <a:t>25%</a:t>
                      </a:r>
                      <a:endParaRPr lang="es-CL" dirty="0"/>
                    </a:p>
                  </a:txBody>
                  <a:tcPr marL="90115" marR="90115"/>
                </a:tc>
                <a:tc>
                  <a:txBody>
                    <a:bodyPr/>
                    <a:lstStyle/>
                    <a:p>
                      <a:r>
                        <a:rPr lang="es-MX" dirty="0"/>
                        <a:t>2</a:t>
                      </a:r>
                      <a:endParaRPr lang="es-CL" dirty="0"/>
                    </a:p>
                  </a:txBody>
                  <a:tcPr marL="90115" marR="90115"/>
                </a:tc>
                <a:tc>
                  <a:txBody>
                    <a:bodyPr/>
                    <a:lstStyle/>
                    <a:p>
                      <a:r>
                        <a:rPr lang="es-CL" sz="1800" kern="1200" dirty="0">
                          <a:solidFill>
                            <a:schemeClr val="dk1"/>
                          </a:solidFill>
                          <a:effectLst/>
                          <a:latin typeface="+mn-lt"/>
                          <a:ea typeface="+mn-ea"/>
                          <a:cs typeface="+mn-cs"/>
                        </a:rPr>
                        <a:t>Se le llamará la atención a dicha persona y se le empezará a controlar para asegurar que cumpla con su tarea asignada.</a:t>
                      </a:r>
                      <a:endParaRPr lang="es-CL" dirty="0"/>
                    </a:p>
                  </a:txBody>
                  <a:tcPr marL="90115" marR="90115"/>
                </a:tc>
                <a:extLst>
                  <a:ext uri="{0D108BD9-81ED-4DB2-BD59-A6C34878D82A}">
                    <a16:rowId xmlns:a16="http://schemas.microsoft.com/office/drawing/2014/main" val="2517100757"/>
                  </a:ext>
                </a:extLst>
              </a:tr>
              <a:tr h="829067">
                <a:tc>
                  <a:txBody>
                    <a:bodyPr/>
                    <a:lstStyle/>
                    <a:p>
                      <a:r>
                        <a:rPr lang="es-CL" sz="1800" kern="1200" dirty="0">
                          <a:solidFill>
                            <a:schemeClr val="dk1"/>
                          </a:solidFill>
                          <a:effectLst/>
                          <a:latin typeface="+mn-lt"/>
                          <a:ea typeface="+mn-ea"/>
                          <a:cs typeface="+mn-cs"/>
                        </a:rPr>
                        <a:t>Falta de complementación en el trabajo grupal</a:t>
                      </a:r>
                      <a:endParaRPr lang="es-CL" dirty="0"/>
                    </a:p>
                  </a:txBody>
                  <a:tcPr marL="90115" marR="90115"/>
                </a:tc>
                <a:tc>
                  <a:txBody>
                    <a:bodyPr/>
                    <a:lstStyle/>
                    <a:p>
                      <a:r>
                        <a:rPr lang="es-MX" dirty="0"/>
                        <a:t>20%</a:t>
                      </a:r>
                      <a:endParaRPr lang="es-CL" dirty="0"/>
                    </a:p>
                  </a:txBody>
                  <a:tcPr marL="90115" marR="90115"/>
                </a:tc>
                <a:tc>
                  <a:txBody>
                    <a:bodyPr/>
                    <a:lstStyle/>
                    <a:p>
                      <a:r>
                        <a:rPr lang="es-MX" dirty="0"/>
                        <a:t>2</a:t>
                      </a:r>
                      <a:endParaRPr lang="es-CL" dirty="0"/>
                    </a:p>
                  </a:txBody>
                  <a:tcPr marL="90115" marR="90115"/>
                </a:tc>
                <a:tc>
                  <a:txBody>
                    <a:bodyPr/>
                    <a:lstStyle/>
                    <a:p>
                      <a:r>
                        <a:rPr lang="es-CL" sz="1800" kern="1200" dirty="0">
                          <a:solidFill>
                            <a:schemeClr val="dk1"/>
                          </a:solidFill>
                          <a:effectLst/>
                          <a:latin typeface="+mn-lt"/>
                          <a:ea typeface="+mn-ea"/>
                          <a:cs typeface="+mn-cs"/>
                        </a:rPr>
                        <a:t>Se realizarán reuniones cortas en las cuales conversarán para poder llegar a ideas y aspiraciones similares.</a:t>
                      </a:r>
                      <a:endParaRPr lang="es-CL" dirty="0"/>
                    </a:p>
                  </a:txBody>
                  <a:tcPr marL="90115" marR="90115"/>
                </a:tc>
                <a:extLst>
                  <a:ext uri="{0D108BD9-81ED-4DB2-BD59-A6C34878D82A}">
                    <a16:rowId xmlns:a16="http://schemas.microsoft.com/office/drawing/2014/main" val="4184003786"/>
                  </a:ext>
                </a:extLst>
              </a:tr>
            </a:tbl>
          </a:graphicData>
        </a:graphic>
      </p:graphicFrame>
    </p:spTree>
    <p:extLst>
      <p:ext uri="{BB962C8B-B14F-4D97-AF65-F5344CB8AC3E}">
        <p14:creationId xmlns:p14="http://schemas.microsoft.com/office/powerpoint/2010/main" val="17645991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C99CB2-7C06-453B-9DC5-02466E5BF3E8}"/>
              </a:ext>
            </a:extLst>
          </p:cNvPr>
          <p:cNvSpPr>
            <a:spLocks noGrp="1"/>
          </p:cNvSpPr>
          <p:nvPr>
            <p:ph type="title"/>
          </p:nvPr>
        </p:nvSpPr>
        <p:spPr/>
        <p:txBody>
          <a:bodyPr/>
          <a:lstStyle/>
          <a:p>
            <a:pPr marL="571500" indent="-571500" algn="l">
              <a:buFont typeface="Wingdings" panose="05000000000000000000" pitchFamily="2" charset="2"/>
              <a:buChar char="v"/>
            </a:pPr>
            <a:r>
              <a:rPr lang="es-MX" dirty="0"/>
              <a:t>Planificación de riesgos</a:t>
            </a:r>
            <a:endParaRPr lang="es-CL" dirty="0"/>
          </a:p>
        </p:txBody>
      </p:sp>
      <p:graphicFrame>
        <p:nvGraphicFramePr>
          <p:cNvPr id="4" name="Tabla 4">
            <a:extLst>
              <a:ext uri="{FF2B5EF4-FFF2-40B4-BE49-F238E27FC236}">
                <a16:creationId xmlns:a16="http://schemas.microsoft.com/office/drawing/2014/main" id="{D9D67FA3-27CF-4458-95B6-E46F38B5A3A0}"/>
              </a:ext>
            </a:extLst>
          </p:cNvPr>
          <p:cNvGraphicFramePr>
            <a:graphicFrameLocks noGrp="1"/>
          </p:cNvGraphicFramePr>
          <p:nvPr>
            <p:ph sz="quarter" idx="13"/>
            <p:extLst>
              <p:ext uri="{D42A27DB-BD31-4B8C-83A1-F6EECF244321}">
                <p14:modId xmlns:p14="http://schemas.microsoft.com/office/powerpoint/2010/main" val="3699909568"/>
              </p:ext>
            </p:extLst>
          </p:nvPr>
        </p:nvGraphicFramePr>
        <p:xfrm>
          <a:off x="775855" y="1717964"/>
          <a:ext cx="10099965" cy="4510417"/>
        </p:xfrm>
        <a:graphic>
          <a:graphicData uri="http://schemas.openxmlformats.org/drawingml/2006/table">
            <a:tbl>
              <a:tblPr firstRow="1" bandRow="1">
                <a:tableStyleId>{5C22544A-7EE6-4342-B048-85BDC9FD1C3A}</a:tableStyleId>
              </a:tblPr>
              <a:tblGrid>
                <a:gridCol w="2524992">
                  <a:extLst>
                    <a:ext uri="{9D8B030D-6E8A-4147-A177-3AD203B41FA5}">
                      <a16:colId xmlns:a16="http://schemas.microsoft.com/office/drawing/2014/main" val="1167312121"/>
                    </a:ext>
                  </a:extLst>
                </a:gridCol>
                <a:gridCol w="1388715">
                  <a:extLst>
                    <a:ext uri="{9D8B030D-6E8A-4147-A177-3AD203B41FA5}">
                      <a16:colId xmlns:a16="http://schemas.microsoft.com/office/drawing/2014/main" val="2497556396"/>
                    </a:ext>
                  </a:extLst>
                </a:gridCol>
                <a:gridCol w="1012228">
                  <a:extLst>
                    <a:ext uri="{9D8B030D-6E8A-4147-A177-3AD203B41FA5}">
                      <a16:colId xmlns:a16="http://schemas.microsoft.com/office/drawing/2014/main" val="971512200"/>
                    </a:ext>
                  </a:extLst>
                </a:gridCol>
                <a:gridCol w="5174030">
                  <a:extLst>
                    <a:ext uri="{9D8B030D-6E8A-4147-A177-3AD203B41FA5}">
                      <a16:colId xmlns:a16="http://schemas.microsoft.com/office/drawing/2014/main" val="1378589265"/>
                    </a:ext>
                  </a:extLst>
                </a:gridCol>
              </a:tblGrid>
              <a:tr h="950784">
                <a:tc>
                  <a:txBody>
                    <a:bodyPr/>
                    <a:lstStyle/>
                    <a:p>
                      <a:r>
                        <a:rPr lang="es-MX" dirty="0"/>
                        <a:t>Riesgos</a:t>
                      </a:r>
                      <a:endParaRPr lang="es-CL" dirty="0"/>
                    </a:p>
                  </a:txBody>
                  <a:tcPr marL="90115" marR="90115"/>
                </a:tc>
                <a:tc>
                  <a:txBody>
                    <a:bodyPr/>
                    <a:lstStyle/>
                    <a:p>
                      <a:r>
                        <a:rPr lang="es-CL" sz="1800" b="1" kern="1200" dirty="0">
                          <a:solidFill>
                            <a:schemeClr val="lt1"/>
                          </a:solidFill>
                          <a:effectLst/>
                          <a:latin typeface="+mn-lt"/>
                          <a:ea typeface="+mn-ea"/>
                          <a:cs typeface="+mn-cs"/>
                        </a:rPr>
                        <a:t>Probabilidad de ocurrencia</a:t>
                      </a:r>
                      <a:endParaRPr lang="es-CL" dirty="0"/>
                    </a:p>
                  </a:txBody>
                  <a:tcPr marL="90115" marR="90115"/>
                </a:tc>
                <a:tc>
                  <a:txBody>
                    <a:bodyPr/>
                    <a:lstStyle/>
                    <a:p>
                      <a:r>
                        <a:rPr lang="es-CL" sz="1800" b="1" kern="1200" dirty="0">
                          <a:solidFill>
                            <a:schemeClr val="lt1"/>
                          </a:solidFill>
                          <a:effectLst/>
                          <a:latin typeface="+mn-lt"/>
                          <a:ea typeface="+mn-ea"/>
                          <a:cs typeface="+mn-cs"/>
                        </a:rPr>
                        <a:t>Nivel de impacto</a:t>
                      </a:r>
                      <a:endParaRPr lang="es-CL" dirty="0"/>
                    </a:p>
                  </a:txBody>
                  <a:tcPr marL="90115" marR="90115"/>
                </a:tc>
                <a:tc>
                  <a:txBody>
                    <a:bodyPr/>
                    <a:lstStyle/>
                    <a:p>
                      <a:r>
                        <a:rPr lang="es-CL" sz="1800" b="1" kern="1200" dirty="0">
                          <a:solidFill>
                            <a:schemeClr val="lt1"/>
                          </a:solidFill>
                          <a:effectLst/>
                          <a:latin typeface="+mn-lt"/>
                          <a:ea typeface="+mn-ea"/>
                          <a:cs typeface="+mn-cs"/>
                        </a:rPr>
                        <a:t>Acción remedial</a:t>
                      </a:r>
                      <a:endParaRPr lang="es-CL" dirty="0"/>
                    </a:p>
                  </a:txBody>
                  <a:tcPr marL="90115" marR="90115"/>
                </a:tc>
                <a:extLst>
                  <a:ext uri="{0D108BD9-81ED-4DB2-BD59-A6C34878D82A}">
                    <a16:rowId xmlns:a16="http://schemas.microsoft.com/office/drawing/2014/main" val="301704904"/>
                  </a:ext>
                </a:extLst>
              </a:tr>
              <a:tr h="1108065">
                <a:tc>
                  <a:txBody>
                    <a:bodyPr/>
                    <a:lstStyle/>
                    <a:p>
                      <a:r>
                        <a:rPr lang="es-CL" sz="1800" kern="1200" dirty="0">
                          <a:solidFill>
                            <a:schemeClr val="dk1"/>
                          </a:solidFill>
                          <a:effectLst/>
                          <a:latin typeface="+mn-lt"/>
                          <a:ea typeface="+mn-ea"/>
                          <a:cs typeface="+mn-cs"/>
                        </a:rPr>
                        <a:t>Accidentes o enfermedades</a:t>
                      </a:r>
                      <a:endParaRPr lang="es-CL" dirty="0"/>
                    </a:p>
                  </a:txBody>
                  <a:tcPr marL="90115" marR="90115"/>
                </a:tc>
                <a:tc>
                  <a:txBody>
                    <a:bodyPr/>
                    <a:lstStyle/>
                    <a:p>
                      <a:r>
                        <a:rPr lang="es-MX" dirty="0"/>
                        <a:t>20%</a:t>
                      </a:r>
                      <a:endParaRPr lang="es-CL" dirty="0"/>
                    </a:p>
                  </a:txBody>
                  <a:tcPr marL="90115" marR="90115"/>
                </a:tc>
                <a:tc>
                  <a:txBody>
                    <a:bodyPr/>
                    <a:lstStyle/>
                    <a:p>
                      <a:r>
                        <a:rPr lang="es-MX" dirty="0"/>
                        <a:t>3</a:t>
                      </a:r>
                      <a:endParaRPr lang="es-CL" dirty="0"/>
                    </a:p>
                  </a:txBody>
                  <a:tcPr marL="90115" marR="90115"/>
                </a:tc>
                <a:tc>
                  <a:txBody>
                    <a:bodyPr/>
                    <a:lstStyle/>
                    <a:p>
                      <a:r>
                        <a:rPr lang="es-CL" sz="1800" kern="1200" dirty="0">
                          <a:solidFill>
                            <a:schemeClr val="dk1"/>
                          </a:solidFill>
                          <a:effectLst/>
                          <a:latin typeface="+mn-lt"/>
                          <a:ea typeface="+mn-ea"/>
                          <a:cs typeface="+mn-cs"/>
                        </a:rPr>
                        <a:t>Se repartirá la tarea del compañero afectado entre los demás. Cuando el compañero ausente vuelva, se le pondrá al día con el trabajo actual.</a:t>
                      </a:r>
                      <a:endParaRPr lang="es-CL" dirty="0"/>
                    </a:p>
                  </a:txBody>
                  <a:tcPr marL="90115" marR="90115"/>
                </a:tc>
                <a:extLst>
                  <a:ext uri="{0D108BD9-81ED-4DB2-BD59-A6C34878D82A}">
                    <a16:rowId xmlns:a16="http://schemas.microsoft.com/office/drawing/2014/main" val="634166014"/>
                  </a:ext>
                </a:extLst>
              </a:tr>
              <a:tr h="1225784">
                <a:tc>
                  <a:txBody>
                    <a:bodyPr/>
                    <a:lstStyle/>
                    <a:p>
                      <a:r>
                        <a:rPr lang="es-CL" sz="1800" kern="1200" dirty="0">
                          <a:solidFill>
                            <a:schemeClr val="dk1"/>
                          </a:solidFill>
                          <a:effectLst/>
                          <a:latin typeface="+mn-lt"/>
                          <a:ea typeface="+mn-ea"/>
                          <a:cs typeface="+mn-cs"/>
                        </a:rPr>
                        <a:t>Desastres naturales</a:t>
                      </a:r>
                      <a:endParaRPr lang="es-CL" dirty="0"/>
                    </a:p>
                  </a:txBody>
                  <a:tcPr marL="90115" marR="90115"/>
                </a:tc>
                <a:tc>
                  <a:txBody>
                    <a:bodyPr/>
                    <a:lstStyle/>
                    <a:p>
                      <a:r>
                        <a:rPr lang="es-MX" dirty="0"/>
                        <a:t>20%</a:t>
                      </a:r>
                      <a:endParaRPr lang="es-CL" dirty="0"/>
                    </a:p>
                  </a:txBody>
                  <a:tcPr marL="90115" marR="90115"/>
                </a:tc>
                <a:tc>
                  <a:txBody>
                    <a:bodyPr/>
                    <a:lstStyle/>
                    <a:p>
                      <a:r>
                        <a:rPr lang="es-MX" dirty="0"/>
                        <a:t>3</a:t>
                      </a:r>
                      <a:endParaRPr lang="es-CL" dirty="0"/>
                    </a:p>
                  </a:txBody>
                  <a:tcPr marL="90115" marR="90115"/>
                </a:tc>
                <a:tc>
                  <a:txBody>
                    <a:bodyPr/>
                    <a:lstStyle/>
                    <a:p>
                      <a:r>
                        <a:rPr lang="es-CL" sz="1800" kern="1200" dirty="0">
                          <a:solidFill>
                            <a:schemeClr val="dk1"/>
                          </a:solidFill>
                          <a:effectLst/>
                          <a:latin typeface="+mn-lt"/>
                          <a:ea typeface="+mn-ea"/>
                          <a:cs typeface="+mn-cs"/>
                        </a:rPr>
                        <a:t>Si un desastre natural llega a retrasar el trabajo, se planificarán nuevamente las tareas y su tiempo asignado, adaptándonos a la nueva situación y trabajando horas extras si fuera necesario</a:t>
                      </a:r>
                      <a:endParaRPr lang="es-CL" dirty="0"/>
                    </a:p>
                  </a:txBody>
                  <a:tcPr marL="90115" marR="90115"/>
                </a:tc>
                <a:extLst>
                  <a:ext uri="{0D108BD9-81ED-4DB2-BD59-A6C34878D82A}">
                    <a16:rowId xmlns:a16="http://schemas.microsoft.com/office/drawing/2014/main" val="419225187"/>
                  </a:ext>
                </a:extLst>
              </a:tr>
              <a:tr h="1225784">
                <a:tc>
                  <a:txBody>
                    <a:bodyPr/>
                    <a:lstStyle/>
                    <a:p>
                      <a:r>
                        <a:rPr lang="es-CL" sz="1800" kern="1200" dirty="0">
                          <a:solidFill>
                            <a:schemeClr val="dk1"/>
                          </a:solidFill>
                          <a:effectLst/>
                          <a:latin typeface="+mn-lt"/>
                          <a:ea typeface="+mn-ea"/>
                          <a:cs typeface="+mn-cs"/>
                        </a:rPr>
                        <a:t>Pérdida de partes de la maqueta hidropónica</a:t>
                      </a:r>
                      <a:endParaRPr lang="es-CL" dirty="0"/>
                    </a:p>
                  </a:txBody>
                  <a:tcPr marL="90115" marR="90115"/>
                </a:tc>
                <a:tc>
                  <a:txBody>
                    <a:bodyPr/>
                    <a:lstStyle/>
                    <a:p>
                      <a:r>
                        <a:rPr lang="es-MX" dirty="0"/>
                        <a:t>20%</a:t>
                      </a:r>
                      <a:endParaRPr lang="es-CL" dirty="0"/>
                    </a:p>
                  </a:txBody>
                  <a:tcPr marL="90115" marR="90115"/>
                </a:tc>
                <a:tc>
                  <a:txBody>
                    <a:bodyPr/>
                    <a:lstStyle/>
                    <a:p>
                      <a:r>
                        <a:rPr lang="es-MX" dirty="0"/>
                        <a:t>3</a:t>
                      </a:r>
                      <a:endParaRPr lang="es-CL" dirty="0"/>
                    </a:p>
                  </a:txBody>
                  <a:tcPr marL="90115" marR="90115"/>
                </a:tc>
                <a:tc>
                  <a:txBody>
                    <a:bodyPr/>
                    <a:lstStyle/>
                    <a:p>
                      <a:r>
                        <a:rPr lang="es-CL" sz="1800" kern="1200" dirty="0">
                          <a:solidFill>
                            <a:schemeClr val="dk1"/>
                          </a:solidFill>
                          <a:effectLst/>
                          <a:latin typeface="+mn-lt"/>
                          <a:ea typeface="+mn-ea"/>
                          <a:cs typeface="+mn-cs"/>
                        </a:rPr>
                        <a:t>Se reunirá al equipo de trabajo para buscar la forma de reemplazar las partes faltantes. Se avanzará en otras actividades de creación de la maqueta mientras se hace la reposición.</a:t>
                      </a:r>
                      <a:endParaRPr lang="es-CL" dirty="0"/>
                    </a:p>
                  </a:txBody>
                  <a:tcPr marL="90115" marR="90115"/>
                </a:tc>
                <a:extLst>
                  <a:ext uri="{0D108BD9-81ED-4DB2-BD59-A6C34878D82A}">
                    <a16:rowId xmlns:a16="http://schemas.microsoft.com/office/drawing/2014/main" val="2517100757"/>
                  </a:ext>
                </a:extLst>
              </a:tr>
            </a:tbl>
          </a:graphicData>
        </a:graphic>
      </p:graphicFrame>
    </p:spTree>
    <p:extLst>
      <p:ext uri="{BB962C8B-B14F-4D97-AF65-F5344CB8AC3E}">
        <p14:creationId xmlns:p14="http://schemas.microsoft.com/office/powerpoint/2010/main" val="38718289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AB64D6-590D-40BF-9BF6-2061FB6F5E2A}"/>
              </a:ext>
            </a:extLst>
          </p:cNvPr>
          <p:cNvSpPr>
            <a:spLocks noGrp="1"/>
          </p:cNvSpPr>
          <p:nvPr>
            <p:ph type="title"/>
          </p:nvPr>
        </p:nvSpPr>
        <p:spPr/>
        <p:txBody>
          <a:bodyPr/>
          <a:lstStyle/>
          <a:p>
            <a:pPr marL="571500" indent="-571500" algn="l">
              <a:buFont typeface="Wingdings" panose="05000000000000000000" pitchFamily="2" charset="2"/>
              <a:buChar char="v"/>
            </a:pPr>
            <a:r>
              <a:rPr lang="es-MX" dirty="0"/>
              <a:t>Aspectos éticos</a:t>
            </a:r>
            <a:endParaRPr lang="es-CL" dirty="0"/>
          </a:p>
        </p:txBody>
      </p:sp>
      <p:sp>
        <p:nvSpPr>
          <p:cNvPr id="3" name="Marcador de contenido 2">
            <a:extLst>
              <a:ext uri="{FF2B5EF4-FFF2-40B4-BE49-F238E27FC236}">
                <a16:creationId xmlns:a16="http://schemas.microsoft.com/office/drawing/2014/main" id="{C3556705-4F7D-47C6-8B8D-D3BAD50C4AB2}"/>
              </a:ext>
            </a:extLst>
          </p:cNvPr>
          <p:cNvSpPr>
            <a:spLocks noGrp="1"/>
          </p:cNvSpPr>
          <p:nvPr>
            <p:ph sz="quarter" idx="13"/>
          </p:nvPr>
        </p:nvSpPr>
        <p:spPr>
          <a:xfrm>
            <a:off x="926762" y="2016773"/>
            <a:ext cx="10363826" cy="2537417"/>
          </a:xfrm>
        </p:spPr>
        <p:txBody>
          <a:bodyPr/>
          <a:lstStyle/>
          <a:p>
            <a:r>
              <a:rPr lang="es-CL" sz="1800" dirty="0"/>
              <a:t>Compromiso con la mantención de la buena calidad del agua, sin el uso de elementos tales como enraizadores sintéticos que pudieran poner en peligro el consumo humano de la cosecha.</a:t>
            </a:r>
          </a:p>
          <a:p>
            <a:r>
              <a:rPr lang="es-CL" sz="1800" dirty="0"/>
              <a:t>Uso adecuado y transparente de la información obtenida a partir de los sensores.</a:t>
            </a:r>
          </a:p>
          <a:p>
            <a:r>
              <a:rPr lang="es-CL" sz="1800" dirty="0"/>
              <a:t>Desarrollo de una aplicación sencilla y transparente que no comprometa ni mal use los datos de usuario *sin fines maliciosos.</a:t>
            </a:r>
          </a:p>
          <a:p>
            <a:endParaRPr lang="es-CL"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254" y="4356269"/>
            <a:ext cx="2840808" cy="2840808"/>
          </a:xfrm>
          <a:prstGeom prst="rect">
            <a:avLst/>
          </a:prstGeom>
        </p:spPr>
      </p:pic>
      <p:pic>
        <p:nvPicPr>
          <p:cNvPr id="5" name="Imagen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25636" y="4768188"/>
            <a:ext cx="2618509" cy="1744330"/>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3101" y="4768188"/>
            <a:ext cx="2098098" cy="1879979"/>
          </a:xfrm>
          <a:prstGeom prst="rect">
            <a:avLst/>
          </a:prstGeom>
        </p:spPr>
      </p:pic>
    </p:spTree>
    <p:extLst>
      <p:ext uri="{BB962C8B-B14F-4D97-AF65-F5344CB8AC3E}">
        <p14:creationId xmlns:p14="http://schemas.microsoft.com/office/powerpoint/2010/main" val="35658025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20A7D8-9A55-46D8-B30D-002F89239C25}"/>
              </a:ext>
            </a:extLst>
          </p:cNvPr>
          <p:cNvSpPr>
            <a:spLocks noGrp="1"/>
          </p:cNvSpPr>
          <p:nvPr>
            <p:ph type="title"/>
          </p:nvPr>
        </p:nvSpPr>
        <p:spPr/>
        <p:txBody>
          <a:bodyPr/>
          <a:lstStyle/>
          <a:p>
            <a:pPr marL="571500" indent="-571500" algn="l">
              <a:buFont typeface="Wingdings" panose="05000000000000000000" pitchFamily="2" charset="2"/>
              <a:buChar char="v"/>
            </a:pPr>
            <a:r>
              <a:rPr lang="es-MX" dirty="0"/>
              <a:t>Herramientas y técnicas</a:t>
            </a:r>
            <a:endParaRPr lang="es-CL" dirty="0"/>
          </a:p>
        </p:txBody>
      </p:sp>
      <p:sp>
        <p:nvSpPr>
          <p:cNvPr id="3" name="Marcador de contenido 2">
            <a:extLst>
              <a:ext uri="{FF2B5EF4-FFF2-40B4-BE49-F238E27FC236}">
                <a16:creationId xmlns:a16="http://schemas.microsoft.com/office/drawing/2014/main" id="{EF8B45E5-B161-4D24-850D-507C14BECD77}"/>
              </a:ext>
            </a:extLst>
          </p:cNvPr>
          <p:cNvSpPr>
            <a:spLocks noGrp="1"/>
          </p:cNvSpPr>
          <p:nvPr>
            <p:ph sz="quarter" idx="13"/>
          </p:nvPr>
        </p:nvSpPr>
        <p:spPr>
          <a:xfrm>
            <a:off x="1116047" y="2450771"/>
            <a:ext cx="2605281" cy="3424107"/>
          </a:xfrm>
        </p:spPr>
        <p:txBody>
          <a:bodyPr>
            <a:normAutofit/>
          </a:bodyPr>
          <a:lstStyle/>
          <a:p>
            <a:pPr lvl="0"/>
            <a:r>
              <a:rPr lang="es-CL" sz="1800" dirty="0" err="1"/>
              <a:t>TinkerCad</a:t>
            </a:r>
            <a:endParaRPr lang="es-CL" sz="1800" dirty="0"/>
          </a:p>
          <a:p>
            <a:pPr lvl="0"/>
            <a:r>
              <a:rPr lang="es-CL" sz="1800" dirty="0"/>
              <a:t>Google Drive</a:t>
            </a:r>
          </a:p>
          <a:p>
            <a:pPr lvl="0"/>
            <a:r>
              <a:rPr lang="es-CL" sz="1800" dirty="0" err="1"/>
              <a:t>Redmine</a:t>
            </a:r>
            <a:endParaRPr lang="es-CL" sz="1800" dirty="0"/>
          </a:p>
          <a:p>
            <a:pPr lvl="0"/>
            <a:r>
              <a:rPr lang="es-CL" sz="1800" dirty="0"/>
              <a:t>Raspberry </a:t>
            </a:r>
          </a:p>
          <a:p>
            <a:pPr lvl="0"/>
            <a:r>
              <a:rPr lang="es-CL" sz="1800" dirty="0"/>
              <a:t>Java </a:t>
            </a:r>
          </a:p>
          <a:p>
            <a:pPr lvl="0"/>
            <a:r>
              <a:rPr lang="es-CL" sz="1800" dirty="0" err="1"/>
              <a:t>Netbeans</a:t>
            </a:r>
            <a:r>
              <a:rPr lang="es-CL" sz="1800" dirty="0"/>
              <a:t> - Eclipse</a:t>
            </a:r>
          </a:p>
          <a:p>
            <a:endParaRPr lang="es-CL" sz="1800" dirty="0"/>
          </a:p>
        </p:txBody>
      </p:sp>
      <p:pic>
        <p:nvPicPr>
          <p:cNvPr id="4" name="Imagen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686865" y="4061641"/>
            <a:ext cx="1480177" cy="1480177"/>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782" y="2016439"/>
            <a:ext cx="3696443" cy="868664"/>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6290" y="3035935"/>
            <a:ext cx="2647401" cy="1250161"/>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9345" y="3173230"/>
            <a:ext cx="2504642" cy="1377553"/>
          </a:xfrm>
          <a:prstGeom prst="rect">
            <a:avLst/>
          </a:prstGeom>
        </p:spPr>
      </p:pic>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1037" y="2152100"/>
            <a:ext cx="1466005" cy="1466005"/>
          </a:xfrm>
          <a:prstGeom prst="rect">
            <a:avLst/>
          </a:prstGeom>
        </p:spPr>
      </p:pic>
      <p:pic>
        <p:nvPicPr>
          <p:cNvPr id="9" name="Imagen 8"/>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132579" y="4574819"/>
            <a:ext cx="3806646" cy="1065036"/>
          </a:xfrm>
          <a:prstGeom prst="rect">
            <a:avLst/>
          </a:prstGeom>
        </p:spPr>
      </p:pic>
    </p:spTree>
    <p:extLst>
      <p:ext uri="{BB962C8B-B14F-4D97-AF65-F5344CB8AC3E}">
        <p14:creationId xmlns:p14="http://schemas.microsoft.com/office/powerpoint/2010/main" val="20723564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15ABDC-641E-4A07-BD0A-1B6F7261DB2E}"/>
              </a:ext>
            </a:extLst>
          </p:cNvPr>
          <p:cNvSpPr>
            <a:spLocks noGrp="1"/>
          </p:cNvSpPr>
          <p:nvPr>
            <p:ph type="title"/>
          </p:nvPr>
        </p:nvSpPr>
        <p:spPr/>
        <p:txBody>
          <a:bodyPr/>
          <a:lstStyle/>
          <a:p>
            <a:pPr marL="571500" indent="-571500" algn="l">
              <a:buFont typeface="Wingdings" panose="05000000000000000000" pitchFamily="2" charset="2"/>
              <a:buChar char="v"/>
            </a:pPr>
            <a:r>
              <a:rPr lang="es-CL" dirty="0"/>
              <a:t>Conclusión</a:t>
            </a:r>
          </a:p>
        </p:txBody>
      </p:sp>
      <p:sp>
        <p:nvSpPr>
          <p:cNvPr id="3" name="Marcador de contenido 2">
            <a:extLst>
              <a:ext uri="{FF2B5EF4-FFF2-40B4-BE49-F238E27FC236}">
                <a16:creationId xmlns:a16="http://schemas.microsoft.com/office/drawing/2014/main" id="{0CF0AAEE-775B-49BB-BE95-6EE597500A64}"/>
              </a:ext>
            </a:extLst>
          </p:cNvPr>
          <p:cNvSpPr>
            <a:spLocks noGrp="1"/>
          </p:cNvSpPr>
          <p:nvPr>
            <p:ph sz="quarter" idx="13"/>
          </p:nvPr>
        </p:nvSpPr>
        <p:spPr>
          <a:xfrm>
            <a:off x="914400" y="2094361"/>
            <a:ext cx="10363826" cy="3424107"/>
          </a:xfrm>
        </p:spPr>
        <p:txBody>
          <a:bodyPr/>
          <a:lstStyle/>
          <a:p>
            <a:r>
              <a:rPr lang="es-CL" sz="1800" dirty="0"/>
              <a:t>La construcción de una maqueta hidropónica es el primer paso para lograr un sistema hidropónico casero autónomo.</a:t>
            </a:r>
          </a:p>
          <a:p>
            <a:r>
              <a:rPr lang="es-CL" sz="1800" dirty="0"/>
              <a:t>Factores como los materiales a utilizar, la forma de hacer circular el agua, o la forma de gestionar factores como el </a:t>
            </a:r>
            <a:r>
              <a:rPr lang="es-CL" sz="1800" dirty="0" smtClean="0"/>
              <a:t>PH </a:t>
            </a:r>
            <a:r>
              <a:rPr lang="es-CL" sz="1800" dirty="0"/>
              <a:t>o la conductividad, todo esto fue considerado durante la creación de la maqueta.</a:t>
            </a:r>
          </a:p>
          <a:p>
            <a:r>
              <a:rPr lang="es-CL" sz="1800" dirty="0"/>
              <a:t>Esperamos continuar mejorando el proyecto en base a retroalimentación y recomendaciones, y finalizarlo sin mayores inconvenientes, cumpliendo con los objetivos ya establecidos.</a:t>
            </a:r>
          </a:p>
          <a:p>
            <a:endParaRPr lang="es-CL"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68432" y="4962524"/>
            <a:ext cx="1723159" cy="1895475"/>
          </a:xfrm>
          <a:prstGeom prst="rect">
            <a:avLst/>
          </a:prstGeom>
        </p:spPr>
      </p:pic>
    </p:spTree>
    <p:extLst>
      <p:ext uri="{BB962C8B-B14F-4D97-AF65-F5344CB8AC3E}">
        <p14:creationId xmlns:p14="http://schemas.microsoft.com/office/powerpoint/2010/main" val="2833138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93028F-A714-4EDE-AE09-5A84FD8C9CB1}"/>
              </a:ext>
            </a:extLst>
          </p:cNvPr>
          <p:cNvSpPr>
            <a:spLocks noGrp="1"/>
          </p:cNvSpPr>
          <p:nvPr>
            <p:ph type="title"/>
          </p:nvPr>
        </p:nvSpPr>
        <p:spPr/>
        <p:txBody>
          <a:bodyPr/>
          <a:lstStyle/>
          <a:p>
            <a:pPr marL="571500" indent="-571500" algn="l">
              <a:buFont typeface="Wingdings" panose="05000000000000000000" pitchFamily="2" charset="2"/>
              <a:buChar char="v"/>
            </a:pPr>
            <a:r>
              <a:rPr lang="es-MX" dirty="0"/>
              <a:t>Propósito</a:t>
            </a:r>
            <a:endParaRPr lang="es-CL" dirty="0"/>
          </a:p>
        </p:txBody>
      </p:sp>
      <p:sp>
        <p:nvSpPr>
          <p:cNvPr id="3" name="Marcador de contenido 2">
            <a:extLst>
              <a:ext uri="{FF2B5EF4-FFF2-40B4-BE49-F238E27FC236}">
                <a16:creationId xmlns:a16="http://schemas.microsoft.com/office/drawing/2014/main" id="{49E085A4-DDF4-4BAC-B536-E5263A9860BC}"/>
              </a:ext>
            </a:extLst>
          </p:cNvPr>
          <p:cNvSpPr>
            <a:spLocks noGrp="1"/>
          </p:cNvSpPr>
          <p:nvPr>
            <p:ph sz="quarter" idx="13"/>
          </p:nvPr>
        </p:nvSpPr>
        <p:spPr>
          <a:xfrm>
            <a:off x="913774" y="2367092"/>
            <a:ext cx="10211426" cy="1373635"/>
          </a:xfrm>
        </p:spPr>
        <p:txBody>
          <a:bodyPr/>
          <a:lstStyle/>
          <a:p>
            <a:r>
              <a:rPr lang="es-CL" sz="1600" dirty="0"/>
              <a:t>La creación de un sistema hidropónico casero, y que además, gracias a la informática, será capaz de funcionar de manera autónoma. Con esto se logra dar solución al cultivo en suelo no agrícola, además de contar con beneficios como la optimización del espacio, cultivo más rápido y autonomía 24/7.</a:t>
            </a:r>
          </a:p>
          <a:p>
            <a:endParaRPr lang="es-CL"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48198"/>
            <a:ext cx="2586039" cy="2586039"/>
          </a:xfrm>
          <a:prstGeom prst="rect">
            <a:avLst/>
          </a:prstGeom>
        </p:spPr>
      </p:pic>
    </p:spTree>
    <p:extLst>
      <p:ext uri="{BB962C8B-B14F-4D97-AF65-F5344CB8AC3E}">
        <p14:creationId xmlns:p14="http://schemas.microsoft.com/office/powerpoint/2010/main" val="2436014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162DFA-F380-4DDE-8DC1-FC9F2172A97E}"/>
              </a:ext>
            </a:extLst>
          </p:cNvPr>
          <p:cNvSpPr>
            <a:spLocks noGrp="1"/>
          </p:cNvSpPr>
          <p:nvPr>
            <p:ph type="title"/>
          </p:nvPr>
        </p:nvSpPr>
        <p:spPr/>
        <p:txBody>
          <a:bodyPr/>
          <a:lstStyle/>
          <a:p>
            <a:pPr marL="571500" indent="-571500" algn="l">
              <a:buFont typeface="Wingdings" panose="05000000000000000000" pitchFamily="2" charset="2"/>
              <a:buChar char="v"/>
            </a:pPr>
            <a:r>
              <a:rPr lang="es-MX" dirty="0"/>
              <a:t>Alcance</a:t>
            </a:r>
            <a:endParaRPr lang="es-CL" dirty="0"/>
          </a:p>
        </p:txBody>
      </p:sp>
      <p:sp>
        <p:nvSpPr>
          <p:cNvPr id="3" name="Marcador de contenido 2">
            <a:extLst>
              <a:ext uri="{FF2B5EF4-FFF2-40B4-BE49-F238E27FC236}">
                <a16:creationId xmlns:a16="http://schemas.microsoft.com/office/drawing/2014/main" id="{A24CA575-CAC9-4BA3-AD3D-27C937652150}"/>
              </a:ext>
            </a:extLst>
          </p:cNvPr>
          <p:cNvSpPr>
            <a:spLocks noGrp="1"/>
          </p:cNvSpPr>
          <p:nvPr>
            <p:ph sz="quarter" idx="13"/>
          </p:nvPr>
        </p:nvSpPr>
        <p:spPr/>
        <p:txBody>
          <a:bodyPr/>
          <a:lstStyle/>
          <a:p>
            <a:r>
              <a:rPr lang="es-CL" sz="1800" dirty="0"/>
              <a:t>La maqueta hidropónica permitirá el paso de agua mezclada con nutrientes minerales que pasará por debajo de las plantas para que así puedan alimentarse. Tanto el nivel de agua usado como el de los nutrientes serán controlados y monitoreados por distintos sensores que se instalarán en la maqueta, mientras que una aplicación móvil mostrará esta información y le enviará comandos para realizar la gestión de agua y nutrientes.</a:t>
            </a:r>
          </a:p>
          <a:p>
            <a:pPr marL="0" indent="0">
              <a:buNone/>
            </a:pPr>
            <a:endParaRPr lang="es-CL" dirty="0"/>
          </a:p>
        </p:txBody>
      </p:sp>
    </p:spTree>
    <p:extLst>
      <p:ext uri="{BB962C8B-B14F-4D97-AF65-F5344CB8AC3E}">
        <p14:creationId xmlns:p14="http://schemas.microsoft.com/office/powerpoint/2010/main" val="1706433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L="571500" indent="-571500" algn="l">
              <a:buFont typeface="Wingdings" panose="05000000000000000000" pitchFamily="2" charset="2"/>
              <a:buChar char="v"/>
            </a:pPr>
            <a:r>
              <a:rPr lang="es-CL" dirty="0" smtClean="0"/>
              <a:t>Objetivos generales</a:t>
            </a:r>
            <a:endParaRPr lang="es-CL" dirty="0"/>
          </a:p>
        </p:txBody>
      </p:sp>
      <p:sp>
        <p:nvSpPr>
          <p:cNvPr id="3" name="Marcador de contenido 2"/>
          <p:cNvSpPr>
            <a:spLocks noGrp="1"/>
          </p:cNvSpPr>
          <p:nvPr>
            <p:ph sz="quarter" idx="13"/>
          </p:nvPr>
        </p:nvSpPr>
        <p:spPr>
          <a:xfrm>
            <a:off x="886691" y="2022765"/>
            <a:ext cx="9753600" cy="2119746"/>
          </a:xfrm>
        </p:spPr>
        <p:txBody>
          <a:bodyPr/>
          <a:lstStyle/>
          <a:p>
            <a:pPr marL="0" indent="0">
              <a:buNone/>
            </a:pPr>
            <a:r>
              <a:rPr lang="es-CL" sz="1800" dirty="0" smtClean="0"/>
              <a:t>- </a:t>
            </a:r>
            <a:r>
              <a:rPr lang="es-CL" sz="1800" dirty="0"/>
              <a:t>Crear una maqueta de un sistema hidropónico casero (SHC) que mediante la informática y el uso de distintos sensores sea capaz de gestionar el paso de agua y nutrientes que pasan por los cultivos, es decir, un sistema que trabaja de manera autónoma.</a:t>
            </a:r>
          </a:p>
          <a:p>
            <a:pPr marL="0" indent="0">
              <a:buNone/>
            </a:pPr>
            <a:r>
              <a:rPr lang="es-CL" sz="1800" dirty="0"/>
              <a:t>- Crear un software que permitirá realizar una gestión inalámbrica de esta.</a:t>
            </a:r>
            <a:endParaRPr lang="es-MX" sz="1800" dirty="0"/>
          </a:p>
          <a:p>
            <a:endParaRPr lang="es-CL"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485" y="4302892"/>
            <a:ext cx="1981780" cy="1981780"/>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5544" y="4246806"/>
            <a:ext cx="2852928" cy="2118360"/>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6265" y="4212792"/>
            <a:ext cx="3759255" cy="2511971"/>
          </a:xfrm>
          <a:prstGeom prst="rect">
            <a:avLst/>
          </a:prstGeom>
        </p:spPr>
      </p:pic>
      <p:sp>
        <p:nvSpPr>
          <p:cNvPr id="7" name="Más 6"/>
          <p:cNvSpPr/>
          <p:nvPr/>
        </p:nvSpPr>
        <p:spPr>
          <a:xfrm>
            <a:off x="2666774" y="5014693"/>
            <a:ext cx="858982" cy="90817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Más 7"/>
          <p:cNvSpPr/>
          <p:nvPr/>
        </p:nvSpPr>
        <p:spPr>
          <a:xfrm>
            <a:off x="6606478" y="4903857"/>
            <a:ext cx="831272" cy="90817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78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28EECB1-8F44-4778-A0EC-5F930686BF24}"/>
              </a:ext>
            </a:extLst>
          </p:cNvPr>
          <p:cNvSpPr>
            <a:spLocks noGrp="1"/>
          </p:cNvSpPr>
          <p:nvPr>
            <p:ph sz="quarter" idx="13"/>
          </p:nvPr>
        </p:nvSpPr>
        <p:spPr>
          <a:xfrm>
            <a:off x="913775" y="2022764"/>
            <a:ext cx="7807036" cy="3075709"/>
          </a:xfrm>
        </p:spPr>
        <p:txBody>
          <a:bodyPr>
            <a:normAutofit/>
          </a:bodyPr>
          <a:lstStyle/>
          <a:p>
            <a:pPr marL="0" lvl="0" indent="0">
              <a:buNone/>
            </a:pPr>
            <a:r>
              <a:rPr lang="es-CL" sz="1800" dirty="0" smtClean="0"/>
              <a:t>- </a:t>
            </a:r>
            <a:r>
              <a:rPr lang="es-CL" sz="1800" dirty="0"/>
              <a:t>Diseñar la estructura de la maqueta hidropónica casera.</a:t>
            </a:r>
          </a:p>
          <a:p>
            <a:pPr marL="0" lvl="0" indent="0">
              <a:buNone/>
            </a:pPr>
            <a:r>
              <a:rPr lang="es-CL" sz="1800" dirty="0"/>
              <a:t>- Investigación e instalación de sensores de control.</a:t>
            </a:r>
          </a:p>
          <a:p>
            <a:pPr marL="0" lvl="0" indent="0">
              <a:buNone/>
            </a:pPr>
            <a:r>
              <a:rPr lang="es-CL" sz="1800" dirty="0"/>
              <a:t>- Diseñar los casos de uso y diagrama de clases.</a:t>
            </a:r>
          </a:p>
          <a:p>
            <a:pPr marL="0" lvl="0" indent="0">
              <a:buNone/>
            </a:pPr>
            <a:r>
              <a:rPr lang="es-CL" sz="1800" dirty="0"/>
              <a:t>- Diseñar y programar los algoritmos para el uso de los sensores.</a:t>
            </a:r>
          </a:p>
          <a:p>
            <a:pPr marL="0" lvl="0" indent="0">
              <a:buNone/>
            </a:pPr>
            <a:r>
              <a:rPr lang="es-CL" sz="1800" dirty="0"/>
              <a:t>- Crear la aplicación(software) para gestionar el cultivo sobre la maqueta hidropónica vía inalámbrica. </a:t>
            </a:r>
          </a:p>
        </p:txBody>
      </p:sp>
      <p:sp>
        <p:nvSpPr>
          <p:cNvPr id="4" name="Título 1"/>
          <p:cNvSpPr>
            <a:spLocks noGrp="1"/>
          </p:cNvSpPr>
          <p:nvPr>
            <p:ph type="title"/>
          </p:nvPr>
        </p:nvSpPr>
        <p:spPr>
          <a:xfrm>
            <a:off x="913775" y="618517"/>
            <a:ext cx="10364451" cy="1596177"/>
          </a:xfrm>
        </p:spPr>
        <p:txBody>
          <a:bodyPr/>
          <a:lstStyle/>
          <a:p>
            <a:pPr marL="571500" indent="-571500" algn="l">
              <a:buFont typeface="Wingdings" panose="05000000000000000000" pitchFamily="2" charset="2"/>
              <a:buChar char="v"/>
            </a:pPr>
            <a:r>
              <a:rPr lang="es-CL" dirty="0" smtClean="0"/>
              <a:t>Objetivos específicos</a:t>
            </a:r>
            <a:endParaRPr lang="es-CL" dirty="0"/>
          </a:p>
        </p:txBody>
      </p:sp>
    </p:spTree>
    <p:extLst>
      <p:ext uri="{BB962C8B-B14F-4D97-AF65-F5344CB8AC3E}">
        <p14:creationId xmlns:p14="http://schemas.microsoft.com/office/powerpoint/2010/main" val="3888406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A23F4D-E1D2-43F3-8DE8-119636056EBE}"/>
              </a:ext>
            </a:extLst>
          </p:cNvPr>
          <p:cNvSpPr>
            <a:spLocks noGrp="1"/>
          </p:cNvSpPr>
          <p:nvPr>
            <p:ph type="title"/>
          </p:nvPr>
        </p:nvSpPr>
        <p:spPr/>
        <p:txBody>
          <a:bodyPr/>
          <a:lstStyle/>
          <a:p>
            <a:pPr marL="571500" indent="-571500" algn="l">
              <a:buFont typeface="Wingdings" panose="05000000000000000000" pitchFamily="2" charset="2"/>
              <a:buChar char="v"/>
            </a:pPr>
            <a:r>
              <a:rPr lang="es-MX" dirty="0"/>
              <a:t>Restricciones</a:t>
            </a:r>
            <a:endParaRPr lang="es-CL" dirty="0"/>
          </a:p>
        </p:txBody>
      </p:sp>
      <p:sp>
        <p:nvSpPr>
          <p:cNvPr id="3" name="Marcador de contenido 2">
            <a:extLst>
              <a:ext uri="{FF2B5EF4-FFF2-40B4-BE49-F238E27FC236}">
                <a16:creationId xmlns:a16="http://schemas.microsoft.com/office/drawing/2014/main" id="{62380285-4AF5-4A6F-A079-B7A1DD88D879}"/>
              </a:ext>
            </a:extLst>
          </p:cNvPr>
          <p:cNvSpPr>
            <a:spLocks noGrp="1"/>
          </p:cNvSpPr>
          <p:nvPr>
            <p:ph sz="quarter" idx="13"/>
          </p:nvPr>
        </p:nvSpPr>
        <p:spPr/>
        <p:txBody>
          <a:bodyPr/>
          <a:lstStyle/>
          <a:p>
            <a:pPr lvl="0"/>
            <a:r>
              <a:rPr lang="es-CL" sz="1800" dirty="0"/>
              <a:t>El tamaño de la maqueta no debe superar el medio metro cuadrado.</a:t>
            </a:r>
          </a:p>
          <a:p>
            <a:pPr lvl="0"/>
            <a:r>
              <a:rPr lang="es-CL" sz="1800" dirty="0"/>
              <a:t>La maqueta debe ser construida usando materiales reciclables o de bajo costo.</a:t>
            </a:r>
          </a:p>
          <a:p>
            <a:pPr lvl="0"/>
            <a:r>
              <a:rPr lang="es-CL" sz="1800" dirty="0"/>
              <a:t>No se debe gastar más de $10.000 pesos en materiales.</a:t>
            </a:r>
          </a:p>
          <a:p>
            <a:pPr lvl="0"/>
            <a:r>
              <a:rPr lang="es-CL" sz="1800" dirty="0"/>
              <a:t>Debe utilizarse microcontrolador Arduino o </a:t>
            </a:r>
            <a:r>
              <a:rPr lang="es-CL" sz="1800" dirty="0" err="1"/>
              <a:t>RaspBerry</a:t>
            </a:r>
            <a:r>
              <a:rPr lang="es-CL" sz="1800" dirty="0"/>
              <a:t> pi para el análisis de los datos.</a:t>
            </a:r>
          </a:p>
          <a:p>
            <a:pPr lvl="0"/>
            <a:r>
              <a:rPr lang="es-CL" sz="1800" dirty="0"/>
              <a:t>El proyecto debe ser desarrollado en un plazo de 4 meses.</a:t>
            </a:r>
          </a:p>
          <a:p>
            <a:pPr marL="0" indent="0">
              <a:buNone/>
            </a:pPr>
            <a:endParaRPr lang="es-CL" dirty="0"/>
          </a:p>
        </p:txBody>
      </p:sp>
    </p:spTree>
    <p:extLst>
      <p:ext uri="{BB962C8B-B14F-4D97-AF65-F5344CB8AC3E}">
        <p14:creationId xmlns:p14="http://schemas.microsoft.com/office/powerpoint/2010/main" val="2203164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56BBA8-6B1C-4D39-A20A-2BECE1B99A00}"/>
              </a:ext>
            </a:extLst>
          </p:cNvPr>
          <p:cNvSpPr>
            <a:spLocks noGrp="1"/>
          </p:cNvSpPr>
          <p:nvPr>
            <p:ph type="title"/>
          </p:nvPr>
        </p:nvSpPr>
        <p:spPr/>
        <p:txBody>
          <a:bodyPr/>
          <a:lstStyle/>
          <a:p>
            <a:pPr marL="571500" indent="-571500" algn="l">
              <a:buFont typeface="Wingdings" panose="05000000000000000000" pitchFamily="2" charset="2"/>
              <a:buChar char="v"/>
            </a:pPr>
            <a:r>
              <a:rPr lang="es-MX" dirty="0"/>
              <a:t>Entregables</a:t>
            </a:r>
            <a:endParaRPr lang="es-CL" dirty="0"/>
          </a:p>
        </p:txBody>
      </p:sp>
      <p:sp>
        <p:nvSpPr>
          <p:cNvPr id="3" name="Marcador de contenido 2">
            <a:extLst>
              <a:ext uri="{FF2B5EF4-FFF2-40B4-BE49-F238E27FC236}">
                <a16:creationId xmlns:a16="http://schemas.microsoft.com/office/drawing/2014/main" id="{0208832C-7833-4813-A7C3-FB8449C8D30D}"/>
              </a:ext>
            </a:extLst>
          </p:cNvPr>
          <p:cNvSpPr>
            <a:spLocks noGrp="1"/>
          </p:cNvSpPr>
          <p:nvPr>
            <p:ph sz="quarter" idx="13"/>
          </p:nvPr>
        </p:nvSpPr>
        <p:spPr/>
        <p:txBody>
          <a:bodyPr>
            <a:normAutofit/>
          </a:bodyPr>
          <a:lstStyle/>
          <a:p>
            <a:r>
              <a:rPr lang="es-CL" sz="1800" dirty="0"/>
              <a:t>Bitácoras semanales</a:t>
            </a:r>
          </a:p>
          <a:p>
            <a:r>
              <a:rPr lang="es-CL" sz="1800" dirty="0"/>
              <a:t>Informes 1, 2 y 3</a:t>
            </a:r>
          </a:p>
          <a:p>
            <a:r>
              <a:rPr lang="es-CL" sz="1800" dirty="0"/>
              <a:t>Maqueta de un sistema hidropónico casero (Modelo inicial y final)</a:t>
            </a:r>
          </a:p>
          <a:p>
            <a:r>
              <a:rPr lang="es-CL" sz="1800" dirty="0"/>
              <a:t>Aplicación móvil</a:t>
            </a:r>
          </a:p>
          <a:p>
            <a:r>
              <a:rPr lang="es-CL" sz="1800" dirty="0"/>
              <a:t>Manual de usuario</a:t>
            </a:r>
          </a:p>
        </p:txBody>
      </p:sp>
    </p:spTree>
    <p:extLst>
      <p:ext uri="{BB962C8B-B14F-4D97-AF65-F5344CB8AC3E}">
        <p14:creationId xmlns:p14="http://schemas.microsoft.com/office/powerpoint/2010/main" val="3620995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7EBBE0-BA95-48BD-B69A-B43F0A7A512E}"/>
              </a:ext>
            </a:extLst>
          </p:cNvPr>
          <p:cNvSpPr>
            <a:spLocks noGrp="1"/>
          </p:cNvSpPr>
          <p:nvPr>
            <p:ph type="title"/>
          </p:nvPr>
        </p:nvSpPr>
        <p:spPr>
          <a:xfrm>
            <a:off x="838200" y="244444"/>
            <a:ext cx="10364451" cy="1596177"/>
          </a:xfrm>
        </p:spPr>
        <p:txBody>
          <a:bodyPr/>
          <a:lstStyle/>
          <a:p>
            <a:pPr marL="571500" indent="-571500" algn="l">
              <a:buFont typeface="Wingdings" panose="05000000000000000000" pitchFamily="2" charset="2"/>
              <a:buChar char="v"/>
            </a:pPr>
            <a:r>
              <a:rPr lang="es-MX" dirty="0"/>
              <a:t>Roles</a:t>
            </a:r>
            <a:endParaRPr lang="es-CL" dirty="0"/>
          </a:p>
        </p:txBody>
      </p:sp>
      <p:sp>
        <p:nvSpPr>
          <p:cNvPr id="3" name="Marcador de contenido 2">
            <a:extLst>
              <a:ext uri="{FF2B5EF4-FFF2-40B4-BE49-F238E27FC236}">
                <a16:creationId xmlns:a16="http://schemas.microsoft.com/office/drawing/2014/main" id="{373A37ED-87C5-4B3C-8158-81F5DCC5F064}"/>
              </a:ext>
            </a:extLst>
          </p:cNvPr>
          <p:cNvSpPr>
            <a:spLocks noGrp="1"/>
          </p:cNvSpPr>
          <p:nvPr>
            <p:ph sz="quarter" idx="13"/>
          </p:nvPr>
        </p:nvSpPr>
        <p:spPr>
          <a:xfrm>
            <a:off x="900651" y="3806813"/>
            <a:ext cx="6345276" cy="1218963"/>
          </a:xfrm>
        </p:spPr>
        <p:txBody>
          <a:bodyPr>
            <a:normAutofit/>
          </a:bodyPr>
          <a:lstStyle/>
          <a:p>
            <a:r>
              <a:rPr lang="es-CL" sz="1800" b="1" u="sng" dirty="0" smtClean="0"/>
              <a:t>Programador</a:t>
            </a:r>
            <a:r>
              <a:rPr lang="es-CL" sz="1800" b="1" u="sng" dirty="0"/>
              <a:t>:</a:t>
            </a:r>
            <a:r>
              <a:rPr lang="es-CL" sz="1800" dirty="0"/>
              <a:t> Encargado de la programación. Debe conocer el lenguaje de programación a utilizar y lograr la gestión del SHC mediante sensores</a:t>
            </a:r>
            <a:r>
              <a:rPr lang="es-CL" sz="1800" dirty="0" smtClean="0"/>
              <a:t>.</a:t>
            </a:r>
            <a:endParaRPr lang="es-CL" sz="1800" dirty="0"/>
          </a:p>
        </p:txBody>
      </p:sp>
      <p:pic>
        <p:nvPicPr>
          <p:cNvPr id="4" name="Imagen 3"/>
          <p:cNvPicPr>
            <a:picLocks noChangeAspect="1"/>
          </p:cNvPicPr>
          <p:nvPr/>
        </p:nvPicPr>
        <p:blipFill>
          <a:blip r:embed="rId2"/>
          <a:stretch>
            <a:fillRect/>
          </a:stretch>
        </p:blipFill>
        <p:spPr>
          <a:xfrm>
            <a:off x="7634065" y="1408226"/>
            <a:ext cx="3075499" cy="1805413"/>
          </a:xfrm>
          <a:prstGeom prst="rect">
            <a:avLst/>
          </a:prstGeom>
        </p:spPr>
      </p:pic>
      <p:pic>
        <p:nvPicPr>
          <p:cNvPr id="5" name="Imagen 4"/>
          <p:cNvPicPr>
            <a:picLocks noChangeAspect="1"/>
          </p:cNvPicPr>
          <p:nvPr/>
        </p:nvPicPr>
        <p:blipFill rotWithShape="1">
          <a:blip r:embed="rId3"/>
          <a:srcRect l="13783" t="11169"/>
          <a:stretch/>
        </p:blipFill>
        <p:spPr>
          <a:xfrm>
            <a:off x="7634065" y="3709832"/>
            <a:ext cx="2964662" cy="1717408"/>
          </a:xfrm>
          <a:prstGeom prst="rect">
            <a:avLst/>
          </a:prstGeom>
        </p:spPr>
      </p:pic>
      <p:sp>
        <p:nvSpPr>
          <p:cNvPr id="11" name="Marcador de contenido 2">
            <a:extLst>
              <a:ext uri="{FF2B5EF4-FFF2-40B4-BE49-F238E27FC236}">
                <a16:creationId xmlns:a16="http://schemas.microsoft.com/office/drawing/2014/main" id="{373A37ED-87C5-4B3C-8158-81F5DCC5F064}"/>
              </a:ext>
            </a:extLst>
          </p:cNvPr>
          <p:cNvSpPr txBox="1">
            <a:spLocks/>
          </p:cNvSpPr>
          <p:nvPr/>
        </p:nvSpPr>
        <p:spPr>
          <a:xfrm>
            <a:off x="900651" y="1532917"/>
            <a:ext cx="6345276" cy="183270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s-CL" sz="1800" b="1" u="sng" dirty="0" smtClean="0"/>
              <a:t>Líder</a:t>
            </a:r>
            <a:r>
              <a:rPr lang="es-CL" sz="1800" dirty="0" smtClean="0"/>
              <a:t>: Responsable de detectar las necesidades del equipo de trabajo y gestionar los recursos económicos, materiales y humanos, para obtener los resultados esperados y llevar a buen término la ejecución del proyecto.</a:t>
            </a:r>
            <a:endParaRPr lang="es-CL" sz="1800" b="1" u="sng" dirty="0" smtClean="0"/>
          </a:p>
        </p:txBody>
      </p:sp>
    </p:spTree>
    <p:extLst>
      <p:ext uri="{BB962C8B-B14F-4D97-AF65-F5344CB8AC3E}">
        <p14:creationId xmlns:p14="http://schemas.microsoft.com/office/powerpoint/2010/main" val="1630552704"/>
      </p:ext>
    </p:extLst>
  </p:cSld>
  <p:clrMapOvr>
    <a:masterClrMapping/>
  </p:clrMapOvr>
  <p:timing>
    <p:tnLst>
      <p:par>
        <p:cTn id="1" dur="indefinite" restart="never" nodeType="tmRoot"/>
      </p:par>
    </p:tnLst>
  </p:timing>
</p:sld>
</file>

<file path=ppt/theme/theme1.xml><?xml version="1.0" encoding="utf-8"?>
<a:theme xmlns:a="http://schemas.openxmlformats.org/drawingml/2006/main" name="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TM04033925[[fn=Gota]]</Template>
  <TotalTime>862</TotalTime>
  <Words>1390</Words>
  <Application>Microsoft Office PowerPoint</Application>
  <PresentationFormat>Panorámica</PresentationFormat>
  <Paragraphs>183</Paragraphs>
  <Slides>24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24</vt:i4>
      </vt:variant>
    </vt:vector>
  </HeadingPairs>
  <TitlesOfParts>
    <vt:vector size="31" baseType="lpstr">
      <vt:lpstr>Arial</vt:lpstr>
      <vt:lpstr>Calibri</vt:lpstr>
      <vt:lpstr>Comic Sans MS</vt:lpstr>
      <vt:lpstr>Times New Roman</vt:lpstr>
      <vt:lpstr>Tw Cen MT</vt:lpstr>
      <vt:lpstr>Wingdings</vt:lpstr>
      <vt:lpstr>Gota</vt:lpstr>
      <vt:lpstr>Presentación Plan de Proyecto </vt:lpstr>
      <vt:lpstr>Introducción</vt:lpstr>
      <vt:lpstr>Propósito</vt:lpstr>
      <vt:lpstr>Alcance</vt:lpstr>
      <vt:lpstr>Objetivos generales</vt:lpstr>
      <vt:lpstr>Objetivos específicos</vt:lpstr>
      <vt:lpstr>Restricciones</vt:lpstr>
      <vt:lpstr>Entregables</vt:lpstr>
      <vt:lpstr>Roles</vt:lpstr>
      <vt:lpstr>Presentación de PowerPoint</vt:lpstr>
      <vt:lpstr>Personal que cumplirá el rol</vt:lpstr>
      <vt:lpstr>Mecanismos de comunicación</vt:lpstr>
      <vt:lpstr>Planificación de costeo</vt:lpstr>
      <vt:lpstr>Planificación de costeo</vt:lpstr>
      <vt:lpstr>Lista de actividades</vt:lpstr>
      <vt:lpstr>Lista de actividades</vt:lpstr>
      <vt:lpstr>Lista de actividades</vt:lpstr>
      <vt:lpstr>Planificación de riesgos</vt:lpstr>
      <vt:lpstr>Planificación de riesgos</vt:lpstr>
      <vt:lpstr>Planificación de riesgos</vt:lpstr>
      <vt:lpstr>Planificación de riesgos</vt:lpstr>
      <vt:lpstr>Aspectos éticos</vt:lpstr>
      <vt:lpstr>Herramientas y técnicas</vt:lpstr>
      <vt:lpstr>Conclusión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del Plan de Proyecto</dc:title>
  <dc:creator>Camilo</dc:creator>
  <cp:lastModifiedBy>huber ticona</cp:lastModifiedBy>
  <cp:revision>67</cp:revision>
  <dcterms:created xsi:type="dcterms:W3CDTF">2019-09-22T17:02:10Z</dcterms:created>
  <dcterms:modified xsi:type="dcterms:W3CDTF">2019-09-24T17:01:49Z</dcterms:modified>
</cp:coreProperties>
</file>