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Montserrat"/>
      <p:regular r:id="rId15"/>
      <p:bold r:id="rId16"/>
      <p:italic r:id="rId17"/>
      <p:boldItalic r:id="rId18"/>
    </p:embeddedFont>
    <p:embeddedFont>
      <p:font typeface="Lat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bold.fntdata"/><Relationship Id="rId11" Type="http://schemas.openxmlformats.org/officeDocument/2006/relationships/slide" Target="slides/slide6.xml"/><Relationship Id="rId22" Type="http://schemas.openxmlformats.org/officeDocument/2006/relationships/font" Target="fonts/Lato-boldItalic.fntdata"/><Relationship Id="rId10" Type="http://schemas.openxmlformats.org/officeDocument/2006/relationships/slide" Target="slides/slide5.xml"/><Relationship Id="rId21" Type="http://schemas.openxmlformats.org/officeDocument/2006/relationships/font" Target="fonts/Lato-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Montserrat-regular.fntdata"/><Relationship Id="rId14" Type="http://schemas.openxmlformats.org/officeDocument/2006/relationships/slide" Target="slides/slide9.xml"/><Relationship Id="rId17" Type="http://schemas.openxmlformats.org/officeDocument/2006/relationships/font" Target="fonts/Montserrat-italic.fntdata"/><Relationship Id="rId16" Type="http://schemas.openxmlformats.org/officeDocument/2006/relationships/font" Target="fonts/Montserrat-bold.fntdata"/><Relationship Id="rId5" Type="http://schemas.openxmlformats.org/officeDocument/2006/relationships/notesMaster" Target="notesMasters/notesMaster1.xml"/><Relationship Id="rId19" Type="http://schemas.openxmlformats.org/officeDocument/2006/relationships/font" Target="fonts/Lato-regular.fntdata"/><Relationship Id="rId6" Type="http://schemas.openxmlformats.org/officeDocument/2006/relationships/slide" Target="slides/slide1.xml"/><Relationship Id="rId18" Type="http://schemas.openxmlformats.org/officeDocument/2006/relationships/font" Target="fonts/Montserrat-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c6f90357f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c6f90357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c6f90357f_0_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c6f90357f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c6f90357f_0_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c6f90357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c6f90357f_0_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c6f90357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478587c368_0_17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478587c368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478587c368_0_19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478587c368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478587c368_0_2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478587c368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c6f90357f_0_2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c6f90357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c6f90357f_0_4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c6f90357f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Hoy en dia la </a:t>
            </a:r>
            <a:r>
              <a:rPr lang="es"/>
              <a:t>inclusión</a:t>
            </a:r>
            <a:r>
              <a:rPr lang="es"/>
              <a:t> de sockets es cada vez </a:t>
            </a:r>
            <a:r>
              <a:rPr lang="es"/>
              <a:t>más</a:t>
            </a:r>
            <a:r>
              <a:rPr lang="es"/>
              <a:t> recurrente, ya que muchos sistemas requieren la </a:t>
            </a:r>
            <a:r>
              <a:rPr lang="es"/>
              <a:t>conexión</a:t>
            </a:r>
            <a:r>
              <a:rPr lang="es"/>
              <a:t> en tiempo real, como por ejemplo los chats o juegos MMO, donde los clientes necesitan estar en constante </a:t>
            </a:r>
            <a:r>
              <a:rPr lang="es"/>
              <a:t>conexión</a:t>
            </a:r>
            <a:r>
              <a:rPr lang="es"/>
              <a:t> ya sea con un servidor o con otros clientes. Para estos casos se utilizan sockets, que pueden ser orientados a </a:t>
            </a:r>
            <a:r>
              <a:rPr lang="es"/>
              <a:t>conexión</a:t>
            </a:r>
            <a:r>
              <a:rPr lang="es"/>
              <a:t> o no orientados dependiendo de la </a:t>
            </a:r>
            <a:r>
              <a:rPr lang="es"/>
              <a:t>aplicación</a:t>
            </a:r>
            <a:r>
              <a:rPr lang="es"/>
              <a:t>.</a:t>
            </a:r>
            <a:endParaRPr/>
          </a:p>
          <a:p>
            <a:pPr indent="0" lvl="0" marL="0" rtl="0" algn="l">
              <a:spcBef>
                <a:spcPts val="0"/>
              </a:spcBef>
              <a:spcAft>
                <a:spcPts val="0"/>
              </a:spcAft>
              <a:buNone/>
            </a:pPr>
            <a:r>
              <a:t/>
            </a:r>
            <a:endParaRPr/>
          </a:p>
          <a:p>
            <a:pPr indent="0" lvl="0" marL="0" rtl="0" algn="l">
              <a:spcBef>
                <a:spcPts val="0"/>
              </a:spcBef>
              <a:spcAft>
                <a:spcPts val="0"/>
              </a:spcAft>
              <a:buNone/>
            </a:pPr>
            <a:r>
              <a:rPr lang="es"/>
              <a:t>Si bien en la actualidad para este tipo de aplicaciones a mayor escala no se utilizan sockets directamente sino que los sockets </a:t>
            </a:r>
            <a:r>
              <a:rPr lang="es"/>
              <a:t>están</a:t>
            </a:r>
            <a:r>
              <a:rPr lang="es"/>
              <a:t> inmersos en lo s distintos frameworks de desarrollo, creemos que es fundamental entender el funcionamiento de los mismos ya que es la </a:t>
            </a:r>
            <a:r>
              <a:rPr lang="es"/>
              <a:t>tecnología</a:t>
            </a:r>
            <a:r>
              <a:rPr lang="es"/>
              <a:t> </a:t>
            </a:r>
            <a:r>
              <a:rPr lang="es"/>
              <a:t>básica</a:t>
            </a:r>
            <a:r>
              <a:rPr lang="es"/>
              <a:t> sobre la cual estos frameworks se construyen y un ingeniero que haga uso de ellos no puede estar ajeno al conocimiento sobre su funcionamiento.</a:t>
            </a:r>
            <a:endParaRPr/>
          </a:p>
          <a:p>
            <a:pPr indent="0" lvl="0" marL="0" rtl="0" algn="l">
              <a:spcBef>
                <a:spcPts val="0"/>
              </a:spcBef>
              <a:spcAft>
                <a:spcPts val="0"/>
              </a:spcAft>
              <a:buNone/>
            </a:pPr>
            <a:r>
              <a:t/>
            </a:r>
            <a:endParaRPr/>
          </a:p>
          <a:p>
            <a:pPr indent="0" lvl="0" marL="0" rtl="0" algn="l">
              <a:spcBef>
                <a:spcPts val="0"/>
              </a:spcBef>
              <a:spcAft>
                <a:spcPts val="0"/>
              </a:spcAft>
              <a:buNone/>
            </a:pPr>
            <a:r>
              <a:rPr lang="es"/>
              <a:t>Aun así, siempre tenemos que seguir mejorando como por ejemplo en seguridad, el estudio de este trabajo nos dejó a entender la vulnerabilidad de los sockets, pudiendo uno obtener la información privada de otro haciéndose pasar por un cliente, ya que el servidor está siempre “escuchando”. Una forma de evitar esto es utilizar Secure Sockets Layer (SSL), que es un protocolo más seguro de transferencia usando sockets. o tambien es utilizar el Transport Layer Security (TLS; en español seguridad de la capa de transporte).</a:t>
            </a:r>
            <a:endParaRPr/>
          </a:p>
          <a:p>
            <a:pPr indent="0" lvl="0" marL="0" rtl="0" algn="l">
              <a:spcBef>
                <a:spcPts val="0"/>
              </a:spcBef>
              <a:spcAft>
                <a:spcPts val="0"/>
              </a:spcAft>
              <a:buNone/>
            </a:pPr>
            <a:r>
              <a:t/>
            </a:r>
            <a:endParaRPr/>
          </a:p>
          <a:p>
            <a:pPr indent="0" lvl="0" marL="0" rtl="0" algn="l">
              <a:spcBef>
                <a:spcPts val="0"/>
              </a:spcBef>
              <a:spcAft>
                <a:spcPts val="0"/>
              </a:spcAft>
              <a:buNone/>
            </a:pPr>
            <a:r>
              <a:rPr lang="es"/>
              <a:t>Si bien la </a:t>
            </a:r>
            <a:r>
              <a:rPr lang="es"/>
              <a:t>aplicación</a:t>
            </a:r>
            <a:r>
              <a:rPr lang="es"/>
              <a:t> creada puede ser mejorada y extendida con nuevas funcionalidades, creemos que fue suficiente para alcanzar los objetivos de entender el funcionamiento de los sockets e implementar una </a:t>
            </a:r>
            <a:r>
              <a:rPr lang="es"/>
              <a:t>aplicación</a:t>
            </a:r>
            <a:r>
              <a:rPr lang="es"/>
              <a:t> cliente servidor totalmente funcional que haga uso de los mismos.</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537150" y="1578400"/>
            <a:ext cx="5017500" cy="207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LABORATORIO 1 SOCKETS</a:t>
            </a:r>
            <a:endParaRPr/>
          </a:p>
          <a:p>
            <a:pPr indent="0" lvl="0" marL="0" rtl="0" algn="l">
              <a:spcBef>
                <a:spcPts val="0"/>
              </a:spcBef>
              <a:spcAft>
                <a:spcPts val="0"/>
              </a:spcAft>
              <a:buNone/>
            </a:pPr>
            <a:r>
              <a:rPr lang="es" sz="2400"/>
              <a:t>Sistemas </a:t>
            </a:r>
            <a:r>
              <a:rPr lang="es" sz="2400"/>
              <a:t>Distribuidos</a:t>
            </a:r>
            <a:endParaRPr sz="2400"/>
          </a:p>
        </p:txBody>
      </p:sp>
      <p:sp>
        <p:nvSpPr>
          <p:cNvPr id="135" name="Google Shape;135;p13"/>
          <p:cNvSpPr txBox="1"/>
          <p:nvPr>
            <p:ph idx="1" type="subTitle"/>
          </p:nvPr>
        </p:nvSpPr>
        <p:spPr>
          <a:xfrm>
            <a:off x="5083950" y="3924925"/>
            <a:ext cx="3470700" cy="93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Mino Burgos</a:t>
            </a:r>
            <a:endParaRPr/>
          </a:p>
          <a:p>
            <a:pPr indent="0" lvl="0" marL="0" rtl="0" algn="l">
              <a:spcBef>
                <a:spcPts val="0"/>
              </a:spcBef>
              <a:spcAft>
                <a:spcPts val="0"/>
              </a:spcAft>
              <a:buNone/>
            </a:pPr>
            <a:r>
              <a:rPr lang="es"/>
              <a:t>Manuel Tapia</a:t>
            </a:r>
            <a:endParaRPr/>
          </a:p>
          <a:p>
            <a:pPr indent="0" lvl="0" marL="0" rtl="0" algn="l">
              <a:spcBef>
                <a:spcPts val="0"/>
              </a:spcBef>
              <a:spcAft>
                <a:spcPts val="0"/>
              </a:spcAft>
              <a:buNone/>
            </a:pPr>
            <a:r>
              <a:rPr lang="es"/>
              <a:t>Juan Manuel Copia</a:t>
            </a:r>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14"/>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CONTENIDO</a:t>
            </a:r>
            <a:endParaRPr/>
          </a:p>
        </p:txBody>
      </p:sp>
      <p:sp>
        <p:nvSpPr>
          <p:cNvPr id="141" name="Google Shape;141;p14"/>
          <p:cNvSpPr txBox="1"/>
          <p:nvPr>
            <p:ph idx="2" type="body"/>
          </p:nvPr>
        </p:nvSpPr>
        <p:spPr>
          <a:xfrm>
            <a:off x="4197600" y="1705100"/>
            <a:ext cx="3921900" cy="23475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s"/>
              <a:t>Objetivos del laboratorio</a:t>
            </a:r>
            <a:endParaRPr/>
          </a:p>
          <a:p>
            <a:pPr indent="-311150" lvl="0" marL="457200" rtl="0" algn="l">
              <a:spcBef>
                <a:spcPts val="1600"/>
              </a:spcBef>
              <a:spcAft>
                <a:spcPts val="0"/>
              </a:spcAft>
              <a:buSzPts val="1300"/>
              <a:buChar char="●"/>
            </a:pPr>
            <a:r>
              <a:rPr lang="es"/>
              <a:t>Descripción del proyecto e implementación</a:t>
            </a:r>
            <a:endParaRPr/>
          </a:p>
          <a:p>
            <a:pPr indent="-311150" lvl="0" marL="457200" rtl="0" algn="l">
              <a:spcBef>
                <a:spcPts val="1600"/>
              </a:spcBef>
              <a:spcAft>
                <a:spcPts val="0"/>
              </a:spcAft>
              <a:buSzPts val="1300"/>
              <a:buChar char="●"/>
            </a:pPr>
            <a:r>
              <a:rPr lang="es"/>
              <a:t>Ejecución en vivo</a:t>
            </a:r>
            <a:endParaRPr/>
          </a:p>
          <a:p>
            <a:pPr indent="-311150" lvl="0" marL="457200" rtl="0" algn="l">
              <a:spcBef>
                <a:spcPts val="1600"/>
              </a:spcBef>
              <a:spcAft>
                <a:spcPts val="1600"/>
              </a:spcAft>
              <a:buSzPts val="1300"/>
              <a:buChar char="●"/>
            </a:pPr>
            <a:r>
              <a:rPr lang="es"/>
              <a:t>Conclusión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15"/>
          <p:cNvSpPr txBox="1"/>
          <p:nvPr>
            <p:ph idx="1" type="body"/>
          </p:nvPr>
        </p:nvSpPr>
        <p:spPr>
          <a:xfrm>
            <a:off x="846900" y="1567550"/>
            <a:ext cx="34032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800"/>
              <a:t>Objetivo general</a:t>
            </a:r>
            <a:endParaRPr b="1" sz="1800"/>
          </a:p>
          <a:p>
            <a:pPr indent="0" lvl="0" marL="0" rtl="0" algn="l">
              <a:spcBef>
                <a:spcPts val="1600"/>
              </a:spcBef>
              <a:spcAft>
                <a:spcPts val="0"/>
              </a:spcAft>
              <a:buNone/>
            </a:pPr>
            <a:r>
              <a:rPr lang="es" sz="1600"/>
              <a:t>Crear un programa Cliente-Servidor usando </a:t>
            </a:r>
            <a:r>
              <a:rPr lang="es" sz="1600"/>
              <a:t>sockets </a:t>
            </a:r>
            <a:r>
              <a:rPr lang="es" sz="1600"/>
              <a:t>en el lenguaje Java o Python apoyado por los ejemplos entregados por el profesor.</a:t>
            </a:r>
            <a:endParaRPr sz="1600"/>
          </a:p>
          <a:p>
            <a:pPr indent="0" lvl="0" marL="0" rtl="0" algn="l">
              <a:spcBef>
                <a:spcPts val="1600"/>
              </a:spcBef>
              <a:spcAft>
                <a:spcPts val="0"/>
              </a:spcAft>
              <a:buNone/>
            </a:pPr>
            <a:r>
              <a:t/>
            </a:r>
            <a:endParaRPr sz="1600"/>
          </a:p>
          <a:p>
            <a:pPr indent="0" lvl="0" marL="0" rtl="0" algn="l">
              <a:spcBef>
                <a:spcPts val="1600"/>
              </a:spcBef>
              <a:spcAft>
                <a:spcPts val="1600"/>
              </a:spcAft>
              <a:buNone/>
            </a:pPr>
            <a:r>
              <a:t/>
            </a:r>
            <a:endParaRPr sz="1600"/>
          </a:p>
        </p:txBody>
      </p:sp>
      <p:sp>
        <p:nvSpPr>
          <p:cNvPr id="147" name="Google Shape;147;p15"/>
          <p:cNvSpPr txBox="1"/>
          <p:nvPr>
            <p:ph idx="2" type="body"/>
          </p:nvPr>
        </p:nvSpPr>
        <p:spPr>
          <a:xfrm>
            <a:off x="4448625" y="1567550"/>
            <a:ext cx="4053600" cy="318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800"/>
              <a:t>Objetivos específicos</a:t>
            </a:r>
            <a:endParaRPr b="1" sz="1800"/>
          </a:p>
          <a:p>
            <a:pPr indent="-330200" lvl="0" marL="457200" rtl="0" algn="l">
              <a:spcBef>
                <a:spcPts val="1600"/>
              </a:spcBef>
              <a:spcAft>
                <a:spcPts val="0"/>
              </a:spcAft>
              <a:buSzPts val="1600"/>
              <a:buChar char="●"/>
            </a:pPr>
            <a:r>
              <a:rPr lang="es" sz="1600"/>
              <a:t>Estudiar el concepto de Sockets y cómo implementarlo.</a:t>
            </a:r>
            <a:endParaRPr sz="1600"/>
          </a:p>
          <a:p>
            <a:pPr indent="-330200" lvl="0" marL="457200" rtl="0" algn="l">
              <a:spcBef>
                <a:spcPts val="0"/>
              </a:spcBef>
              <a:spcAft>
                <a:spcPts val="0"/>
              </a:spcAft>
              <a:buSzPts val="1600"/>
              <a:buChar char="●"/>
            </a:pPr>
            <a:r>
              <a:rPr lang="es" sz="1600"/>
              <a:t>Diseñar un proyecto e implementarlo utilizando sockets.</a:t>
            </a:r>
            <a:endParaRPr sz="1600"/>
          </a:p>
          <a:p>
            <a:pPr indent="-330200" lvl="0" marL="457200" rtl="0" algn="l">
              <a:spcBef>
                <a:spcPts val="0"/>
              </a:spcBef>
              <a:spcAft>
                <a:spcPts val="0"/>
              </a:spcAft>
              <a:buSzPts val="1600"/>
              <a:buChar char="●"/>
            </a:pPr>
            <a:r>
              <a:rPr lang="es" sz="1600"/>
              <a:t>Realizar pruebas de funcionamiento.</a:t>
            </a:r>
            <a:endParaRPr sz="1600"/>
          </a:p>
        </p:txBody>
      </p:sp>
      <p:sp>
        <p:nvSpPr>
          <p:cNvPr id="148" name="Google Shape;148;p1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OBJETIVOS DEL LABORATORIO</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16"/>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Descripción del proyecto e implementación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Descripción general del proyecto</a:t>
            </a:r>
            <a:endParaRPr/>
          </a:p>
        </p:txBody>
      </p:sp>
      <p:sp>
        <p:nvSpPr>
          <p:cNvPr id="159" name="Google Shape;159;p17"/>
          <p:cNvSpPr txBox="1"/>
          <p:nvPr>
            <p:ph idx="1" type="body"/>
          </p:nvPr>
        </p:nvSpPr>
        <p:spPr>
          <a:xfrm>
            <a:off x="1297500" y="1567550"/>
            <a:ext cx="3017700" cy="29112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s" sz="1400"/>
              <a:t>Se diseñó e implementó un</a:t>
            </a:r>
            <a:r>
              <a:rPr lang="es" sz="1400"/>
              <a:t> “Juego Educativo</a:t>
            </a:r>
            <a:r>
              <a:rPr lang="es" sz="1400"/>
              <a:t>” en el cual un jugador al ingresar a este recibe preguntas de cultura general a las cuales debe responder. Podrán jugar una o </a:t>
            </a:r>
            <a:r>
              <a:rPr lang="es" sz="1400"/>
              <a:t>más</a:t>
            </a:r>
            <a:r>
              <a:rPr lang="es" sz="1400"/>
              <a:t> personas simultáneamente, compitiendo entre sí.</a:t>
            </a:r>
            <a:endParaRPr sz="1400"/>
          </a:p>
          <a:p>
            <a:pPr indent="0" lvl="0" marL="0" rtl="0" algn="l">
              <a:spcBef>
                <a:spcPts val="1600"/>
              </a:spcBef>
              <a:spcAft>
                <a:spcPts val="1600"/>
              </a:spcAft>
              <a:buNone/>
            </a:pPr>
            <a:r>
              <a:t/>
            </a:r>
            <a:endParaRPr/>
          </a:p>
        </p:txBody>
      </p:sp>
      <p:sp>
        <p:nvSpPr>
          <p:cNvPr id="160" name="Google Shape;160;p17"/>
          <p:cNvSpPr txBox="1"/>
          <p:nvPr>
            <p:ph idx="1" type="body"/>
          </p:nvPr>
        </p:nvSpPr>
        <p:spPr>
          <a:xfrm>
            <a:off x="5020600" y="1677450"/>
            <a:ext cx="3429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id="161" name="Google Shape;161;p17"/>
          <p:cNvPicPr preferRelativeResize="0"/>
          <p:nvPr/>
        </p:nvPicPr>
        <p:blipFill>
          <a:blip r:embed="rId3">
            <a:alphaModFix/>
          </a:blip>
          <a:stretch>
            <a:fillRect/>
          </a:stretch>
        </p:blipFill>
        <p:spPr>
          <a:xfrm rot="253551">
            <a:off x="6936700" y="2931450"/>
            <a:ext cx="1809750" cy="1809750"/>
          </a:xfrm>
          <a:prstGeom prst="rect">
            <a:avLst/>
          </a:prstGeom>
          <a:noFill/>
          <a:ln>
            <a:noFill/>
          </a:ln>
        </p:spPr>
      </p:pic>
      <p:pic>
        <p:nvPicPr>
          <p:cNvPr id="162" name="Google Shape;162;p17"/>
          <p:cNvPicPr preferRelativeResize="0"/>
          <p:nvPr/>
        </p:nvPicPr>
        <p:blipFill>
          <a:blip r:embed="rId3">
            <a:alphaModFix/>
          </a:blip>
          <a:stretch>
            <a:fillRect/>
          </a:stretch>
        </p:blipFill>
        <p:spPr>
          <a:xfrm flipH="1" rot="627725">
            <a:off x="4705950" y="1193600"/>
            <a:ext cx="1879500" cy="1879500"/>
          </a:xfrm>
          <a:prstGeom prst="rect">
            <a:avLst/>
          </a:prstGeom>
          <a:noFill/>
          <a:ln>
            <a:noFill/>
          </a:ln>
        </p:spPr>
      </p:pic>
      <p:pic>
        <p:nvPicPr>
          <p:cNvPr id="163" name="Google Shape;163;p17"/>
          <p:cNvPicPr preferRelativeResize="0"/>
          <p:nvPr/>
        </p:nvPicPr>
        <p:blipFill>
          <a:blip r:embed="rId4">
            <a:alphaModFix/>
          </a:blip>
          <a:stretch>
            <a:fillRect/>
          </a:stretch>
        </p:blipFill>
        <p:spPr>
          <a:xfrm>
            <a:off x="6086450" y="2416862"/>
            <a:ext cx="1298175" cy="1212575"/>
          </a:xfrm>
          <a:prstGeom prst="rect">
            <a:avLst/>
          </a:prstGeom>
          <a:noFill/>
          <a:ln>
            <a:noFill/>
          </a:ln>
        </p:spPr>
      </p:pic>
      <p:pic>
        <p:nvPicPr>
          <p:cNvPr id="164" name="Google Shape;164;p17"/>
          <p:cNvPicPr preferRelativeResize="0"/>
          <p:nvPr/>
        </p:nvPicPr>
        <p:blipFill>
          <a:blip r:embed="rId3">
            <a:alphaModFix/>
          </a:blip>
          <a:stretch>
            <a:fillRect/>
          </a:stretch>
        </p:blipFill>
        <p:spPr>
          <a:xfrm flipH="1" rot="-447880">
            <a:off x="4686200" y="2861700"/>
            <a:ext cx="1879500" cy="1879500"/>
          </a:xfrm>
          <a:prstGeom prst="rect">
            <a:avLst/>
          </a:prstGeom>
          <a:noFill/>
          <a:ln>
            <a:noFill/>
          </a:ln>
        </p:spPr>
      </p:pic>
      <p:pic>
        <p:nvPicPr>
          <p:cNvPr id="165" name="Google Shape;165;p17"/>
          <p:cNvPicPr preferRelativeResize="0"/>
          <p:nvPr/>
        </p:nvPicPr>
        <p:blipFill>
          <a:blip r:embed="rId3">
            <a:alphaModFix/>
          </a:blip>
          <a:stretch>
            <a:fillRect/>
          </a:stretch>
        </p:blipFill>
        <p:spPr>
          <a:xfrm rot="-327566">
            <a:off x="7058175" y="1228475"/>
            <a:ext cx="1809750" cy="1809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1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457200" lvl="0" marL="2286000" rtl="0" algn="l">
              <a:spcBef>
                <a:spcPts val="0"/>
              </a:spcBef>
              <a:spcAft>
                <a:spcPts val="0"/>
              </a:spcAft>
              <a:buNone/>
            </a:pPr>
            <a:r>
              <a:rPr lang="es"/>
              <a:t>Reglas del juego</a:t>
            </a:r>
            <a:endParaRPr/>
          </a:p>
        </p:txBody>
      </p:sp>
      <p:sp>
        <p:nvSpPr>
          <p:cNvPr id="171" name="Google Shape;171;p18"/>
          <p:cNvSpPr txBox="1"/>
          <p:nvPr>
            <p:ph idx="1" type="body"/>
          </p:nvPr>
        </p:nvSpPr>
        <p:spPr>
          <a:xfrm>
            <a:off x="4039500" y="1526325"/>
            <a:ext cx="4296900" cy="3325800"/>
          </a:xfrm>
          <a:prstGeom prst="rect">
            <a:avLst/>
          </a:prstGeom>
        </p:spPr>
        <p:txBody>
          <a:bodyPr anchorCtr="0" anchor="t" bIns="91425" lIns="91425" spcFirstLastPara="1" rIns="91425" wrap="square" tIns="91425">
            <a:noAutofit/>
          </a:bodyPr>
          <a:lstStyle/>
          <a:p>
            <a:pPr indent="-317500" lvl="0" marL="457200" rtl="0" algn="just">
              <a:spcBef>
                <a:spcPts val="0"/>
              </a:spcBef>
              <a:spcAft>
                <a:spcPts val="0"/>
              </a:spcAft>
              <a:buSzPts val="1400"/>
              <a:buChar char="●"/>
            </a:pPr>
            <a:r>
              <a:rPr lang="es" sz="1400"/>
              <a:t>Una ronda comienza con, al menos, un jugador.</a:t>
            </a:r>
            <a:endParaRPr sz="1400"/>
          </a:p>
          <a:p>
            <a:pPr indent="-317500" lvl="0" marL="457200" rtl="0" algn="just">
              <a:spcBef>
                <a:spcPts val="0"/>
              </a:spcBef>
              <a:spcAft>
                <a:spcPts val="0"/>
              </a:spcAft>
              <a:buSzPts val="1400"/>
              <a:buChar char="●"/>
            </a:pPr>
            <a:r>
              <a:rPr lang="es" sz="1400"/>
              <a:t>Un jugador sumará 1 punto solo si responde correctamente a la pregunta de turno.</a:t>
            </a:r>
            <a:endParaRPr sz="1400"/>
          </a:p>
          <a:p>
            <a:pPr indent="-317500" lvl="0" marL="457200" rtl="0" algn="just">
              <a:spcBef>
                <a:spcPts val="0"/>
              </a:spcBef>
              <a:spcAft>
                <a:spcPts val="0"/>
              </a:spcAft>
              <a:buSzPts val="1400"/>
              <a:buChar char="●"/>
            </a:pPr>
            <a:r>
              <a:rPr lang="es" sz="1400"/>
              <a:t>Un jugador podrá intentar responder una pregunta indefinidamente o hasta que otro jugador responda correctamente.</a:t>
            </a:r>
            <a:endParaRPr sz="1400"/>
          </a:p>
          <a:p>
            <a:pPr indent="-317500" lvl="0" marL="457200" rtl="0" algn="just">
              <a:spcBef>
                <a:spcPts val="0"/>
              </a:spcBef>
              <a:spcAft>
                <a:spcPts val="0"/>
              </a:spcAft>
              <a:buSzPts val="1400"/>
              <a:buChar char="●"/>
            </a:pPr>
            <a:r>
              <a:rPr lang="es" sz="1400"/>
              <a:t>Cuando un jugador responde correctamente, comenzará una nueva ronda con una nueva pregunta para todos los jugadores activos.</a:t>
            </a:r>
            <a:endParaRPr sz="1400"/>
          </a:p>
          <a:p>
            <a:pPr indent="-317500" lvl="0" marL="457200" rtl="0" algn="just">
              <a:spcBef>
                <a:spcPts val="0"/>
              </a:spcBef>
              <a:spcAft>
                <a:spcPts val="0"/>
              </a:spcAft>
              <a:buSzPts val="1400"/>
              <a:buChar char="●"/>
            </a:pPr>
            <a:r>
              <a:rPr lang="es" sz="1400"/>
              <a:t>Si un jugador ingresa al juego en una ronda activa, se asignará para responder la pregunta actual de la ronda.</a:t>
            </a:r>
            <a:endParaRPr sz="1400"/>
          </a:p>
          <a:p>
            <a:pPr indent="0" lvl="0" marL="0" rtl="0" algn="l">
              <a:spcBef>
                <a:spcPts val="1600"/>
              </a:spcBef>
              <a:spcAft>
                <a:spcPts val="1600"/>
              </a:spcAft>
              <a:buNone/>
            </a:pPr>
            <a:r>
              <a:t/>
            </a:r>
            <a:endParaRPr/>
          </a:p>
        </p:txBody>
      </p:sp>
      <p:pic>
        <p:nvPicPr>
          <p:cNvPr id="172" name="Google Shape;172;p18"/>
          <p:cNvPicPr preferRelativeResize="0"/>
          <p:nvPr/>
        </p:nvPicPr>
        <p:blipFill>
          <a:blip r:embed="rId3">
            <a:alphaModFix/>
          </a:blip>
          <a:stretch>
            <a:fillRect/>
          </a:stretch>
        </p:blipFill>
        <p:spPr>
          <a:xfrm rot="-333789">
            <a:off x="590250" y="2479375"/>
            <a:ext cx="1959350" cy="2163700"/>
          </a:xfrm>
          <a:prstGeom prst="rect">
            <a:avLst/>
          </a:prstGeom>
          <a:noFill/>
          <a:ln>
            <a:noFill/>
          </a:ln>
        </p:spPr>
      </p:pic>
      <p:pic>
        <p:nvPicPr>
          <p:cNvPr descr="Resultado de imagen para cosmo png" id="173" name="Google Shape;173;p18"/>
          <p:cNvPicPr preferRelativeResize="0"/>
          <p:nvPr/>
        </p:nvPicPr>
        <p:blipFill>
          <a:blip r:embed="rId4">
            <a:alphaModFix/>
          </a:blip>
          <a:stretch>
            <a:fillRect/>
          </a:stretch>
        </p:blipFill>
        <p:spPr>
          <a:xfrm>
            <a:off x="2144900" y="1210725"/>
            <a:ext cx="1846575" cy="1785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1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Arquitectura de la aplicación</a:t>
            </a:r>
            <a:endParaRPr/>
          </a:p>
        </p:txBody>
      </p:sp>
      <p:pic>
        <p:nvPicPr>
          <p:cNvPr id="179" name="Google Shape;179;p19"/>
          <p:cNvPicPr preferRelativeResize="0"/>
          <p:nvPr/>
        </p:nvPicPr>
        <p:blipFill>
          <a:blip r:embed="rId3">
            <a:alphaModFix/>
          </a:blip>
          <a:stretch>
            <a:fillRect/>
          </a:stretch>
        </p:blipFill>
        <p:spPr>
          <a:xfrm>
            <a:off x="3068675" y="2508350"/>
            <a:ext cx="2222978" cy="1111500"/>
          </a:xfrm>
          <a:prstGeom prst="rect">
            <a:avLst/>
          </a:prstGeom>
          <a:noFill/>
          <a:ln>
            <a:noFill/>
          </a:ln>
        </p:spPr>
      </p:pic>
      <p:pic>
        <p:nvPicPr>
          <p:cNvPr id="180" name="Google Shape;180;p19"/>
          <p:cNvPicPr preferRelativeResize="0"/>
          <p:nvPr/>
        </p:nvPicPr>
        <p:blipFill>
          <a:blip r:embed="rId4">
            <a:alphaModFix/>
          </a:blip>
          <a:stretch>
            <a:fillRect/>
          </a:stretch>
        </p:blipFill>
        <p:spPr>
          <a:xfrm>
            <a:off x="1119701" y="1927825"/>
            <a:ext cx="1771300" cy="1771300"/>
          </a:xfrm>
          <a:prstGeom prst="rect">
            <a:avLst/>
          </a:prstGeom>
          <a:noFill/>
          <a:ln>
            <a:noFill/>
          </a:ln>
        </p:spPr>
      </p:pic>
      <p:pic>
        <p:nvPicPr>
          <p:cNvPr id="181" name="Google Shape;181;p19"/>
          <p:cNvPicPr preferRelativeResize="0"/>
          <p:nvPr/>
        </p:nvPicPr>
        <p:blipFill>
          <a:blip r:embed="rId4">
            <a:alphaModFix/>
          </a:blip>
          <a:stretch>
            <a:fillRect/>
          </a:stretch>
        </p:blipFill>
        <p:spPr>
          <a:xfrm flipH="1">
            <a:off x="6502981" y="595335"/>
            <a:ext cx="1388449" cy="1388449"/>
          </a:xfrm>
          <a:prstGeom prst="rect">
            <a:avLst/>
          </a:prstGeom>
          <a:noFill/>
          <a:ln>
            <a:noFill/>
          </a:ln>
        </p:spPr>
      </p:pic>
      <p:pic>
        <p:nvPicPr>
          <p:cNvPr id="182" name="Google Shape;182;p19"/>
          <p:cNvPicPr preferRelativeResize="0"/>
          <p:nvPr/>
        </p:nvPicPr>
        <p:blipFill>
          <a:blip r:embed="rId4">
            <a:alphaModFix/>
          </a:blip>
          <a:stretch>
            <a:fillRect/>
          </a:stretch>
        </p:blipFill>
        <p:spPr>
          <a:xfrm flipH="1">
            <a:off x="6914588" y="2078849"/>
            <a:ext cx="1322725" cy="1322703"/>
          </a:xfrm>
          <a:prstGeom prst="rect">
            <a:avLst/>
          </a:prstGeom>
          <a:noFill/>
          <a:ln>
            <a:noFill/>
          </a:ln>
        </p:spPr>
      </p:pic>
      <p:pic>
        <p:nvPicPr>
          <p:cNvPr id="183" name="Google Shape;183;p19"/>
          <p:cNvPicPr preferRelativeResize="0"/>
          <p:nvPr/>
        </p:nvPicPr>
        <p:blipFill>
          <a:blip r:embed="rId4">
            <a:alphaModFix/>
          </a:blip>
          <a:stretch>
            <a:fillRect/>
          </a:stretch>
        </p:blipFill>
        <p:spPr>
          <a:xfrm flipH="1">
            <a:off x="6103701" y="3401550"/>
            <a:ext cx="1322725" cy="1322725"/>
          </a:xfrm>
          <a:prstGeom prst="rect">
            <a:avLst/>
          </a:prstGeom>
          <a:noFill/>
          <a:ln>
            <a:noFill/>
          </a:ln>
        </p:spPr>
      </p:pic>
      <p:cxnSp>
        <p:nvCxnSpPr>
          <p:cNvPr id="184" name="Google Shape;184;p19"/>
          <p:cNvCxnSpPr/>
          <p:nvPr/>
        </p:nvCxnSpPr>
        <p:spPr>
          <a:xfrm flipH="1">
            <a:off x="4724750" y="1288500"/>
            <a:ext cx="2178900" cy="18750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85" name="Google Shape;185;p19"/>
          <p:cNvCxnSpPr/>
          <p:nvPr/>
        </p:nvCxnSpPr>
        <p:spPr>
          <a:xfrm flipH="1">
            <a:off x="4881925" y="2734125"/>
            <a:ext cx="2419800" cy="3876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86" name="Google Shape;186;p19"/>
          <p:cNvCxnSpPr/>
          <p:nvPr/>
        </p:nvCxnSpPr>
        <p:spPr>
          <a:xfrm rot="10800000">
            <a:off x="4682675" y="3163600"/>
            <a:ext cx="1864800" cy="9114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87" name="Google Shape;187;p19"/>
          <p:cNvCxnSpPr/>
          <p:nvPr/>
        </p:nvCxnSpPr>
        <p:spPr>
          <a:xfrm>
            <a:off x="2283925" y="2817925"/>
            <a:ext cx="1969200" cy="429300"/>
          </a:xfrm>
          <a:prstGeom prst="curvedConnector3">
            <a:avLst>
              <a:gd fmla="val 50000" name="adj1"/>
            </a:avLst>
          </a:prstGeom>
          <a:noFill/>
          <a:ln cap="flat" cmpd="sng" w="9525">
            <a:solidFill>
              <a:schemeClr val="dk2"/>
            </a:solidFill>
            <a:prstDash val="solid"/>
            <a:round/>
            <a:headEnd len="med" w="med" type="none"/>
            <a:tailEnd len="med" w="med" type="none"/>
          </a:ln>
        </p:spPr>
      </p:cxnSp>
      <p:sp>
        <p:nvSpPr>
          <p:cNvPr id="188" name="Google Shape;188;p19"/>
          <p:cNvSpPr txBox="1"/>
          <p:nvPr/>
        </p:nvSpPr>
        <p:spPr>
          <a:xfrm>
            <a:off x="1469700" y="3495975"/>
            <a:ext cx="1322700" cy="3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sz="1800">
                <a:solidFill>
                  <a:srgbClr val="FFFFFF"/>
                </a:solidFill>
                <a:latin typeface="Lato"/>
                <a:ea typeface="Lato"/>
                <a:cs typeface="Lato"/>
                <a:sym typeface="Lato"/>
              </a:rPr>
              <a:t>Servidor</a:t>
            </a:r>
            <a:endParaRPr b="1" sz="1800">
              <a:solidFill>
                <a:srgbClr val="FFFFFF"/>
              </a:solidFill>
              <a:latin typeface="Lato"/>
              <a:ea typeface="Lato"/>
              <a:cs typeface="Lato"/>
              <a:sym typeface="Lato"/>
            </a:endParaRPr>
          </a:p>
        </p:txBody>
      </p:sp>
      <p:sp>
        <p:nvSpPr>
          <p:cNvPr id="189" name="Google Shape;189;p19"/>
          <p:cNvSpPr txBox="1"/>
          <p:nvPr/>
        </p:nvSpPr>
        <p:spPr>
          <a:xfrm>
            <a:off x="6283725" y="4496900"/>
            <a:ext cx="1322700" cy="3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sz="1800">
                <a:solidFill>
                  <a:srgbClr val="FFFFFF"/>
                </a:solidFill>
                <a:latin typeface="Lato"/>
                <a:ea typeface="Lato"/>
                <a:cs typeface="Lato"/>
                <a:sym typeface="Lato"/>
              </a:rPr>
              <a:t>Cliente</a:t>
            </a:r>
            <a:endParaRPr b="1" sz="1800">
              <a:solidFill>
                <a:srgbClr val="FFFFFF"/>
              </a:solidFill>
              <a:latin typeface="Lato"/>
              <a:ea typeface="Lato"/>
              <a:cs typeface="Lato"/>
              <a:sym typeface="Lato"/>
            </a:endParaRPr>
          </a:p>
        </p:txBody>
      </p:sp>
      <p:sp>
        <p:nvSpPr>
          <p:cNvPr id="190" name="Google Shape;190;p19"/>
          <p:cNvSpPr txBox="1"/>
          <p:nvPr/>
        </p:nvSpPr>
        <p:spPr>
          <a:xfrm>
            <a:off x="7075150" y="3245350"/>
            <a:ext cx="1322700" cy="3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sz="1800">
                <a:solidFill>
                  <a:srgbClr val="FFFFFF"/>
                </a:solidFill>
                <a:latin typeface="Lato"/>
                <a:ea typeface="Lato"/>
                <a:cs typeface="Lato"/>
                <a:sym typeface="Lato"/>
              </a:rPr>
              <a:t>Cliente</a:t>
            </a:r>
            <a:endParaRPr b="1" sz="1800">
              <a:solidFill>
                <a:srgbClr val="FFFFFF"/>
              </a:solidFill>
              <a:latin typeface="Lato"/>
              <a:ea typeface="Lato"/>
              <a:cs typeface="Lato"/>
              <a:sym typeface="Lato"/>
            </a:endParaRPr>
          </a:p>
        </p:txBody>
      </p:sp>
      <p:sp>
        <p:nvSpPr>
          <p:cNvPr id="191" name="Google Shape;191;p19"/>
          <p:cNvSpPr txBox="1"/>
          <p:nvPr/>
        </p:nvSpPr>
        <p:spPr>
          <a:xfrm>
            <a:off x="6708488" y="1753938"/>
            <a:ext cx="1322700" cy="3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sz="1800">
                <a:solidFill>
                  <a:srgbClr val="FFFFFF"/>
                </a:solidFill>
                <a:latin typeface="Lato"/>
                <a:ea typeface="Lato"/>
                <a:cs typeface="Lato"/>
                <a:sym typeface="Lato"/>
              </a:rPr>
              <a:t>Cliente</a:t>
            </a:r>
            <a:endParaRPr b="1" sz="1800">
              <a:solidFill>
                <a:srgbClr val="FFFFFF"/>
              </a:solidFill>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20"/>
          <p:cNvSpPr txBox="1"/>
          <p:nvPr>
            <p:ph type="title"/>
          </p:nvPr>
        </p:nvSpPr>
        <p:spPr>
          <a:xfrm>
            <a:off x="823850" y="1041075"/>
            <a:ext cx="7123800" cy="2160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sz="3600"/>
              <a:t>Ejecución en vivo</a:t>
            </a:r>
            <a:endParaRPr sz="36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Google Shape;201;p2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Conclusión</a:t>
            </a:r>
            <a:endParaRPr/>
          </a:p>
        </p:txBody>
      </p:sp>
      <p:sp>
        <p:nvSpPr>
          <p:cNvPr id="202" name="Google Shape;202;p21"/>
          <p:cNvSpPr txBox="1"/>
          <p:nvPr>
            <p:ph idx="1" type="body"/>
          </p:nvPr>
        </p:nvSpPr>
        <p:spPr>
          <a:xfrm>
            <a:off x="1235650" y="464625"/>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800"/>
          </a:p>
          <a:p>
            <a:pPr indent="0" lvl="0" marL="0" rtl="0" algn="l">
              <a:spcBef>
                <a:spcPts val="1600"/>
              </a:spcBef>
              <a:spcAft>
                <a:spcPts val="0"/>
              </a:spcAft>
              <a:buNone/>
            </a:pPr>
            <a:r>
              <a:t/>
            </a:r>
            <a:endParaRPr sz="1800"/>
          </a:p>
          <a:p>
            <a:pPr indent="-342900" lvl="0" marL="457200" rtl="0" algn="l">
              <a:spcBef>
                <a:spcPts val="1600"/>
              </a:spcBef>
              <a:spcAft>
                <a:spcPts val="0"/>
              </a:spcAft>
              <a:buSzPts val="1800"/>
              <a:buChar char="●"/>
            </a:pPr>
            <a:r>
              <a:rPr lang="es" sz="1800"/>
              <a:t>Aplicación</a:t>
            </a:r>
            <a:r>
              <a:rPr lang="es" sz="1800"/>
              <a:t> de Sockets.</a:t>
            </a:r>
            <a:endParaRPr sz="1800"/>
          </a:p>
          <a:p>
            <a:pPr indent="-342900" lvl="0" marL="457200" rtl="0" algn="l">
              <a:spcBef>
                <a:spcPts val="0"/>
              </a:spcBef>
              <a:spcAft>
                <a:spcPts val="0"/>
              </a:spcAft>
              <a:buSzPts val="1800"/>
              <a:buChar char="●"/>
            </a:pPr>
            <a:r>
              <a:rPr lang="es" sz="1800"/>
              <a:t>Sockets en la actualidad.</a:t>
            </a:r>
            <a:endParaRPr sz="1800"/>
          </a:p>
          <a:p>
            <a:pPr indent="-342900" lvl="0" marL="457200" rtl="0" algn="l">
              <a:spcBef>
                <a:spcPts val="0"/>
              </a:spcBef>
              <a:spcAft>
                <a:spcPts val="0"/>
              </a:spcAft>
              <a:buSzPts val="1800"/>
              <a:buChar char="●"/>
            </a:pPr>
            <a:r>
              <a:rPr lang="es" sz="1800"/>
              <a:t>Seguridad.</a:t>
            </a:r>
            <a:endParaRPr sz="1800"/>
          </a:p>
          <a:p>
            <a:pPr indent="-342900" lvl="0" marL="457200" rtl="0" algn="l">
              <a:spcBef>
                <a:spcPts val="0"/>
              </a:spcBef>
              <a:spcAft>
                <a:spcPts val="0"/>
              </a:spcAft>
              <a:buSzPts val="1800"/>
              <a:buChar char="●"/>
            </a:pPr>
            <a:r>
              <a:rPr lang="es" sz="1800"/>
              <a:t>Aplicación</a:t>
            </a:r>
            <a:r>
              <a:rPr lang="es" sz="1800"/>
              <a:t> desarrollada.</a:t>
            </a:r>
            <a:endParaRPr sz="18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