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E23C"/>
    <a:srgbClr val="FBFBFB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75746" y="2077331"/>
            <a:ext cx="8059783" cy="855622"/>
          </a:xfrm>
        </p:spPr>
        <p:txBody>
          <a:bodyPr/>
          <a:lstStyle/>
          <a:p>
            <a:r>
              <a:rPr lang="es-CL" dirty="0" smtClean="0"/>
              <a:t>“</a:t>
            </a:r>
            <a:r>
              <a:rPr lang="es-CL" sz="4800" dirty="0" smtClean="0"/>
              <a:t>El               hidropónico”</a:t>
            </a:r>
            <a:endParaRPr lang="es-CL" sz="4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582510" y="3774751"/>
            <a:ext cx="2846253" cy="144998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s-CL" dirty="0" smtClean="0"/>
              <a:t>Integrantes:</a:t>
            </a:r>
            <a:endParaRPr lang="es-CL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CL" dirty="0" smtClean="0"/>
              <a:t>Huber Ticona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CL" dirty="0" smtClean="0"/>
              <a:t>Camilo Mamani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CL" dirty="0" smtClean="0"/>
              <a:t>Fabián Ríos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5282" flipH="1">
            <a:off x="6100761" y="3938879"/>
            <a:ext cx="6503068" cy="395386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42" y="3774751"/>
            <a:ext cx="4282116" cy="335122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324" y="1235532"/>
            <a:ext cx="4443632" cy="253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0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 Qué es la hidroponía ?</a:t>
            </a:r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295401" y="2556932"/>
            <a:ext cx="4934918" cy="3318936"/>
          </a:xfrm>
        </p:spPr>
        <p:txBody>
          <a:bodyPr>
            <a:normAutofit/>
          </a:bodyPr>
          <a:lstStyle/>
          <a:p>
            <a:r>
              <a:rPr lang="es-CL" sz="2800" dirty="0" smtClean="0"/>
              <a:t>La hidroponía </a:t>
            </a:r>
            <a:r>
              <a:rPr lang="es-CL" sz="2800" dirty="0"/>
              <a:t>es un método de cultivo de plantas que en lugar de tierra utiliza únicamente soluciones acuosas con nutrientes químicos </a:t>
            </a:r>
            <a:r>
              <a:rPr lang="es-CL" sz="2800" dirty="0" smtClean="0"/>
              <a:t>disueltos en ella.</a:t>
            </a:r>
            <a:endParaRPr lang="es-CL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323" y="2499395"/>
            <a:ext cx="4624794" cy="343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4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L" dirty="0" smtClean="0"/>
              <a:t>Materiales utilizados: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4439" y="2432945"/>
            <a:ext cx="5911311" cy="3318936"/>
          </a:xfrm>
        </p:spPr>
        <p:txBody>
          <a:bodyPr>
            <a:normAutofit fontScale="92500" lnSpcReduction="10000"/>
          </a:bodyPr>
          <a:lstStyle/>
          <a:p>
            <a:r>
              <a:rPr lang="es-CL" dirty="0" smtClean="0">
                <a:solidFill>
                  <a:srgbClr val="08E23C"/>
                </a:solidFill>
              </a:rPr>
              <a:t>2 Botellas de 6 Lts.</a:t>
            </a:r>
            <a:r>
              <a:rPr lang="es-CL" dirty="0">
                <a:solidFill>
                  <a:srgbClr val="08E23C"/>
                </a:solidFill>
              </a:rPr>
              <a:t> </a:t>
            </a:r>
            <a:endParaRPr lang="es-CL" dirty="0" smtClean="0">
              <a:solidFill>
                <a:srgbClr val="08E23C"/>
              </a:solidFill>
            </a:endParaRPr>
          </a:p>
          <a:p>
            <a:r>
              <a:rPr lang="es-CL" dirty="0" smtClean="0">
                <a:solidFill>
                  <a:srgbClr val="08E23C"/>
                </a:solidFill>
              </a:rPr>
              <a:t>1 Trozo de madera ½ m^2 </a:t>
            </a:r>
            <a:endParaRPr lang="es-CL" dirty="0" smtClean="0">
              <a:solidFill>
                <a:srgbClr val="08E23C"/>
              </a:solidFill>
            </a:endParaRPr>
          </a:p>
          <a:p>
            <a:r>
              <a:rPr lang="es-CL" dirty="0" smtClean="0">
                <a:solidFill>
                  <a:srgbClr val="08E23C"/>
                </a:solidFill>
              </a:rPr>
              <a:t>1 </a:t>
            </a:r>
            <a:r>
              <a:rPr lang="es-CL" dirty="0">
                <a:solidFill>
                  <a:srgbClr val="08E23C"/>
                </a:solidFill>
              </a:rPr>
              <a:t>Pegamento PVC</a:t>
            </a:r>
            <a:r>
              <a:rPr lang="es-CL" dirty="0" smtClean="0">
                <a:solidFill>
                  <a:srgbClr val="08E23C"/>
                </a:solidFill>
              </a:rPr>
              <a:t>.</a:t>
            </a:r>
          </a:p>
          <a:p>
            <a:r>
              <a:rPr lang="es-CL" dirty="0"/>
              <a:t>2 tubos 3.2m y 2cm Ø </a:t>
            </a:r>
            <a:endParaRPr lang="es-CL" dirty="0" smtClean="0">
              <a:solidFill>
                <a:schemeClr val="tx1"/>
              </a:solidFill>
            </a:endParaRPr>
          </a:p>
          <a:p>
            <a:r>
              <a:rPr lang="es-CL" dirty="0" smtClean="0">
                <a:solidFill>
                  <a:schemeClr val="tx1"/>
                </a:solidFill>
              </a:rPr>
              <a:t>10 </a:t>
            </a:r>
            <a:r>
              <a:rPr lang="es-CL" dirty="0">
                <a:solidFill>
                  <a:schemeClr val="tx1"/>
                </a:solidFill>
              </a:rPr>
              <a:t>codos de 2 Ø</a:t>
            </a:r>
            <a:r>
              <a:rPr lang="es-CL" dirty="0" smtClean="0">
                <a:solidFill>
                  <a:schemeClr val="tx1"/>
                </a:solidFill>
              </a:rPr>
              <a:t>.</a:t>
            </a:r>
            <a:endParaRPr lang="es-CL" dirty="0" smtClean="0">
              <a:solidFill>
                <a:srgbClr val="08E23C"/>
              </a:solidFill>
            </a:endParaRPr>
          </a:p>
          <a:p>
            <a:r>
              <a:rPr lang="es-CL" dirty="0" smtClean="0"/>
              <a:t>1 Silicona en barra.</a:t>
            </a:r>
          </a:p>
          <a:p>
            <a:r>
              <a:rPr lang="es-CL" dirty="0" smtClean="0"/>
              <a:t>1 Lamina de mica plástica.</a:t>
            </a:r>
          </a:p>
          <a:p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76" y="2475775"/>
            <a:ext cx="1112552" cy="111255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923932" y="2710262"/>
            <a:ext cx="339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solidFill>
                  <a:srgbClr val="08E23C"/>
                </a:solidFill>
              </a:rPr>
              <a:t>RECICLADO</a:t>
            </a:r>
            <a:endParaRPr lang="es-CL" b="1" dirty="0">
              <a:solidFill>
                <a:srgbClr val="08E23C"/>
              </a:solidFill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174994"/>
              </p:ext>
            </p:extLst>
          </p:nvPr>
        </p:nvGraphicFramePr>
        <p:xfrm>
          <a:off x="6761333" y="3725413"/>
          <a:ext cx="1904569" cy="1911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569">
                  <a:extLst>
                    <a:ext uri="{9D8B030D-6E8A-4147-A177-3AD203B41FA5}">
                      <a16:colId xmlns:a16="http://schemas.microsoft.com/office/drawing/2014/main" val="3298765544"/>
                    </a:ext>
                  </a:extLst>
                </a:gridCol>
              </a:tblGrid>
              <a:tr h="477948">
                <a:tc>
                  <a:txBody>
                    <a:bodyPr/>
                    <a:lstStyle/>
                    <a:p>
                      <a:r>
                        <a:rPr lang="es-CL" sz="2400" dirty="0" smtClean="0"/>
                        <a:t>1890 CLP</a:t>
                      </a:r>
                      <a:endParaRPr lang="es-C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42605"/>
                  </a:ext>
                </a:extLst>
              </a:tr>
              <a:tr h="477948">
                <a:tc>
                  <a:txBody>
                    <a:bodyPr/>
                    <a:lstStyle/>
                    <a:p>
                      <a:r>
                        <a:rPr lang="es-CL" sz="2400" dirty="0" smtClean="0"/>
                        <a:t>1400 CLP</a:t>
                      </a:r>
                      <a:endParaRPr lang="es-C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858"/>
                  </a:ext>
                </a:extLst>
              </a:tr>
              <a:tr h="477948">
                <a:tc>
                  <a:txBody>
                    <a:bodyPr/>
                    <a:lstStyle/>
                    <a:p>
                      <a:r>
                        <a:rPr lang="es-CL" sz="2400" dirty="0" smtClean="0"/>
                        <a:t>330 CLP</a:t>
                      </a:r>
                      <a:endParaRPr lang="es-C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412368"/>
                  </a:ext>
                </a:extLst>
              </a:tr>
              <a:tr h="477948">
                <a:tc>
                  <a:txBody>
                    <a:bodyPr/>
                    <a:lstStyle/>
                    <a:p>
                      <a:r>
                        <a:rPr lang="es-CL" sz="2400" dirty="0" smtClean="0"/>
                        <a:t>100 CLP</a:t>
                      </a:r>
                      <a:endParaRPr lang="es-C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550034"/>
                  </a:ext>
                </a:extLst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50956">
            <a:off x="3962423" y="3706831"/>
            <a:ext cx="2805634" cy="187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9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3106" y="698499"/>
            <a:ext cx="9601196" cy="1303867"/>
          </a:xfrm>
        </p:spPr>
        <p:txBody>
          <a:bodyPr/>
          <a:lstStyle/>
          <a:p>
            <a:r>
              <a:rPr lang="es-CL" dirty="0" smtClean="0"/>
              <a:t>Diseño de la maqueta</a:t>
            </a:r>
            <a:endParaRPr lang="es-C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95400" y="2370402"/>
            <a:ext cx="4718304" cy="576262"/>
          </a:xfrm>
        </p:spPr>
        <p:txBody>
          <a:bodyPr/>
          <a:lstStyle/>
          <a:p>
            <a:r>
              <a:rPr lang="es-CL" dirty="0" smtClean="0"/>
              <a:t>DIGITAL</a:t>
            </a:r>
            <a:endParaRPr lang="es-C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9541" y="2354065"/>
            <a:ext cx="4718304" cy="576262"/>
          </a:xfrm>
        </p:spPr>
        <p:txBody>
          <a:bodyPr/>
          <a:lstStyle/>
          <a:p>
            <a:r>
              <a:rPr lang="es-CL" dirty="0" smtClean="0"/>
              <a:t>FISICO</a:t>
            </a:r>
            <a:endParaRPr lang="es-CL" dirty="0"/>
          </a:p>
        </p:txBody>
      </p:sp>
      <p:pic>
        <p:nvPicPr>
          <p:cNvPr id="13" name="Marcador de contenido 12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198" y="3049770"/>
            <a:ext cx="5209040" cy="2927798"/>
          </a:xfr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06" y="2954026"/>
            <a:ext cx="4940125" cy="31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0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3.googleusercontent.com/RMOfpPRPwMC5qUQWJJ6-O38Piv8hOGrmq60H_DoTumhYSj3_-6ROI6iixtbUxqj8RvuFZo4M8LxpS7XH-CSzHI6iZ2g_3Mj4ndpu2WBwlxMmVosr0Qz1SDbrvT2nQ7InzO5bxWC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8" y="2086669"/>
            <a:ext cx="5536792" cy="343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278550" y="888274"/>
            <a:ext cx="6061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s-CL" sz="3200" dirty="0" smtClean="0"/>
              <a:t>Operatividad de la maqueta:</a:t>
            </a:r>
            <a:endParaRPr lang="es-CL" sz="3200" dirty="0"/>
          </a:p>
        </p:txBody>
      </p:sp>
      <p:sp>
        <p:nvSpPr>
          <p:cNvPr id="4" name="CuadroTexto 3"/>
          <p:cNvSpPr txBox="1"/>
          <p:nvPr/>
        </p:nvSpPr>
        <p:spPr>
          <a:xfrm>
            <a:off x="6282077" y="23561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6814749" y="2086668"/>
            <a:ext cx="4210301" cy="343891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 smtClean="0"/>
              <a:t>Esta maqueta cuenta con dos almacenes de agua. En el compartimiento de agua reutilizable habrá un motor (bomba de agua) que impulsará el agua desde el </a:t>
            </a:r>
            <a:r>
              <a:rPr lang="es-CL" b="1" dirty="0" smtClean="0"/>
              <a:t>almacén de agua reutilizable </a:t>
            </a:r>
            <a:r>
              <a:rPr lang="es-CL" dirty="0" smtClean="0"/>
              <a:t>hacia la parte más alta de la maqueta. </a:t>
            </a:r>
          </a:p>
        </p:txBody>
      </p:sp>
    </p:spTree>
    <p:extLst>
      <p:ext uri="{BB962C8B-B14F-4D97-AF65-F5344CB8AC3E}">
        <p14:creationId xmlns:p14="http://schemas.microsoft.com/office/powerpoint/2010/main" val="397949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3.googleusercontent.com/RMOfpPRPwMC5qUQWJJ6-O38Piv8hOGrmq60H_DoTumhYSj3_-6ROI6iixtbUxqj8RvuFZo4M8LxpS7XH-CSzHI6iZ2g_3Mj4ndpu2WBwlxMmVosr0Qz1SDbrvT2nQ7InzO5bxWC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8" y="2086669"/>
            <a:ext cx="5536792" cy="343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278550" y="888274"/>
            <a:ext cx="6061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s-CL" sz="3200" dirty="0" smtClean="0"/>
              <a:t>Operatividad de la maqueta:</a:t>
            </a:r>
            <a:endParaRPr lang="es-CL" sz="3200" dirty="0"/>
          </a:p>
        </p:txBody>
      </p:sp>
      <p:sp>
        <p:nvSpPr>
          <p:cNvPr id="4" name="CuadroTexto 3"/>
          <p:cNvSpPr txBox="1"/>
          <p:nvPr/>
        </p:nvSpPr>
        <p:spPr>
          <a:xfrm>
            <a:off x="6282077" y="23561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6814749" y="2086668"/>
            <a:ext cx="4210301" cy="343891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/>
              <a:t>De presentar escasez de agua o exceso de minerales </a:t>
            </a:r>
            <a:r>
              <a:rPr lang="es-CL" dirty="0" smtClean="0"/>
              <a:t>, </a:t>
            </a:r>
            <a:r>
              <a:rPr lang="es-CL" dirty="0"/>
              <a:t>se abrirá el solenoide </a:t>
            </a:r>
            <a:r>
              <a:rPr lang="es-CL" dirty="0" smtClean="0"/>
              <a:t>que </a:t>
            </a:r>
            <a:r>
              <a:rPr lang="es-CL" dirty="0"/>
              <a:t>conecta el </a:t>
            </a:r>
            <a:r>
              <a:rPr lang="es-CL" dirty="0" smtClean="0"/>
              <a:t>almacén </a:t>
            </a:r>
            <a:r>
              <a:rPr lang="es-CL" dirty="0"/>
              <a:t>de agua limpia </a:t>
            </a:r>
            <a:r>
              <a:rPr lang="es-CL" dirty="0" smtClean="0"/>
              <a:t>(almacén </a:t>
            </a:r>
            <a:r>
              <a:rPr lang="es-CL" dirty="0"/>
              <a:t>mas alto) con el de agua reutilizable, permitiendo, por gravedad, el llenado del </a:t>
            </a:r>
            <a:r>
              <a:rPr lang="es-CL" dirty="0" smtClean="0"/>
              <a:t>almacén </a:t>
            </a:r>
            <a:r>
              <a:rPr lang="es-CL" dirty="0"/>
              <a:t>de agua reutilizable con agua </a:t>
            </a:r>
            <a:r>
              <a:rPr lang="es-CL" dirty="0" smtClean="0"/>
              <a:t>limpia.</a:t>
            </a:r>
          </a:p>
        </p:txBody>
      </p:sp>
    </p:spTree>
    <p:extLst>
      <p:ext uri="{BB962C8B-B14F-4D97-AF65-F5344CB8AC3E}">
        <p14:creationId xmlns:p14="http://schemas.microsoft.com/office/powerpoint/2010/main" val="2169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57600" y="927462"/>
            <a:ext cx="4783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/>
              <a:t>¿ Que y como plantar ?</a:t>
            </a:r>
            <a:endParaRPr lang="es-CL" sz="4000" dirty="0"/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1295401" y="2556931"/>
            <a:ext cx="4151810" cy="300784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CL" smtClean="0"/>
              <a:t>La maqueta cuenta con perforaciones en el tubo de paso de agua donde irán las plantas (cilantro) a cultivar. Se desarrolló un dispositivo de forma cónica hecho de plástico que permite a extensión de la raíz y la sujeción de la planta a la perforación.</a:t>
            </a:r>
            <a:endParaRPr lang="es-CL" dirty="0"/>
          </a:p>
        </p:txBody>
      </p:sp>
      <p:pic>
        <p:nvPicPr>
          <p:cNvPr id="4" name="Picture 5" descr="https://lh3.googleusercontent.com/PbBGoSlMysnFcpKZ_J06yFX6hIWw9twAZ0ZNV-a7ceQQg3Xwhqf4_yXrjdVM-yQHyIJGp5VfGIvLgUlwfAV30JNibkML-PGLW--r5kIfFldo9386xKkPFLCB0gpTGjiatP28R7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606" y="2531326"/>
            <a:ext cx="2221866" cy="305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lh4.googleusercontent.com/ATjmNie_UzKlPnXHelhnws87iQCgEfOIWjeOmrefxNMGB8JH8HVcYeq3zY-xELR6IUK9Kvs-G4-eRE9WHj4MpYcEt9ICRZ5wAbAb_nNl-KMEuJax3wIrdva_kA-XIKKKjRIZsJf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282" y="2709455"/>
            <a:ext cx="28575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lipse 22"/>
          <p:cNvSpPr/>
          <p:nvPr/>
        </p:nvSpPr>
        <p:spPr>
          <a:xfrm>
            <a:off x="6588908" y="3171228"/>
            <a:ext cx="608760" cy="608400"/>
          </a:xfrm>
          <a:prstGeom prst="ellipse">
            <a:avLst/>
          </a:prstGeom>
          <a:noFill/>
          <a:ln w="240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00000"/>
              </a:solidFill>
            </a:endParaRPr>
          </a:p>
        </p:txBody>
      </p:sp>
      <p:cxnSp>
        <p:nvCxnSpPr>
          <p:cNvPr id="38" name="Conector recto de flecha 37"/>
          <p:cNvCxnSpPr>
            <a:stCxn id="23" idx="7"/>
          </p:cNvCxnSpPr>
          <p:nvPr/>
        </p:nvCxnSpPr>
        <p:spPr>
          <a:xfrm flipV="1">
            <a:off x="7108517" y="2804760"/>
            <a:ext cx="1351483" cy="455566"/>
          </a:xfrm>
          <a:prstGeom prst="straightConnector1">
            <a:avLst/>
          </a:prstGeom>
          <a:ln w="240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>
            <a:stCxn id="23" idx="5"/>
          </p:cNvCxnSpPr>
          <p:nvPr/>
        </p:nvCxnSpPr>
        <p:spPr>
          <a:xfrm>
            <a:off x="7108517" y="3690530"/>
            <a:ext cx="1459124" cy="420310"/>
          </a:xfrm>
          <a:prstGeom prst="line">
            <a:avLst/>
          </a:prstGeom>
          <a:ln w="240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n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579" y="3475428"/>
            <a:ext cx="3335361" cy="333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8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2374" y="796438"/>
            <a:ext cx="4045057" cy="768891"/>
          </a:xfrm>
        </p:spPr>
        <p:txBody>
          <a:bodyPr>
            <a:normAutofit/>
          </a:bodyPr>
          <a:lstStyle/>
          <a:p>
            <a:r>
              <a:rPr lang="es-CL" sz="4000" dirty="0" smtClean="0"/>
              <a:t>Funcionamiento</a:t>
            </a:r>
            <a:r>
              <a:rPr lang="es-CL" dirty="0" smtClean="0"/>
              <a:t>:</a:t>
            </a:r>
            <a:endParaRPr lang="es-CL" dirty="0"/>
          </a:p>
        </p:txBody>
      </p:sp>
      <p:sp>
        <p:nvSpPr>
          <p:cNvPr id="7" name="AutoShape 2" descr="https://cdn.fbsbx.com/v/t59.2708-21/66156635_396782044362745_458308096071041024_n.gif?_nc_cat=100&amp;_nc_oc=AQn2UhnEsgzKY0gD2TF9FJAxegq-JgOvtmmC6Cjyc8POk545OSy8A6NPuAqVaMOXG-q3QEKNxyYA9-5P-yoMi3Qt&amp;_nc_ht=cdn.fbsbx.com&amp;oh=bcfc8f34b8968c83964b730f637cad75&amp;oe=5D79ED23"/>
          <p:cNvSpPr>
            <a:spLocks noChangeAspect="1" noChangeArrowheads="1"/>
          </p:cNvSpPr>
          <p:nvPr/>
        </p:nvSpPr>
        <p:spPr bwMode="auto">
          <a:xfrm>
            <a:off x="155574" y="-144463"/>
            <a:ext cx="2169171" cy="216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66" y="940126"/>
            <a:ext cx="2820932" cy="4892675"/>
          </a:xfr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91" y="3444782"/>
            <a:ext cx="4285375" cy="241052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688" y="4234831"/>
            <a:ext cx="3200677" cy="182895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60" y="5889727"/>
            <a:ext cx="520714" cy="29889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978" y="1389568"/>
            <a:ext cx="2438095" cy="1460317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658319" y="2247254"/>
            <a:ext cx="4086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En estas imágenes se muestra el proceso</a:t>
            </a:r>
          </a:p>
          <a:p>
            <a:r>
              <a:rPr lang="es-CL" dirty="0"/>
              <a:t> </a:t>
            </a:r>
            <a:r>
              <a:rPr lang="es-CL" dirty="0" smtClean="0"/>
              <a:t>    de riego manualmente.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0530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Conclusión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1" y="2556932"/>
            <a:ext cx="8298050" cy="3192939"/>
          </a:xfrm>
        </p:spPr>
        <p:txBody>
          <a:bodyPr>
            <a:normAutofit/>
          </a:bodyPr>
          <a:lstStyle/>
          <a:p>
            <a:r>
              <a:rPr lang="es-CL" dirty="0"/>
              <a:t>Tomando en cuenta nuestro desconocimiento en ciertos aspectos específicos, como el tamaño de los  sensores de los que dispondremos, el diseño aún se mantiene con posibilidades de cambio. </a:t>
            </a:r>
          </a:p>
          <a:p>
            <a:r>
              <a:rPr lang="es-CL" dirty="0"/>
              <a:t>Considerando el tamaño reducido de las plantas que podemos cultivar, esto debido a la elección de materiales, la maqueta bien puede ser utilizada para la germinación de semillas y asentamiento es esquejes para luego reubicarlas en SHC de mayor tamaño</a:t>
            </a:r>
            <a:r>
              <a:rPr lang="es-CL" dirty="0" smtClean="0"/>
              <a:t>.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69" y="3151806"/>
            <a:ext cx="2476500" cy="27241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93" y="459639"/>
            <a:ext cx="1476052" cy="150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8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237</TotalTime>
  <Words>285</Words>
  <Application>Microsoft Office PowerPoint</Application>
  <PresentationFormat>Panorámica</PresentationFormat>
  <Paragraphs>35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Garamond</vt:lpstr>
      <vt:lpstr>Wingdings</vt:lpstr>
      <vt:lpstr>Orgánico</vt:lpstr>
      <vt:lpstr>“El               hidropónico”</vt:lpstr>
      <vt:lpstr>¿ Qué es la hidroponía ?</vt:lpstr>
      <vt:lpstr>Materiales utilizados:</vt:lpstr>
      <vt:lpstr>Diseño de la maqueta</vt:lpstr>
      <vt:lpstr>Presentación de PowerPoint</vt:lpstr>
      <vt:lpstr>Presentación de PowerPoint</vt:lpstr>
      <vt:lpstr>Presentación de PowerPoint</vt:lpstr>
      <vt:lpstr>Funcionamiento:</vt:lpstr>
      <vt:lpstr>Conclusión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“El cilantro hidropónico”</dc:title>
  <dc:creator>huber ticona</dc:creator>
  <cp:lastModifiedBy>huber ticona</cp:lastModifiedBy>
  <cp:revision>19</cp:revision>
  <dcterms:created xsi:type="dcterms:W3CDTF">2019-09-10T15:09:30Z</dcterms:created>
  <dcterms:modified xsi:type="dcterms:W3CDTF">2019-09-10T19:11:44Z</dcterms:modified>
</cp:coreProperties>
</file>