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embeddedFontLst>
    <p:embeddedFont>
      <p:font typeface="Alegreya" panose="020B0604020202020204" charset="0"/>
      <p:regular r:id="rId37"/>
      <p:bold r:id="rId38"/>
      <p:italic r:id="rId39"/>
      <p:boldItalic r:id="rId40"/>
    </p:embeddedFont>
    <p:embeddedFont>
      <p:font typeface="Economica" panose="020B0604020202020204" charset="0"/>
      <p:regular r:id="rId41"/>
      <p:bold r:id="rId42"/>
      <p:italic r:id="rId43"/>
      <p:boldItalic r:id="rId44"/>
    </p:embeddedFont>
    <p:embeddedFont>
      <p:font typeface="Open Sans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5E6286-B335-41CD-809B-EA76A23068E6}">
  <a:tblStyle styleId="{4B5E6286-B335-41CD-809B-EA76A23068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2378DF8-394C-4742-9593-EA0A5CAD78C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76b59321a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76b59321a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76b5932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76b5932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76b59321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76b59321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76b59321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76b59321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</a:rPr>
              <a:t>Para poder tener una buena comunicación durante las horas de trabajo en casa o en caso de que un integrante del proyecto falte, se utilizan diferentes redes sociales y herramientas de trabajo:</a:t>
            </a:r>
            <a:endParaRPr sz="10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</a:rPr>
              <a:t>Discord: Software gratuito de comunicación online, este cuenta con un sistema de salas, el proyecto cuenta con una sala de trabajo con un chat y llamada de voz grupal. Este funciona tanto en Windows como en Android.</a:t>
            </a:r>
            <a:endParaRPr sz="10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</a:rPr>
              <a:t>Facebook Messenger: En caso de tener de una emergencia y/o un inconveniente se creó un grupo en “Facebook Messenger”. Es una aplicación de celular que permite una comunicación a través de mensajes en cualquier momento.</a:t>
            </a:r>
            <a:endParaRPr sz="10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</a:rPr>
              <a:t>Google Drive: Es una plataforma donde se almacenarán los informes, bitácoras, tratamientos de riesgos, etc. También se usa como herramienta para el desarrollo de informes y presentaciones, ya que, cuenta con un sistema de trabajo online en el cual se puede avanzar paralelamente en ello.</a:t>
            </a:r>
            <a:endParaRPr sz="10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</a:rPr>
              <a:t>Por último, en horas libres se realizarán juntas de trabajo para avanzar o perfeccionar el proyecto. 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08ac47aa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08ac47aa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08ac47aa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08ac47aa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08ac47aa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08ac47aa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08ac47aa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08ac47aa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08ac47aa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08ac47aa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08ac47aa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08ac47aa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756777a1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756777a1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08ac47aa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08ac47aa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08ac47aa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08ac47aa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08ac47aab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08ac47aab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76b59321a_4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76b59321a_4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08ac47aa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608ac47aa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76b59321a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76b59321a_3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76b59321a_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76b59321a_3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76b59321a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76b59321a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76b59321a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76b59321a_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08ac47aa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608ac47aa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756777a14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756777a14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77bfdf59f_4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77bfdf59f_4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76b59321a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476b59321a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77bfdf59f_4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477bfdf59f_4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608ac47aab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608ac47aab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08ac47aa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608ac47aa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756777a14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756777a14_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756777a14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756777a14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756777a14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756777a14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756777a14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756777a14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756777a1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756777a1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76b59321a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76b59321a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mehydrosystems.com/index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earchdatacenter.techtarget.com/es/definicion/Internet-de-las-cosas-IoT" TargetMode="External"/><Relationship Id="rId4" Type="http://schemas.openxmlformats.org/officeDocument/2006/relationships/hyperlink" Target="https://agriculturers.com/aprende-sobre-el-sistema-hidroponia-nf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733150" y="1297525"/>
            <a:ext cx="36777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/>
              <a:t>Home Farm</a:t>
            </a:r>
            <a:endParaRPr sz="720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2787405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Sistema Hidropónico Casero</a:t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95125" y="3119300"/>
            <a:ext cx="2949600" cy="20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Alegreya"/>
                <a:ea typeface="Alegreya"/>
                <a:cs typeface="Alegreya"/>
                <a:sym typeface="Alegreya"/>
              </a:rPr>
              <a:t>Integrantes del equipo:</a:t>
            </a:r>
            <a:endParaRPr dirty="0"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Alegreya"/>
                <a:ea typeface="Alegreya"/>
                <a:cs typeface="Alegreya"/>
                <a:sym typeface="Alegreya"/>
              </a:rPr>
              <a:t>	Pedro    Araya          A.</a:t>
            </a:r>
            <a:endParaRPr dirty="0"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Alegreya"/>
                <a:ea typeface="Alegreya"/>
                <a:cs typeface="Alegreya"/>
                <a:sym typeface="Alegreya"/>
              </a:rPr>
              <a:t>	Gabriel  Echeverría C.</a:t>
            </a:r>
            <a:endParaRPr dirty="0"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Alegreya"/>
                <a:ea typeface="Alegreya"/>
                <a:cs typeface="Alegreya"/>
                <a:sym typeface="Alegreya"/>
              </a:rPr>
              <a:t>	Scarlett Oswald       C.</a:t>
            </a:r>
            <a:endParaRPr dirty="0"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Alegreya"/>
                <a:ea typeface="Alegreya"/>
                <a:cs typeface="Alegreya"/>
                <a:sym typeface="Alegreya"/>
              </a:rPr>
              <a:t>Asignatura:</a:t>
            </a:r>
            <a:endParaRPr dirty="0"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Alegreya"/>
                <a:ea typeface="Alegreya"/>
                <a:cs typeface="Alegreya"/>
                <a:sym typeface="Alegreya"/>
              </a:rPr>
              <a:t>	Proyecto II</a:t>
            </a:r>
            <a:endParaRPr dirty="0"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Alegreya"/>
                <a:ea typeface="Alegreya"/>
                <a:cs typeface="Alegreya"/>
                <a:sym typeface="Alegreya"/>
              </a:rPr>
              <a:t>Profesor:</a:t>
            </a:r>
            <a:endParaRPr dirty="0"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Alegreya"/>
                <a:ea typeface="Alegreya"/>
                <a:cs typeface="Alegreya"/>
                <a:sym typeface="Alegreya"/>
              </a:rPr>
              <a:t>	Diego Aracena P.</a:t>
            </a:r>
            <a:endParaRPr dirty="0"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00" y="131925"/>
            <a:ext cx="2166719" cy="146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1725" y="82560"/>
            <a:ext cx="1827350" cy="91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8150" y="1105002"/>
            <a:ext cx="2500924" cy="3807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2397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Entregables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359150" y="1091800"/>
            <a:ext cx="393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Bitácora semanal.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810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Diseño de la maqueta.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810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Maqueta Experimental.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810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Formulación del proyecto.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810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Informe de avance.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810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Manual de usuario.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810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Aplicación.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810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Informe final.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3850" y="1204737"/>
            <a:ext cx="2734024" cy="273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ctrTitle"/>
          </p:nvPr>
        </p:nvSpPr>
        <p:spPr>
          <a:xfrm>
            <a:off x="2730450" y="1796550"/>
            <a:ext cx="3683100" cy="15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latin typeface="Alegreya"/>
                <a:ea typeface="Alegreya"/>
                <a:cs typeface="Alegreya"/>
                <a:sym typeface="Alegreya"/>
              </a:rPr>
              <a:t>Organización del Personal</a:t>
            </a:r>
            <a:endParaRPr sz="48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311700" y="10627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Descripción y Asignación de Roles</a:t>
            </a: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352" y="1504288"/>
            <a:ext cx="2711025" cy="143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 rotWithShape="1">
          <a:blip r:embed="rId4">
            <a:alphaModFix/>
          </a:blip>
          <a:srcRect t="14148"/>
          <a:stretch/>
        </p:blipFill>
        <p:spPr>
          <a:xfrm>
            <a:off x="5800975" y="1504214"/>
            <a:ext cx="2091625" cy="159821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/>
        </p:nvSpPr>
        <p:spPr>
          <a:xfrm>
            <a:off x="1251812" y="1094850"/>
            <a:ext cx="1826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Alegreya"/>
                <a:ea typeface="Alegreya"/>
                <a:cs typeface="Alegreya"/>
                <a:sym typeface="Alegreya"/>
              </a:rPr>
              <a:t>Desarrollador</a:t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6005450" y="1042400"/>
            <a:ext cx="1682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Alegreya"/>
                <a:ea typeface="Alegreya"/>
                <a:cs typeface="Alegreya"/>
                <a:sym typeface="Alegreya"/>
              </a:rPr>
              <a:t>Programador</a:t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42" name="Google Shape;142;p24"/>
          <p:cNvSpPr txBox="1"/>
          <p:nvPr/>
        </p:nvSpPr>
        <p:spPr>
          <a:xfrm>
            <a:off x="1448925" y="3114475"/>
            <a:ext cx="1536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Alegreya"/>
                <a:ea typeface="Alegreya"/>
                <a:cs typeface="Alegreya"/>
                <a:sym typeface="Alegreya"/>
              </a:rPr>
              <a:t>Secretaria</a:t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 rotWithShape="1">
          <a:blip r:embed="rId5">
            <a:alphaModFix/>
          </a:blip>
          <a:srcRect t="26820"/>
          <a:stretch/>
        </p:blipFill>
        <p:spPr>
          <a:xfrm>
            <a:off x="1183175" y="3564275"/>
            <a:ext cx="1963400" cy="143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6">
            <a:alphaModFix/>
          </a:blip>
          <a:srcRect l="21482" t="9293" b="7952"/>
          <a:stretch/>
        </p:blipFill>
        <p:spPr>
          <a:xfrm>
            <a:off x="5865100" y="3564250"/>
            <a:ext cx="1963400" cy="143682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/>
          <p:nvPr/>
        </p:nvSpPr>
        <p:spPr>
          <a:xfrm>
            <a:off x="6397990" y="3154825"/>
            <a:ext cx="897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Alegreya"/>
                <a:ea typeface="Alegreya"/>
                <a:cs typeface="Alegreya"/>
                <a:sym typeface="Alegreya"/>
              </a:rPr>
              <a:t>Líder</a:t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311700" y="202125"/>
            <a:ext cx="51630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Mecanismo de Comunicación:</a:t>
            </a:r>
            <a:endParaRPr/>
          </a:p>
        </p:txBody>
      </p:sp>
      <p:sp>
        <p:nvSpPr>
          <p:cNvPr id="151" name="Google Shape;151;p25"/>
          <p:cNvSpPr txBox="1"/>
          <p:nvPr/>
        </p:nvSpPr>
        <p:spPr>
          <a:xfrm>
            <a:off x="445975" y="1435900"/>
            <a:ext cx="3743100" cy="30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Discord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Whatsapp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Google Drive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5775" y="3294575"/>
            <a:ext cx="1937050" cy="16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5775" y="202125"/>
            <a:ext cx="2162175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 rotWithShape="1">
          <a:blip r:embed="rId5">
            <a:alphaModFix/>
          </a:blip>
          <a:srcRect l="29913" t="21981" r="27193" b="19463"/>
          <a:stretch/>
        </p:blipFill>
        <p:spPr>
          <a:xfrm>
            <a:off x="4055050" y="1514475"/>
            <a:ext cx="2129872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ctrTitle"/>
          </p:nvPr>
        </p:nvSpPr>
        <p:spPr>
          <a:xfrm>
            <a:off x="2730450" y="2558550"/>
            <a:ext cx="3683100" cy="15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latin typeface="Alegreya"/>
                <a:ea typeface="Alegreya"/>
                <a:cs typeface="Alegreya"/>
                <a:sym typeface="Alegreya"/>
              </a:rPr>
              <a:t>Planificación de los procesos de gestión</a:t>
            </a:r>
            <a:endParaRPr sz="48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Planificación de actividades</a:t>
            </a:r>
            <a:endParaRPr/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5686"/>
            <a:ext cx="9144000" cy="201212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/>
          <p:nvPr/>
        </p:nvSpPr>
        <p:spPr>
          <a:xfrm>
            <a:off x="5647500" y="4397475"/>
            <a:ext cx="3184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Open Sans"/>
                <a:ea typeface="Open Sans"/>
                <a:cs typeface="Open Sans"/>
                <a:sym typeface="Open Sans"/>
              </a:rPr>
              <a:t>Responsable: Equipo de trabajo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59059"/>
            <a:ext cx="9144001" cy="2025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Planificación de actividades</a:t>
            </a:r>
            <a:endParaRPr/>
          </a:p>
        </p:txBody>
      </p:sp>
      <p:sp>
        <p:nvSpPr>
          <p:cNvPr id="173" name="Google Shape;173;p28"/>
          <p:cNvSpPr txBox="1"/>
          <p:nvPr/>
        </p:nvSpPr>
        <p:spPr>
          <a:xfrm>
            <a:off x="5647500" y="4397475"/>
            <a:ext cx="3184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Open Sans"/>
                <a:ea typeface="Open Sans"/>
                <a:cs typeface="Open Sans"/>
                <a:sym typeface="Open Sans"/>
              </a:rPr>
              <a:t>Responsable: Equipo de trabajo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26397"/>
            <a:ext cx="9143999" cy="1090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Planificación de actividades</a:t>
            </a:r>
            <a:endParaRPr/>
          </a:p>
        </p:txBody>
      </p:sp>
      <p:sp>
        <p:nvSpPr>
          <p:cNvPr id="180" name="Google Shape;180;p29"/>
          <p:cNvSpPr txBox="1"/>
          <p:nvPr/>
        </p:nvSpPr>
        <p:spPr>
          <a:xfrm>
            <a:off x="5647500" y="4397475"/>
            <a:ext cx="3184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Open Sans"/>
                <a:ea typeface="Open Sans"/>
                <a:cs typeface="Open Sans"/>
                <a:sym typeface="Open Sans"/>
              </a:rPr>
              <a:t>Responsable: Scarlett Oswald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90282"/>
            <a:ext cx="9144001" cy="2162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Planificación de actividades</a:t>
            </a:r>
            <a:endParaRPr/>
          </a:p>
        </p:txBody>
      </p:sp>
      <p:sp>
        <p:nvSpPr>
          <p:cNvPr id="187" name="Google Shape;187;p30"/>
          <p:cNvSpPr txBox="1"/>
          <p:nvPr/>
        </p:nvSpPr>
        <p:spPr>
          <a:xfrm>
            <a:off x="5647500" y="4397475"/>
            <a:ext cx="3184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Open Sans"/>
                <a:ea typeface="Open Sans"/>
                <a:cs typeface="Open Sans"/>
                <a:sym typeface="Open Sans"/>
              </a:rPr>
              <a:t>Responsable: Pedro Araya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8" name="Google Shape;18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90274"/>
            <a:ext cx="9144000" cy="2735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Planificación de actividades</a:t>
            </a:r>
            <a:endParaRPr/>
          </a:p>
        </p:txBody>
      </p:sp>
      <p:sp>
        <p:nvSpPr>
          <p:cNvPr id="194" name="Google Shape;194;p31"/>
          <p:cNvSpPr txBox="1"/>
          <p:nvPr/>
        </p:nvSpPr>
        <p:spPr>
          <a:xfrm>
            <a:off x="5647500" y="4397475"/>
            <a:ext cx="3184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Open Sans"/>
                <a:ea typeface="Open Sans"/>
                <a:cs typeface="Open Sans"/>
                <a:sym typeface="Open Sans"/>
              </a:rPr>
              <a:t>Responsable: Gabriel Echeverría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5" name="Google Shape;19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26397"/>
            <a:ext cx="9143999" cy="1090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92303"/>
            <a:ext cx="9144001" cy="1958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602158"/>
            <a:ext cx="9144001" cy="1939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Alegreya"/>
                <a:ea typeface="Alegreya"/>
                <a:cs typeface="Alegreya"/>
                <a:sym typeface="Alegreya"/>
              </a:rPr>
              <a:t>Contenidos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Panorama General.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Organización del Personal.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Planificación del Proyecto.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Planificación de Recursos.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Maqueta experimental.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6674" y="1225213"/>
            <a:ext cx="2885625" cy="314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ctrTitle"/>
          </p:nvPr>
        </p:nvSpPr>
        <p:spPr>
          <a:xfrm>
            <a:off x="2730450" y="2101350"/>
            <a:ext cx="3683100" cy="15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latin typeface="Alegreya"/>
                <a:ea typeface="Alegreya"/>
                <a:cs typeface="Alegreya"/>
                <a:sym typeface="Alegreya"/>
              </a:rPr>
              <a:t>Planificación de Recursos Humanos</a:t>
            </a:r>
            <a:endParaRPr sz="48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>
            <a:spLocks noGrp="1"/>
          </p:cNvSpPr>
          <p:nvPr>
            <p:ph type="title"/>
          </p:nvPr>
        </p:nvSpPr>
        <p:spPr>
          <a:xfrm>
            <a:off x="311700" y="1821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Recursos Hardware</a:t>
            </a:r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body" idx="1"/>
          </p:nvPr>
        </p:nvSpPr>
        <p:spPr>
          <a:xfrm>
            <a:off x="311700" y="1258275"/>
            <a:ext cx="4260300" cy="3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Alegreya"/>
                <a:ea typeface="Alegreya"/>
                <a:cs typeface="Alegreya"/>
                <a:sym typeface="Alegreya"/>
              </a:rPr>
              <a:t>Microcontrolador:</a:t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legreya"/>
              <a:buChar char="●"/>
            </a:pPr>
            <a:r>
              <a:rPr lang="es" sz="2000">
                <a:latin typeface="Alegreya"/>
                <a:ea typeface="Alegreya"/>
                <a:cs typeface="Alegreya"/>
                <a:sym typeface="Alegreya"/>
              </a:rPr>
              <a:t>RaspBerry Pi</a:t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>
                <a:latin typeface="Alegreya"/>
                <a:ea typeface="Alegreya"/>
                <a:cs typeface="Alegreya"/>
                <a:sym typeface="Alegreya"/>
              </a:rPr>
              <a:t>Sensores:</a:t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legreya"/>
              <a:buChar char="●"/>
            </a:pPr>
            <a:r>
              <a:rPr lang="es" sz="2000">
                <a:latin typeface="Alegreya"/>
                <a:ea typeface="Alegreya"/>
                <a:cs typeface="Alegreya"/>
                <a:sym typeface="Alegreya"/>
              </a:rPr>
              <a:t>EC</a:t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egreya"/>
              <a:buChar char="●"/>
            </a:pPr>
            <a:r>
              <a:rPr lang="es" sz="2000">
                <a:latin typeface="Alegreya"/>
                <a:ea typeface="Alegreya"/>
                <a:cs typeface="Alegreya"/>
                <a:sym typeface="Alegreya"/>
              </a:rPr>
              <a:t>PH</a:t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egreya"/>
              <a:buChar char="●"/>
            </a:pPr>
            <a:r>
              <a:rPr lang="es" sz="2000">
                <a:latin typeface="Alegreya"/>
                <a:ea typeface="Alegreya"/>
                <a:cs typeface="Alegreya"/>
                <a:sym typeface="Alegreya"/>
              </a:rPr>
              <a:t>Temperatura</a:t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egreya"/>
              <a:buChar char="●"/>
            </a:pPr>
            <a:r>
              <a:rPr lang="es" sz="2000">
                <a:latin typeface="Alegreya"/>
                <a:ea typeface="Alegreya"/>
                <a:cs typeface="Alegreya"/>
                <a:sym typeface="Alegreya"/>
              </a:rPr>
              <a:t>Humedad</a:t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egreya"/>
              <a:buChar char="●"/>
            </a:pPr>
            <a:r>
              <a:rPr lang="es" sz="2000">
                <a:latin typeface="Alegreya"/>
                <a:ea typeface="Alegreya"/>
                <a:cs typeface="Alegreya"/>
                <a:sym typeface="Alegreya"/>
              </a:rPr>
              <a:t>Flujo de agua</a:t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000">
                <a:latin typeface="Alegreya"/>
                <a:ea typeface="Alegreya"/>
                <a:cs typeface="Alegreya"/>
                <a:sym typeface="Alegreya"/>
              </a:rPr>
              <a:t>Dispositivo Android</a:t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209" name="Google Shape;209;p33"/>
          <p:cNvPicPr preferRelativeResize="0"/>
          <p:nvPr/>
        </p:nvPicPr>
        <p:blipFill rotWithShape="1">
          <a:blip r:embed="rId3">
            <a:alphaModFix/>
          </a:blip>
          <a:srcRect b="11126"/>
          <a:stretch/>
        </p:blipFill>
        <p:spPr>
          <a:xfrm>
            <a:off x="4907800" y="2604675"/>
            <a:ext cx="2749075" cy="24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2825" y="3518450"/>
            <a:ext cx="1227200" cy="12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6300" y="2585175"/>
            <a:ext cx="1612899" cy="161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040746" y="1225746"/>
            <a:ext cx="1103250" cy="213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07800" y="342350"/>
            <a:ext cx="2140174" cy="230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Recursos Software</a:t>
            </a:r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260300" cy="36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Python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Visual Studio Code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RedMine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Google Drive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LucidChart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220" name="Google Shape;220;p34"/>
          <p:cNvPicPr preferRelativeResize="0"/>
          <p:nvPr/>
        </p:nvPicPr>
        <p:blipFill rotWithShape="1">
          <a:blip r:embed="rId3">
            <a:alphaModFix/>
          </a:blip>
          <a:srcRect l="18711" r="24067"/>
          <a:stretch/>
        </p:blipFill>
        <p:spPr>
          <a:xfrm>
            <a:off x="4403500" y="1456025"/>
            <a:ext cx="1422801" cy="1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6524" y="2134000"/>
            <a:ext cx="1259575" cy="1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4"/>
          <p:cNvPicPr preferRelativeResize="0"/>
          <p:nvPr/>
        </p:nvPicPr>
        <p:blipFill rotWithShape="1">
          <a:blip r:embed="rId5">
            <a:alphaModFix/>
          </a:blip>
          <a:srcRect l="10381" t="30039" r="12261" b="34166"/>
          <a:stretch/>
        </p:blipFill>
        <p:spPr>
          <a:xfrm>
            <a:off x="5896513" y="884775"/>
            <a:ext cx="2879588" cy="57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05500" y="3142825"/>
            <a:ext cx="1067001" cy="92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4"/>
          <p:cNvPicPr preferRelativeResize="0"/>
          <p:nvPr/>
        </p:nvPicPr>
        <p:blipFill rotWithShape="1">
          <a:blip r:embed="rId7">
            <a:alphaModFix/>
          </a:blip>
          <a:srcRect t="29460" b="29571"/>
          <a:stretch/>
        </p:blipFill>
        <p:spPr>
          <a:xfrm>
            <a:off x="5750400" y="4066425"/>
            <a:ext cx="3171825" cy="72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>
            <a:spLocks noGrp="1"/>
          </p:cNvSpPr>
          <p:nvPr>
            <p:ph type="ctrTitle"/>
          </p:nvPr>
        </p:nvSpPr>
        <p:spPr>
          <a:xfrm>
            <a:off x="2730450" y="2101350"/>
            <a:ext cx="3683100" cy="15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latin typeface="Alegreya"/>
                <a:ea typeface="Alegreya"/>
                <a:cs typeface="Alegreya"/>
                <a:sym typeface="Alegreya"/>
              </a:rPr>
              <a:t>Planificación de Estimaciones</a:t>
            </a:r>
            <a:endParaRPr sz="48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Estimación de costos</a:t>
            </a:r>
            <a:endParaRPr/>
          </a:p>
        </p:txBody>
      </p:sp>
      <p:graphicFrame>
        <p:nvGraphicFramePr>
          <p:cNvPr id="235" name="Google Shape;235;p36"/>
          <p:cNvGraphicFramePr/>
          <p:nvPr/>
        </p:nvGraphicFramePr>
        <p:xfrm>
          <a:off x="1135525" y="1147230"/>
          <a:ext cx="5098650" cy="3673600"/>
        </p:xfrm>
        <a:graphic>
          <a:graphicData uri="http://schemas.openxmlformats.org/drawingml/2006/table">
            <a:tbl>
              <a:tblPr>
                <a:noFill/>
                <a:tableStyleId>{4B5E6286-B335-41CD-809B-EA76A23068E6}</a:tableStyleId>
              </a:tblPr>
              <a:tblGrid>
                <a:gridCol w="254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Hardware</a:t>
                      </a:r>
                      <a:endParaRPr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Nombre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Costo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Relay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$2.500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Sensor de flujo de agua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$6.600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Sensor Humedad (DHT22)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$2.000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Sensor temperatura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$2.600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Sensor pH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$20.000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Sensor EC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$13.000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Raspberry-Pi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$40.000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6" name="Google Shape;236;p36"/>
          <p:cNvSpPr txBox="1"/>
          <p:nvPr/>
        </p:nvSpPr>
        <p:spPr>
          <a:xfrm>
            <a:off x="6655575" y="4147075"/>
            <a:ext cx="17970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s" sz="1800">
                <a:latin typeface="Open Sans"/>
                <a:ea typeface="Open Sans"/>
                <a:cs typeface="Open Sans"/>
                <a:sym typeface="Open Sans"/>
              </a:rPr>
              <a:t>otal: $86.700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7" name="Google Shape;23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5300" y="1703163"/>
            <a:ext cx="2437550" cy="154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" name="Google Shape;242;p37"/>
          <p:cNvGraphicFramePr/>
          <p:nvPr/>
        </p:nvGraphicFramePr>
        <p:xfrm>
          <a:off x="1466425" y="114950"/>
          <a:ext cx="4413150" cy="4801580"/>
        </p:xfrm>
        <a:graphic>
          <a:graphicData uri="http://schemas.openxmlformats.org/drawingml/2006/table">
            <a:tbl>
              <a:tblPr>
                <a:noFill/>
                <a:tableStyleId>{4B5E6286-B335-41CD-809B-EA76A23068E6}</a:tableStyleId>
              </a:tblPr>
              <a:tblGrid>
                <a:gridCol w="187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25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Materiales para maqueta experimental </a:t>
                      </a:r>
                      <a:endParaRPr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Nombre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Cantidad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Costo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</a:rPr>
                        <a:t>Tubo PVC (110 mm)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$1.800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</a:rPr>
                        <a:t>Tapa PVC (110 mm)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$800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</a:rPr>
                        <a:t>Tubo PVC ( 20 mm 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$530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</a:rPr>
                        <a:t>Tubo PVC (32 mm)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$1.000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</a:rPr>
                        <a:t>Manguera de agua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$500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</a:rPr>
                        <a:t>Contenedor de agua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$2.000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</a:rPr>
                        <a:t>Bandeja de torta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$670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</a:rPr>
                        <a:t>Bomba de agua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$9.000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</a:rPr>
                        <a:t>Válvula Solenoide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$3.500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</a:rPr>
                        <a:t>Mica transparente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$300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43" name="Google Shape;243;p37"/>
          <p:cNvSpPr txBox="1"/>
          <p:nvPr/>
        </p:nvSpPr>
        <p:spPr>
          <a:xfrm>
            <a:off x="6816425" y="4493650"/>
            <a:ext cx="21564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Open Sans"/>
                <a:ea typeface="Open Sans"/>
                <a:cs typeface="Open Sans"/>
                <a:sym typeface="Open Sans"/>
              </a:rPr>
              <a:t>Total: $20.100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4" name="Google Shape;2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3200" y="899738"/>
            <a:ext cx="2959625" cy="295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Google Shape;249;p38"/>
          <p:cNvGraphicFramePr/>
          <p:nvPr/>
        </p:nvGraphicFramePr>
        <p:xfrm>
          <a:off x="682925" y="645475"/>
          <a:ext cx="7778125" cy="2228300"/>
        </p:xfrm>
        <a:graphic>
          <a:graphicData uri="http://schemas.openxmlformats.org/drawingml/2006/table">
            <a:tbl>
              <a:tblPr>
                <a:noFill/>
                <a:tableStyleId>{4B5E6286-B335-41CD-809B-EA76A23068E6}</a:tableStyleId>
              </a:tblPr>
              <a:tblGrid>
                <a:gridCol w="170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5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950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Horas Persona</a:t>
                      </a:r>
                      <a:endParaRPr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Rol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Líder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Secretaria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Desarrollador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Programador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85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 hora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$10.000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$3.500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$7.500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$5.000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95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 hora extra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$7.000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$2.500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$4.200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$3.500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6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Total 17 semanas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$1.377.000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$484.500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$979.200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$688.500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0" name="Google Shape;250;p38"/>
          <p:cNvSpPr txBox="1"/>
          <p:nvPr/>
        </p:nvSpPr>
        <p:spPr>
          <a:xfrm>
            <a:off x="6251300" y="4348825"/>
            <a:ext cx="21441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Open Sans"/>
                <a:ea typeface="Open Sans"/>
                <a:cs typeface="Open Sans"/>
                <a:sym typeface="Open Sans"/>
              </a:rPr>
              <a:t>Total: $3.529.200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38"/>
          <p:cNvSpPr txBox="1"/>
          <p:nvPr/>
        </p:nvSpPr>
        <p:spPr>
          <a:xfrm>
            <a:off x="3291600" y="3382750"/>
            <a:ext cx="5531700" cy="1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Open Sans"/>
                <a:ea typeface="Open Sans"/>
                <a:cs typeface="Open Sans"/>
                <a:sym typeface="Open Sans"/>
              </a:rPr>
              <a:t>6 horas x 17 semanas = 102 horas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Open Sans"/>
                <a:ea typeface="Open Sans"/>
                <a:cs typeface="Open Sans"/>
                <a:sym typeface="Open Sans"/>
              </a:rPr>
              <a:t>3 horas extras x 17 semanas = 51 horas extras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2" name="Google Shape;252;p38"/>
          <p:cNvPicPr preferRelativeResize="0"/>
          <p:nvPr/>
        </p:nvPicPr>
        <p:blipFill rotWithShape="1">
          <a:blip r:embed="rId3">
            <a:alphaModFix/>
          </a:blip>
          <a:srcRect t="17321"/>
          <a:stretch/>
        </p:blipFill>
        <p:spPr>
          <a:xfrm>
            <a:off x="582075" y="3190100"/>
            <a:ext cx="2234650" cy="17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" name="Google Shape;257;p39"/>
          <p:cNvGraphicFramePr/>
          <p:nvPr/>
        </p:nvGraphicFramePr>
        <p:xfrm>
          <a:off x="952500" y="967150"/>
          <a:ext cx="7239000" cy="1828680"/>
        </p:xfrm>
        <a:graphic>
          <a:graphicData uri="http://schemas.openxmlformats.org/drawingml/2006/table">
            <a:tbl>
              <a:tblPr>
                <a:noFill/>
                <a:tableStyleId>{4B5E6286-B335-41CD-809B-EA76A23068E6}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/>
                        <a:t>Total</a:t>
                      </a:r>
                      <a:endParaRPr sz="1800"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/>
                        <a:t>Materiales 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/>
                        <a:t>$20.100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/>
                        <a:t>Hardware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/>
                        <a:t>$86.700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/>
                        <a:t>Horas Persona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/>
                        <a:t>$3.529.200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8" name="Google Shape;258;p39"/>
          <p:cNvSpPr txBox="1"/>
          <p:nvPr/>
        </p:nvSpPr>
        <p:spPr>
          <a:xfrm>
            <a:off x="5353200" y="3978475"/>
            <a:ext cx="28383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Open Sans"/>
                <a:ea typeface="Open Sans"/>
                <a:cs typeface="Open Sans"/>
                <a:sym typeface="Open Sans"/>
              </a:rPr>
              <a:t>Total: $3.636.000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9" name="Google Shape;25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573" y="3111500"/>
            <a:ext cx="3562426" cy="14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9"/>
          <p:cNvSpPr txBox="1">
            <a:spLocks noGrp="1"/>
          </p:cNvSpPr>
          <p:nvPr>
            <p:ph type="title"/>
          </p:nvPr>
        </p:nvSpPr>
        <p:spPr>
          <a:xfrm>
            <a:off x="311700" y="591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Costo total del proyecto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" name="Google Shape;265;p40"/>
          <p:cNvGraphicFramePr/>
          <p:nvPr/>
        </p:nvGraphicFramePr>
        <p:xfrm>
          <a:off x="387900" y="1098313"/>
          <a:ext cx="6569350" cy="3839915"/>
        </p:xfrm>
        <a:graphic>
          <a:graphicData uri="http://schemas.openxmlformats.org/drawingml/2006/table">
            <a:tbl>
              <a:tblPr>
                <a:noFill/>
                <a:tableStyleId>{52378DF8-394C-4742-9593-EA0A5CAD78CC}</a:tableStyleId>
              </a:tblPr>
              <a:tblGrid>
                <a:gridCol w="187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/>
                        <a:t>Riesgos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/>
                        <a:t>Probabilidad de ocurrencia 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/>
                        <a:t>Nivel de Impacto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/>
                        <a:t>Acción Remedial 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7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Daño en la maqueta. 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10%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1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Decidir un horario durante la semana para reparar la maqueta.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5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Daño de componentes principales o secundarios del sistema hidropónico.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5%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2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Reemplazo de los componentes dañados.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82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Ausencia de un (os) integrante(s) en la junta de trabajo. 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5%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3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Distribuir las tareas equitativamente  del miembro faltante dependiendo de cada una de sus capacidades.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6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Salida de un integrante del equipo.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5%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2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Repartir las tareas de dicha persona con el resto de los miembros del equipo.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6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Atraso de actividad(es).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20%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3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Enfocarse en las actividades atrasadas en horarios extras.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6" name="Google Shape;266;p40"/>
          <p:cNvSpPr txBox="1">
            <a:spLocks noGrp="1"/>
          </p:cNvSpPr>
          <p:nvPr>
            <p:ph type="title"/>
          </p:nvPr>
        </p:nvSpPr>
        <p:spPr>
          <a:xfrm>
            <a:off x="311700" y="1635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Planificación de la Asignación de Riesgo</a:t>
            </a:r>
            <a:endParaRPr/>
          </a:p>
        </p:txBody>
      </p:sp>
      <p:pic>
        <p:nvPicPr>
          <p:cNvPr id="267" name="Google Shape;26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173225" y="228600"/>
            <a:ext cx="1818375" cy="181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0"/>
          <p:cNvSpPr txBox="1"/>
          <p:nvPr/>
        </p:nvSpPr>
        <p:spPr>
          <a:xfrm>
            <a:off x="7041700" y="2155650"/>
            <a:ext cx="1950000" cy="15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0000"/>
                </a:solidFill>
                <a:latin typeface="Alegreya"/>
                <a:ea typeface="Alegreya"/>
                <a:cs typeface="Alegreya"/>
                <a:sym typeface="Alegreya"/>
              </a:rPr>
              <a:t>1 → Catastrófico</a:t>
            </a:r>
            <a:r>
              <a:rPr lang="es" sz="20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  </a:t>
            </a:r>
            <a:endParaRPr sz="20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2 → Crítico</a:t>
            </a:r>
            <a:endParaRPr sz="20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3 → Marginal</a:t>
            </a:r>
            <a:endParaRPr sz="20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4 → Despreciable</a:t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>
            <a:spLocks noGrp="1"/>
          </p:cNvSpPr>
          <p:nvPr>
            <p:ph type="ctrTitle"/>
          </p:nvPr>
        </p:nvSpPr>
        <p:spPr>
          <a:xfrm>
            <a:off x="2730450" y="1796550"/>
            <a:ext cx="3683100" cy="15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latin typeface="Alegreya"/>
                <a:ea typeface="Alegreya"/>
                <a:cs typeface="Alegreya"/>
                <a:sym typeface="Alegreya"/>
              </a:rPr>
              <a:t>Maqueta experimental</a:t>
            </a:r>
            <a:endParaRPr sz="48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15085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Alegreya"/>
                <a:ea typeface="Alegreya"/>
                <a:cs typeface="Alegreya"/>
                <a:sym typeface="Alegreya"/>
              </a:rPr>
              <a:t>Sistemas Hidropónicos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338300" cy="35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egreya"/>
              <a:buChar char="●"/>
            </a:pPr>
            <a:r>
              <a:rPr lang="es">
                <a:latin typeface="Alegreya"/>
                <a:ea typeface="Alegreya"/>
                <a:cs typeface="Alegreya"/>
                <a:sym typeface="Alegreya"/>
              </a:rPr>
              <a:t>Cultivo sin suelo.</a:t>
            </a:r>
            <a:br>
              <a:rPr lang="es">
                <a:latin typeface="Alegreya"/>
                <a:ea typeface="Alegreya"/>
                <a:cs typeface="Alegreya"/>
                <a:sym typeface="Alegreya"/>
              </a:rPr>
            </a:br>
            <a:endParaRPr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egreya"/>
              <a:buChar char="●"/>
            </a:pPr>
            <a:r>
              <a:rPr lang="es">
                <a:latin typeface="Alegreya"/>
                <a:ea typeface="Alegreya"/>
                <a:cs typeface="Alegreya"/>
                <a:sym typeface="Alegreya"/>
              </a:rPr>
              <a:t>Uso de sustratos nutritivos.</a:t>
            </a:r>
            <a:br>
              <a:rPr lang="es">
                <a:latin typeface="Alegreya"/>
                <a:ea typeface="Alegreya"/>
                <a:cs typeface="Alegreya"/>
                <a:sym typeface="Alegreya"/>
              </a:rPr>
            </a:br>
            <a:endParaRPr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egreya"/>
              <a:buChar char="●"/>
            </a:pPr>
            <a:r>
              <a:rPr lang="es">
                <a:latin typeface="Alegreya"/>
                <a:ea typeface="Alegreya"/>
                <a:cs typeface="Alegreya"/>
                <a:sym typeface="Alegreya"/>
              </a:rPr>
              <a:t>Factores para el crecimiento de los cultivos.</a:t>
            </a:r>
            <a:br>
              <a:rPr lang="es">
                <a:latin typeface="Alegreya"/>
                <a:ea typeface="Alegreya"/>
                <a:cs typeface="Alegreya"/>
                <a:sym typeface="Alegreya"/>
              </a:rPr>
            </a:br>
            <a:endParaRPr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egreya"/>
              <a:buChar char="●"/>
            </a:pPr>
            <a:r>
              <a:rPr lang="es">
                <a:latin typeface="Alegreya"/>
                <a:ea typeface="Alegreya"/>
                <a:cs typeface="Alegreya"/>
                <a:sym typeface="Alegreya"/>
              </a:rPr>
              <a:t>Gran auge en países con condiciones  adversas en la agricultura.</a:t>
            </a:r>
            <a:br>
              <a:rPr lang="es">
                <a:latin typeface="Alegreya"/>
                <a:ea typeface="Alegreya"/>
                <a:cs typeface="Alegreya"/>
                <a:sym typeface="Alegreya"/>
              </a:rPr>
            </a:br>
            <a:endParaRPr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egreya"/>
              <a:buChar char="●"/>
            </a:pPr>
            <a:r>
              <a:rPr lang="es">
                <a:latin typeface="Alegreya"/>
                <a:ea typeface="Alegreya"/>
                <a:cs typeface="Alegreya"/>
                <a:sym typeface="Alegreya"/>
              </a:rPr>
              <a:t> Sistema hidropónico NFT.</a:t>
            </a:r>
            <a:endParaRPr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4000" y="1147225"/>
            <a:ext cx="4527575" cy="33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Referencia del modelo hidropónico</a:t>
            </a:r>
            <a:endParaRPr/>
          </a:p>
        </p:txBody>
      </p:sp>
      <p:pic>
        <p:nvPicPr>
          <p:cNvPr id="279" name="Google Shape;27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85501"/>
            <a:ext cx="4050000" cy="262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8910" y="1768700"/>
            <a:ext cx="4083390" cy="254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3"/>
          <p:cNvSpPr txBox="1">
            <a:spLocks noGrp="1"/>
          </p:cNvSpPr>
          <p:nvPr>
            <p:ph type="title"/>
          </p:nvPr>
        </p:nvSpPr>
        <p:spPr>
          <a:xfrm>
            <a:off x="352850" y="18425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Diseño en 3D de la maqueta experimental</a:t>
            </a:r>
            <a:endParaRPr/>
          </a:p>
        </p:txBody>
      </p:sp>
      <p:pic>
        <p:nvPicPr>
          <p:cNvPr id="286" name="Google Shape;28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75" y="1225225"/>
            <a:ext cx="2534630" cy="335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3"/>
          <p:cNvPicPr preferRelativeResize="0"/>
          <p:nvPr/>
        </p:nvPicPr>
        <p:blipFill rotWithShape="1">
          <a:blip r:embed="rId4">
            <a:alphaModFix/>
          </a:blip>
          <a:srcRect t="7656" b="5928"/>
          <a:stretch/>
        </p:blipFill>
        <p:spPr>
          <a:xfrm>
            <a:off x="3267313" y="1225225"/>
            <a:ext cx="2374025" cy="359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3"/>
          <p:cNvPicPr preferRelativeResize="0"/>
          <p:nvPr/>
        </p:nvPicPr>
        <p:blipFill rotWithShape="1">
          <a:blip r:embed="rId5">
            <a:alphaModFix/>
          </a:blip>
          <a:srcRect l="17560" t="3998" r="8249" b="8120"/>
          <a:stretch/>
        </p:blipFill>
        <p:spPr>
          <a:xfrm>
            <a:off x="6211050" y="1475053"/>
            <a:ext cx="2621250" cy="2854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4"/>
          <p:cNvSpPr txBox="1">
            <a:spLocks noGrp="1"/>
          </p:cNvSpPr>
          <p:nvPr>
            <p:ph type="ctrTitle"/>
          </p:nvPr>
        </p:nvSpPr>
        <p:spPr>
          <a:xfrm>
            <a:off x="2633100" y="1796550"/>
            <a:ext cx="3877800" cy="15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latin typeface="Alegreya"/>
                <a:ea typeface="Alegreya"/>
                <a:cs typeface="Alegreya"/>
                <a:sym typeface="Alegreya"/>
              </a:rPr>
              <a:t>Demostración</a:t>
            </a:r>
            <a:endParaRPr sz="48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</a:t>
            </a:r>
            <a:endParaRPr/>
          </a:p>
        </p:txBody>
      </p:sp>
      <p:sp>
        <p:nvSpPr>
          <p:cNvPr id="299" name="Google Shape;299;p45"/>
          <p:cNvSpPr txBox="1">
            <a:spLocks noGrp="1"/>
          </p:cNvSpPr>
          <p:nvPr>
            <p:ph type="body" idx="1"/>
          </p:nvPr>
        </p:nvSpPr>
        <p:spPr>
          <a:xfrm>
            <a:off x="311700" y="160350"/>
            <a:ext cx="74964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000000"/>
                </a:solidFill>
              </a:rPr>
              <a:t>                                                </a:t>
            </a:r>
            <a:r>
              <a:rPr lang="es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Conclusión</a:t>
            </a:r>
            <a:endParaRPr sz="4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0600" y="1147224"/>
            <a:ext cx="2801625" cy="373260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5"/>
          <p:cNvSpPr txBox="1">
            <a:spLocks noGrp="1"/>
          </p:cNvSpPr>
          <p:nvPr>
            <p:ph type="body" idx="1"/>
          </p:nvPr>
        </p:nvSpPr>
        <p:spPr>
          <a:xfrm>
            <a:off x="311700" y="1226063"/>
            <a:ext cx="59361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El mundo de los proyectos</a:t>
            </a:r>
            <a:br>
              <a:rPr lang="es"/>
            </a:b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Eficiencia.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Organización.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Minimizar los errores posibles.</a:t>
            </a:r>
            <a:br>
              <a:rPr lang="es" sz="1800"/>
            </a:b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¿Que se espera del proyecto?</a:t>
            </a:r>
            <a:br>
              <a:rPr lang="es"/>
            </a:b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Innovación.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Asequible para las personas.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Uso doméstico.</a:t>
            </a:r>
            <a:endParaRPr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Bibliografía</a:t>
            </a:r>
            <a:endParaRPr/>
          </a:p>
        </p:txBody>
      </p:sp>
      <p:sp>
        <p:nvSpPr>
          <p:cNvPr id="307" name="Google Shape;307;p46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latin typeface="Arial"/>
                <a:ea typeface="Arial"/>
                <a:cs typeface="Arial"/>
                <a:sym typeface="Arial"/>
              </a:rPr>
              <a:t>[1]	Anónimo. Construye tus propios sistemas hidropónicos. [online]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Available</a:t>
            </a:r>
            <a:r>
              <a:rPr lang="es" sz="14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http://www.homehydrosystems.com/index.html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latin typeface="Arial"/>
                <a:ea typeface="Arial"/>
                <a:cs typeface="Arial"/>
                <a:sym typeface="Arial"/>
              </a:rPr>
              <a:t>[2]     Anónimo. ¿Qué es el sistema NFT? [Online]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latin typeface="Arial"/>
                <a:ea typeface="Arial"/>
                <a:cs typeface="Arial"/>
                <a:sym typeface="Arial"/>
              </a:rPr>
              <a:t>Available: </a:t>
            </a:r>
            <a:r>
              <a:rPr lang="es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https://agriculturers.com/aprende-sobre-el-sistema-hidroponia-nft/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latin typeface="Arial"/>
                <a:ea typeface="Arial"/>
                <a:cs typeface="Arial"/>
                <a:sym typeface="Arial"/>
              </a:rPr>
              <a:t>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latin typeface="Arial"/>
                <a:ea typeface="Arial"/>
                <a:cs typeface="Arial"/>
                <a:sym typeface="Arial"/>
              </a:rPr>
              <a:t>[3] 	I. Wigmore. (2007, Agosto). Internet de las cosas (IoT). [online]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latin typeface="Arial"/>
                <a:ea typeface="Arial"/>
                <a:cs typeface="Arial"/>
                <a:sym typeface="Arial"/>
              </a:rPr>
              <a:t>Available: </a:t>
            </a:r>
            <a:r>
              <a:rPr lang="es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https://searchdatacenter.techtarget.com/es/definicion/Internet-de-las-cosas-IoT </a:t>
            </a:r>
            <a:r>
              <a:rPr lang="es" sz="1400"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133650" y="203025"/>
            <a:ext cx="88767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latin typeface="Alegreya"/>
                <a:ea typeface="Alegreya"/>
                <a:cs typeface="Alegreya"/>
                <a:sym typeface="Alegreya"/>
              </a:rPr>
              <a:t>Arquitectura de un sistema hidropónico NFT</a:t>
            </a:r>
            <a:endParaRPr sz="36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l="33647" b="53767"/>
          <a:stretch/>
        </p:blipFill>
        <p:spPr>
          <a:xfrm>
            <a:off x="1218338" y="1251425"/>
            <a:ext cx="6707324" cy="35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ctrTitle"/>
          </p:nvPr>
        </p:nvSpPr>
        <p:spPr>
          <a:xfrm>
            <a:off x="3044700" y="18031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latin typeface="Alegreya"/>
                <a:ea typeface="Alegreya"/>
                <a:cs typeface="Alegreya"/>
                <a:sym typeface="Alegreya"/>
              </a:rPr>
              <a:t>Panorama General</a:t>
            </a:r>
            <a:endParaRPr sz="48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Propósito del proyecto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El propósito del proyecto es desarrollar un sistema hidropónico autónomo para uso doméstico que funcione mediante internet de las cosas, de uso transportable y sencillo.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1125" y="2666925"/>
            <a:ext cx="2801751" cy="225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Objetivo General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8323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Elaborar y desarrollar un sistema hidropónico casero que sea sintonizado y que funcione de forma autónoma. 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b="18507"/>
          <a:stretch/>
        </p:blipFill>
        <p:spPr>
          <a:xfrm>
            <a:off x="2251256" y="2457625"/>
            <a:ext cx="4953183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Objetivos específicos 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4149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egreya"/>
              <a:buChar char="●"/>
            </a:pPr>
            <a:r>
              <a:rPr lang="es" dirty="0">
                <a:latin typeface="Alegreya"/>
                <a:ea typeface="Alegreya"/>
                <a:cs typeface="Alegreya"/>
                <a:sym typeface="Alegreya"/>
              </a:rPr>
              <a:t>Diseñar y elaborar una maqueta experimental funcional de un sistema hidropónico NFT.</a:t>
            </a:r>
            <a:br>
              <a:rPr lang="es" dirty="0">
                <a:latin typeface="Alegreya"/>
                <a:ea typeface="Alegreya"/>
                <a:cs typeface="Alegreya"/>
                <a:sym typeface="Alegreya"/>
              </a:rPr>
            </a:br>
            <a:endParaRPr dirty="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egreya"/>
              <a:buChar char="●"/>
            </a:pPr>
            <a:r>
              <a:rPr lang="es" dirty="0">
                <a:latin typeface="Alegreya"/>
                <a:ea typeface="Alegreya"/>
                <a:cs typeface="Alegreya"/>
                <a:sym typeface="Alegreya"/>
              </a:rPr>
              <a:t>Desarrollar un algoritmo que resuelva las necesidades de los cultivos mediante el uso del microcontrolador.</a:t>
            </a:r>
            <a:br>
              <a:rPr lang="es" dirty="0">
                <a:latin typeface="Alegreya"/>
                <a:ea typeface="Alegreya"/>
                <a:cs typeface="Alegreya"/>
                <a:sym typeface="Alegreya"/>
              </a:rPr>
            </a:br>
            <a:endParaRPr dirty="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egreya"/>
              <a:buChar char="●"/>
            </a:pPr>
            <a:r>
              <a:rPr lang="es" dirty="0">
                <a:latin typeface="Alegreya"/>
                <a:ea typeface="Alegreya"/>
                <a:cs typeface="Alegreya"/>
                <a:sym typeface="Alegreya"/>
              </a:rPr>
              <a:t>Desarrollar una aplicación móvil que sintonice el sistema hidropónico.</a:t>
            </a:r>
            <a:br>
              <a:rPr lang="es" dirty="0">
                <a:latin typeface="Alegreya"/>
                <a:ea typeface="Alegreya"/>
                <a:cs typeface="Alegreya"/>
                <a:sym typeface="Alegreya"/>
              </a:rPr>
            </a:br>
            <a:endParaRPr dirty="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egreya"/>
              <a:buChar char="●"/>
            </a:pPr>
            <a:r>
              <a:rPr lang="es" dirty="0">
                <a:latin typeface="Alegreya"/>
                <a:ea typeface="Alegreya"/>
                <a:cs typeface="Alegreya"/>
                <a:sym typeface="Alegreya"/>
              </a:rPr>
              <a:t>Realizar pruebas experimentales y analizar los resultados.</a:t>
            </a:r>
            <a:endParaRPr dirty="0"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896800" y="0"/>
            <a:ext cx="3247200" cy="131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Restricciones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561750"/>
            <a:ext cx="57417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Tiempo.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Materiales.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Tamaño de la maqueta.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" sz="2400">
                <a:latin typeface="Alegreya"/>
                <a:ea typeface="Alegreya"/>
                <a:cs typeface="Alegreya"/>
                <a:sym typeface="Alegreya"/>
              </a:rPr>
              <a:t>Presupuesto de la maqueta.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3500" y="1182350"/>
            <a:ext cx="2778799" cy="277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806</Words>
  <Application>Microsoft Office PowerPoint</Application>
  <PresentationFormat>Presentación en pantalla (16:9)</PresentationFormat>
  <Paragraphs>246</Paragraphs>
  <Slides>34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Economica</vt:lpstr>
      <vt:lpstr>Open Sans</vt:lpstr>
      <vt:lpstr>Arial</vt:lpstr>
      <vt:lpstr>Alegreya</vt:lpstr>
      <vt:lpstr>Luxe</vt:lpstr>
      <vt:lpstr>Home Farm</vt:lpstr>
      <vt:lpstr>Contenidos</vt:lpstr>
      <vt:lpstr>Sistemas Hidropónicos</vt:lpstr>
      <vt:lpstr>Arquitectura de un sistema hidropónico NFT</vt:lpstr>
      <vt:lpstr>Panorama General</vt:lpstr>
      <vt:lpstr>Propósito del proyecto</vt:lpstr>
      <vt:lpstr>Objetivo General</vt:lpstr>
      <vt:lpstr>Objetivos específicos </vt:lpstr>
      <vt:lpstr>Restricciones</vt:lpstr>
      <vt:lpstr>Entregables</vt:lpstr>
      <vt:lpstr>Organización del Personal</vt:lpstr>
      <vt:lpstr>Descripción y Asignación de Roles</vt:lpstr>
      <vt:lpstr>Mecanismo de Comunicación:</vt:lpstr>
      <vt:lpstr>Planificación de los procesos de gestión</vt:lpstr>
      <vt:lpstr>Planificación de actividades</vt:lpstr>
      <vt:lpstr>Planificación de actividades</vt:lpstr>
      <vt:lpstr>Planificación de actividades</vt:lpstr>
      <vt:lpstr>Planificación de actividades</vt:lpstr>
      <vt:lpstr>Planificación de actividades</vt:lpstr>
      <vt:lpstr>Planificación de Recursos Humanos</vt:lpstr>
      <vt:lpstr>Recursos Hardware</vt:lpstr>
      <vt:lpstr>Recursos Software</vt:lpstr>
      <vt:lpstr>Planificación de Estimaciones</vt:lpstr>
      <vt:lpstr>Estimación de costos</vt:lpstr>
      <vt:lpstr>Presentación de PowerPoint</vt:lpstr>
      <vt:lpstr>Presentación de PowerPoint</vt:lpstr>
      <vt:lpstr>Costo total del proyecto</vt:lpstr>
      <vt:lpstr>Planificación de la Asignación de Riesgo</vt:lpstr>
      <vt:lpstr>Maqueta experimental</vt:lpstr>
      <vt:lpstr>Referencia del modelo hidropónico</vt:lpstr>
      <vt:lpstr>Diseño en 3D de la maqueta experimental</vt:lpstr>
      <vt:lpstr>Demostración</vt:lpstr>
      <vt:lpstr>   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Farm</dc:title>
  <cp:lastModifiedBy>pedro camus paredes</cp:lastModifiedBy>
  <cp:revision>1</cp:revision>
  <dcterms:modified xsi:type="dcterms:W3CDTF">2019-09-10T17:15:46Z</dcterms:modified>
</cp:coreProperties>
</file>