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85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1" r:id="rId18"/>
    <p:sldId id="272" r:id="rId19"/>
    <p:sldId id="274" r:id="rId2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05971C9-A5D9-4EB4-851B-9FBF76B5B99C}">
  <a:tblStyle styleId="{905971C9-A5D9-4EB4-851B-9FBF76B5B99C}" styleName="Table_0">
    <a:wholeTbl>
      <a:tcTxStyle b="off" i="off">
        <a:font>
          <a:latin typeface="Tw Cen MT"/>
          <a:ea typeface="Tw Cen MT"/>
          <a:cs typeface="Tw Cen MT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AF0F6"/>
          </a:solidFill>
        </a:fill>
      </a:tcStyle>
    </a:wholeTbl>
    <a:band1H>
      <a:tcTxStyle/>
      <a:tcStyle>
        <a:tcBdr/>
        <a:fill>
          <a:solidFill>
            <a:srgbClr val="D2DFEC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2DFEC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5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Tw Cen MT"/>
          <a:ea typeface="Tw Cen MT"/>
          <a:cs typeface="Tw Cen MT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5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3C2FFA5D-87B4-456A-9821-1D502468CF0F}" styleName="Estilo temático 1 - Énfasis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Estilo temático 1 - Énfasis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Estilo medio 3 - Énfasis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2833802-FEF1-4C79-8D5D-14CF1EAF98D9}" styleName="Estilo claro 2 - Acent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D113A9D2-9D6B-4929-AA2D-F23B5EE8CBE7}" styleName="Estilo temático 2 - Énfasis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8" d="100"/>
          <a:sy n="88" d="100"/>
        </p:scale>
        <p:origin x="466" y="8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1" name="Google Shape;23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MX" dirty="0" smtClean="0"/>
              <a:t>+</a:t>
            </a:r>
            <a:endParaRPr dirty="0"/>
          </a:p>
        </p:txBody>
      </p:sp>
      <p:sp>
        <p:nvSpPr>
          <p:cNvPr id="232" name="Google Shape;23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8" name="Google Shape;288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3" name="Google Shape;293;p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p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0" name="Google Shape;300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5" name="Google Shape;305;p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311;p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7" name="Google Shape;317;p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2" name="Google Shape;322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" name="Google Shape;327;p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Google Shape;239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0" name="Google Shape;24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Google Shape;245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6" name="Google Shape;24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2" name="Google Shape;25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" name="Google Shape;25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8" name="Google Shape;25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Google Shape;263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4" name="Google Shape;264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" name="Google Shape;276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1" name="Google Shape;281;p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2" name="Google Shape;282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2175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43366891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201018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16993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31780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0032566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s-ES" smtClean="0"/>
              <a:t>Editar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6420436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230536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381888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5991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62072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82912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63837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7422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0887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4264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49833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385829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57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  <p:sldLayoutId id="2147483869" r:id="rId13"/>
    <p:sldLayoutId id="2147483870" r:id="rId14"/>
    <p:sldLayoutId id="2147483871" r:id="rId15"/>
    <p:sldLayoutId id="2147483872" r:id="rId16"/>
    <p:sldLayoutId id="2147483873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4" name="Google Shape;234;p19"/>
          <p:cNvSpPr txBox="1">
            <a:spLocks noGrp="1"/>
          </p:cNvSpPr>
          <p:nvPr>
            <p:ph type="ctrTitle"/>
          </p:nvPr>
        </p:nvSpPr>
        <p:spPr>
          <a:xfrm>
            <a:off x="2474939" y="574221"/>
            <a:ext cx="10160223" cy="16403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wentieth Century"/>
              <a:buNone/>
            </a:pPr>
            <a:r>
              <a:rPr lang="es-MX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FORMULACIÓN DEL PROYECTO FLIP TAC TOE </a:t>
            </a:r>
            <a:r>
              <a:rPr lang="es-MX" dirty="0" smtClean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“Blue Fox: Crusader Fox”</a:t>
            </a:r>
            <a:endParaRPr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35" name="Google Shape;235;p19"/>
          <p:cNvSpPr txBox="1">
            <a:spLocks noGrp="1"/>
          </p:cNvSpPr>
          <p:nvPr>
            <p:ph type="subTitle" idx="1"/>
          </p:nvPr>
        </p:nvSpPr>
        <p:spPr>
          <a:xfrm>
            <a:off x="3255059" y="3509963"/>
            <a:ext cx="8791575" cy="33480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2500"/>
              <a:buNone/>
            </a:pPr>
            <a:r>
              <a:rPr lang="es-MX" dirty="0"/>
              <a:t>AUTORES: KENNY CIFUENTES</a:t>
            </a:r>
            <a:endParaRPr dirty="0"/>
          </a:p>
          <a:p>
            <a:pPr marL="0" lvl="0" indent="0" algn="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500"/>
              <a:buNone/>
            </a:pPr>
            <a:r>
              <a:rPr lang="es-MX" dirty="0"/>
              <a:t>ISABEL CONDORI</a:t>
            </a:r>
            <a:endParaRPr dirty="0"/>
          </a:p>
          <a:p>
            <a:pPr marL="0" lvl="0" indent="0" algn="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500"/>
              <a:buNone/>
            </a:pPr>
            <a:r>
              <a:rPr lang="es-MX" dirty="0"/>
              <a:t>  FÉLIX CALLE </a:t>
            </a:r>
            <a:endParaRPr dirty="0"/>
          </a:p>
          <a:p>
            <a:pPr marL="0" lvl="0" indent="0" algn="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500"/>
              <a:buNone/>
            </a:pPr>
            <a:r>
              <a:rPr lang="es-MX" dirty="0"/>
              <a:t>JOSÉ DÍAZ</a:t>
            </a:r>
            <a:endParaRPr dirty="0"/>
          </a:p>
          <a:p>
            <a:pPr marL="0" lvl="0" indent="0" algn="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500"/>
              <a:buNone/>
            </a:pPr>
            <a:r>
              <a:rPr lang="es-MX" dirty="0"/>
              <a:t>ASIGNATURA: PROYECTO I</a:t>
            </a:r>
            <a:endParaRPr dirty="0"/>
          </a:p>
          <a:p>
            <a:pPr marL="0" lvl="0" indent="0" algn="r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2"/>
              </a:buClr>
              <a:buSzPts val="2500"/>
              <a:buNone/>
            </a:pPr>
            <a:r>
              <a:rPr lang="es-MX" dirty="0"/>
              <a:t>PROFESOR: RICARDO VALDIVIA</a:t>
            </a:r>
            <a:endParaRPr dirty="0"/>
          </a:p>
        </p:txBody>
      </p:sp>
      <p:pic>
        <p:nvPicPr>
          <p:cNvPr id="237" name="Google Shape;237;p1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134760" y="212774"/>
            <a:ext cx="2147841" cy="145689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Imagen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5286" y="2000794"/>
            <a:ext cx="4482737" cy="448273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28"/>
          <p:cNvSpPr txBox="1">
            <a:spLocks noGrp="1"/>
          </p:cNvSpPr>
          <p:nvPr>
            <p:ph type="title"/>
          </p:nvPr>
        </p:nvSpPr>
        <p:spPr>
          <a:xfrm>
            <a:off x="841162" y="0"/>
            <a:ext cx="9905998" cy="1478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</a:pPr>
            <a:r>
              <a:rPr lang="es-MX" b="1" dirty="0">
                <a:solidFill>
                  <a:schemeClr val="bg2">
                    <a:lumMod val="75000"/>
                  </a:schemeClr>
                </a:solidFill>
              </a:rPr>
              <a:t>-PRUEBAS Y EJECUCIÓN DEL ROBOT</a:t>
            </a:r>
            <a:endParaRPr b="1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291" name="Google Shape;291;p28"/>
          <p:cNvGraphicFramePr/>
          <p:nvPr>
            <p:extLst>
              <p:ext uri="{D42A27DB-BD31-4B8C-83A1-F6EECF244321}">
                <p14:modId xmlns:p14="http://schemas.microsoft.com/office/powerpoint/2010/main" val="3990839125"/>
              </p:ext>
            </p:extLst>
          </p:nvPr>
        </p:nvGraphicFramePr>
        <p:xfrm>
          <a:off x="841162" y="1306519"/>
          <a:ext cx="10227200" cy="4780375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55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5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5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5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56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NOMBRE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DESCRIPCION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RESPONSABLE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PRODUCTO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56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dirty="0">
                          <a:sym typeface="Twentieth Century"/>
                        </a:rPr>
                        <a:t>Buscar codificación de los movimientos</a:t>
                      </a:r>
                      <a:endParaRPr sz="1800" dirty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Buscar información, codificación de cada movimiento.</a:t>
                      </a:r>
                      <a:endParaRPr sz="18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-Jose Diaz</a:t>
                      </a:r>
                      <a:endParaRPr sz="18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-Félix Calle</a:t>
                      </a:r>
                      <a:endParaRPr sz="18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 </a:t>
                      </a:r>
                      <a:endParaRPr sz="18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Programación</a:t>
                      </a:r>
                      <a:r>
                        <a:rPr lang="es-MX" sz="180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Robot</a:t>
                      </a:r>
                      <a:b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lang="es-MX" sz="1800" dirty="0" smtClean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56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dirty="0">
                          <a:sym typeface="Twentieth Century"/>
                        </a:rPr>
                        <a:t>verificar cada movimiento</a:t>
                      </a:r>
                      <a:endParaRPr sz="1800" dirty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Visualizar funcionamiento de cada movimiento.</a:t>
                      </a:r>
                      <a:endParaRPr sz="18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-Jose Diaz</a:t>
                      </a:r>
                      <a:endParaRPr sz="18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-Félix Calle</a:t>
                      </a:r>
                      <a:endParaRPr sz="18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 </a:t>
                      </a:r>
                      <a:endParaRPr sz="18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Programación</a:t>
                      </a:r>
                      <a:r>
                        <a:rPr lang="es-MX" sz="180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Robot</a:t>
                      </a:r>
                      <a:b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56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realizar edición de cada movimiento</a:t>
                      </a:r>
                      <a:endParaRPr sz="18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Realizar cambios o edición de los movimientos.</a:t>
                      </a:r>
                      <a:endParaRPr sz="18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-Félix Calle</a:t>
                      </a:r>
                      <a:endParaRPr sz="18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 </a:t>
                      </a:r>
                      <a:endParaRPr sz="18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Programación</a:t>
                      </a:r>
                      <a:r>
                        <a:rPr lang="es-MX" sz="180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Robot</a:t>
                      </a:r>
                      <a:b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5607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Programación de los movimientos</a:t>
                      </a:r>
                      <a:endParaRPr sz="18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Programar todo movimiento del mismo</a:t>
                      </a:r>
                      <a:endParaRPr sz="18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-Félix Calle</a:t>
                      </a:r>
                      <a:endParaRPr sz="18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 </a:t>
                      </a:r>
                      <a:endParaRPr sz="18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Programación</a:t>
                      </a:r>
                      <a:r>
                        <a:rPr lang="es-MX" sz="180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Robot</a:t>
                      </a:r>
                      <a:b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" name="Google Shape;296;p29"/>
          <p:cNvSpPr txBox="1">
            <a:spLocks noGrp="1"/>
          </p:cNvSpPr>
          <p:nvPr>
            <p:ph type="title"/>
          </p:nvPr>
        </p:nvSpPr>
        <p:spPr>
          <a:xfrm>
            <a:off x="827515" y="0"/>
            <a:ext cx="9905998" cy="1478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</a:pPr>
            <a:r>
              <a:rPr lang="es-MX" b="1" dirty="0">
                <a:solidFill>
                  <a:schemeClr val="bg2">
                    <a:lumMod val="75000"/>
                  </a:schemeClr>
                </a:solidFill>
              </a:rPr>
              <a:t>-REVISION DE ERRORES EN EL ROBOT</a:t>
            </a:r>
            <a:endParaRPr b="1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297" name="Google Shape;297;p29"/>
          <p:cNvGraphicFramePr/>
          <p:nvPr>
            <p:extLst>
              <p:ext uri="{D42A27DB-BD31-4B8C-83A1-F6EECF244321}">
                <p14:modId xmlns:p14="http://schemas.microsoft.com/office/powerpoint/2010/main" val="3978729915"/>
              </p:ext>
            </p:extLst>
          </p:nvPr>
        </p:nvGraphicFramePr>
        <p:xfrm>
          <a:off x="827515" y="1115451"/>
          <a:ext cx="10541100" cy="5334976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6352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352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5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352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70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NOMBRE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DESCRIPCION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RESPONSABLE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PRODUCTO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7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dirty="0">
                          <a:sym typeface="Twentieth Century"/>
                        </a:rPr>
                        <a:t>Revisión  detallada de cada movimiento </a:t>
                      </a:r>
                      <a:endParaRPr sz="1800" dirty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Revisión al margen de cada movimiento del robot.(Estabilidad y recorrido).</a:t>
                      </a:r>
                      <a:endParaRPr sz="16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-Jose Diaz</a:t>
                      </a:r>
                      <a:endParaRPr sz="16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-Félix Calle</a:t>
                      </a:r>
                      <a:endParaRPr sz="16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-Isabel Condori</a:t>
                      </a:r>
                      <a:endParaRPr sz="16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-Kenny Cifuentes</a:t>
                      </a:r>
                      <a:endParaRPr sz="16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Robot</a:t>
                      </a:r>
                      <a:b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97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Revisión de Errores</a:t>
                      </a:r>
                      <a:endParaRPr sz="18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Realización de una lista de errores a encontrar.</a:t>
                      </a:r>
                      <a:endParaRPr sz="16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>
                          <a:sym typeface="Twentieth Century"/>
                        </a:rPr>
                        <a:t>-Jose Diaz</a:t>
                      </a:r>
                      <a:endParaRPr sz="1600" dirty="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>
                          <a:sym typeface="Twentieth Century"/>
                        </a:rPr>
                        <a:t>-Félix Calle</a:t>
                      </a:r>
                      <a:endParaRPr sz="1600" dirty="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>
                          <a:sym typeface="Twentieth Century"/>
                        </a:rPr>
                        <a:t>-Isabel Condori</a:t>
                      </a:r>
                      <a:endParaRPr sz="1600" dirty="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>
                          <a:sym typeface="Twentieth Century"/>
                        </a:rPr>
                        <a:t>-Kenny Cifuentes</a:t>
                      </a:r>
                      <a:endParaRPr sz="1600" b="0" dirty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Robot</a:t>
                      </a:r>
                      <a:b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97025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Reparación de errores encontrados</a:t>
                      </a:r>
                      <a:endParaRPr sz="18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Comenzar a solucionar los errores encontrados en el mismo.</a:t>
                      </a:r>
                      <a:endParaRPr sz="16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-Jose Diaz</a:t>
                      </a:r>
                      <a:endParaRPr sz="16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-Félix Calle</a:t>
                      </a:r>
                      <a:endParaRPr sz="16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-Isabel Condori</a:t>
                      </a:r>
                      <a:endParaRPr sz="16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-Kenny Cifuentes</a:t>
                      </a:r>
                      <a:endParaRPr sz="16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Robot</a:t>
                      </a:r>
                      <a:b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7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>
                          <a:sym typeface="Twentieth Century"/>
                        </a:rPr>
                        <a:t>Respaldo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Respaldo en la nube.</a:t>
                      </a:r>
                      <a:endParaRPr sz="16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-Jose Diaz</a:t>
                      </a:r>
                      <a:endParaRPr sz="16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 </a:t>
                      </a:r>
                      <a:endParaRPr sz="16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Respaldo</a:t>
                      </a:r>
                      <a:r>
                        <a:rPr lang="es-MX" sz="1800" kern="1200" baseline="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Robot</a:t>
                      </a:r>
                      <a:b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30"/>
          <p:cNvSpPr txBox="1">
            <a:spLocks noGrp="1"/>
          </p:cNvSpPr>
          <p:nvPr>
            <p:ph type="title"/>
          </p:nvPr>
        </p:nvSpPr>
        <p:spPr>
          <a:xfrm>
            <a:off x="800219" y="0"/>
            <a:ext cx="9905998" cy="1478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</a:pPr>
            <a:r>
              <a:rPr lang="es-MX" b="1" dirty="0">
                <a:solidFill>
                  <a:schemeClr val="bg2">
                    <a:lumMod val="75000"/>
                  </a:schemeClr>
                </a:solidFill>
              </a:rPr>
              <a:t>-PRUEBAS Y EJECUCION DEL ROBOT </a:t>
            </a:r>
            <a:endParaRPr b="1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303" name="Google Shape;303;p30"/>
          <p:cNvGraphicFramePr/>
          <p:nvPr>
            <p:extLst>
              <p:ext uri="{D42A27DB-BD31-4B8C-83A1-F6EECF244321}">
                <p14:modId xmlns:p14="http://schemas.microsoft.com/office/powerpoint/2010/main" val="3510425330"/>
              </p:ext>
            </p:extLst>
          </p:nvPr>
        </p:nvGraphicFramePr>
        <p:xfrm>
          <a:off x="800219" y="992620"/>
          <a:ext cx="10311920" cy="5797864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5779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779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77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57798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9141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dirty="0"/>
                        <a:t>NOMBRE</a:t>
                      </a:r>
                      <a:endParaRPr sz="18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DESCRIPCION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RESPONSABLE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PRODUCTO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541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Pruebas de velocidad y estabilidad en el movimiento </a:t>
                      </a:r>
                      <a:endParaRPr sz="16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Pruebas contra cronometro de la velocidad del robot.</a:t>
                      </a:r>
                      <a:endParaRPr sz="16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-Jose Diaz</a:t>
                      </a:r>
                      <a:endParaRPr sz="14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-Félix Calle</a:t>
                      </a:r>
                      <a:endParaRPr sz="14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-Isabel Condori</a:t>
                      </a:r>
                      <a:endParaRPr sz="14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-Kenny Cifuentes</a:t>
                      </a:r>
                      <a:endParaRPr sz="14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Robot</a:t>
                      </a:r>
                      <a:b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7639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>
                          <a:sym typeface="Twentieth Century"/>
                        </a:rPr>
                        <a:t>Pruebas de velocidad de estabilidad en rotaciones</a:t>
                      </a:r>
                      <a:endParaRPr sz="1600" dirty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Pruebas contra cronometró de la velocidad y la estabilidad del robot.</a:t>
                      </a:r>
                      <a:endParaRPr sz="16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 dirty="0">
                          <a:sym typeface="Twentieth Century"/>
                        </a:rPr>
                        <a:t>-Jose Diaz</a:t>
                      </a:r>
                      <a:endParaRPr sz="1400" dirty="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 dirty="0">
                          <a:sym typeface="Twentieth Century"/>
                        </a:rPr>
                        <a:t>-Félix Calle</a:t>
                      </a:r>
                      <a:endParaRPr sz="1400" dirty="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 dirty="0">
                          <a:sym typeface="Twentieth Century"/>
                        </a:rPr>
                        <a:t>-Isabel Condori</a:t>
                      </a:r>
                      <a:endParaRPr sz="1400" dirty="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 dirty="0">
                          <a:sym typeface="Twentieth Century"/>
                        </a:rPr>
                        <a:t>-Kenny Cifuentes</a:t>
                      </a:r>
                      <a:endParaRPr sz="1400" b="0" dirty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Robot</a:t>
                      </a:r>
                      <a:b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5411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>
                          <a:sym typeface="Twentieth Century"/>
                        </a:rPr>
                        <a:t>Pruebas de velocidad  en el agarre</a:t>
                      </a:r>
                      <a:endParaRPr sz="1600" dirty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>
                          <a:sym typeface="Twentieth Century"/>
                        </a:rPr>
                        <a:t>Pruebas contra cronometro del agarre del robot.</a:t>
                      </a:r>
                      <a:endParaRPr sz="1600" b="0" dirty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-Jose Diaz</a:t>
                      </a:r>
                      <a:endParaRPr sz="14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-Félix Calle</a:t>
                      </a:r>
                      <a:endParaRPr sz="14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-Isabel Condori</a:t>
                      </a:r>
                      <a:endParaRPr sz="14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-Kenny Cifuentes</a:t>
                      </a:r>
                      <a:endParaRPr sz="14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Robot</a:t>
                      </a:r>
                      <a:b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27847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Pruebas en simulación de competencia de “Flip Tac Toe”</a:t>
                      </a:r>
                      <a:endParaRPr sz="16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Pruebas contra cronometro en un circuito armado, para la simulación del robot en la competencia.</a:t>
                      </a:r>
                      <a:endParaRPr sz="16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-Jose Diaz</a:t>
                      </a:r>
                      <a:endParaRPr sz="14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-Félix Calle</a:t>
                      </a:r>
                      <a:endParaRPr sz="14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-Isabel Condori</a:t>
                      </a:r>
                      <a:endParaRPr sz="14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-Kenny Cifuentes</a:t>
                      </a:r>
                      <a:endParaRPr sz="14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Robot</a:t>
                      </a:r>
                      <a:b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19793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Respaldo y Finalización del proyecto</a:t>
                      </a:r>
                      <a:endParaRPr sz="160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 </a:t>
                      </a:r>
                      <a:endParaRPr sz="16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-Jose Diaz</a:t>
                      </a:r>
                      <a:endParaRPr sz="14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 </a:t>
                      </a:r>
                      <a:endParaRPr sz="14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Finalizacion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 Robot</a:t>
                      </a:r>
                      <a:b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" name="Google Shape;308;p31"/>
          <p:cNvSpPr txBox="1">
            <a:spLocks noGrp="1"/>
          </p:cNvSpPr>
          <p:nvPr>
            <p:ph type="title"/>
          </p:nvPr>
        </p:nvSpPr>
        <p:spPr>
          <a:xfrm>
            <a:off x="827514" y="20879"/>
            <a:ext cx="9905998" cy="1478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</a:pPr>
            <a:r>
              <a:rPr lang="es-MX" b="1" dirty="0">
                <a:solidFill>
                  <a:schemeClr val="bg2">
                    <a:lumMod val="75000"/>
                  </a:schemeClr>
                </a:solidFill>
              </a:rPr>
              <a:t>PLANIFICACIÓN DE LA CARTA GANTT</a:t>
            </a:r>
            <a:br>
              <a:rPr lang="es-MX" b="1" dirty="0">
                <a:solidFill>
                  <a:schemeClr val="bg2">
                    <a:lumMod val="75000"/>
                  </a:schemeClr>
                </a:solidFill>
              </a:rPr>
            </a:br>
            <a:r>
              <a:rPr lang="es-MX" sz="2400" b="1" dirty="0">
                <a:solidFill>
                  <a:schemeClr val="bg2">
                    <a:lumMod val="75000"/>
                  </a:schemeClr>
                </a:solidFill>
              </a:rPr>
              <a:t>(PLANIFICACIÓN INICIAL)</a:t>
            </a:r>
            <a:endParaRPr sz="2400" b="1" dirty="0">
              <a:solidFill>
                <a:schemeClr val="bg2">
                  <a:lumMod val="75000"/>
                </a:schemeClr>
              </a:solidFill>
            </a:endParaRPr>
          </a:p>
        </p:txBody>
      </p:sp>
      <p:pic>
        <p:nvPicPr>
          <p:cNvPr id="2" name="Imagen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112" y="1499449"/>
            <a:ext cx="10058400" cy="500708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4" name="Google Shape;314;p32"/>
          <p:cNvSpPr txBox="1">
            <a:spLocks noGrp="1"/>
          </p:cNvSpPr>
          <p:nvPr>
            <p:ph type="title"/>
          </p:nvPr>
        </p:nvSpPr>
        <p:spPr>
          <a:xfrm>
            <a:off x="708276" y="2415233"/>
            <a:ext cx="9905998" cy="1478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Twentieth Century"/>
              <a:buNone/>
            </a:pPr>
            <a:r>
              <a:rPr lang="es-MX" sz="4800" b="1" dirty="0">
                <a:solidFill>
                  <a:schemeClr val="bg2">
                    <a:lumMod val="75000"/>
                  </a:schemeClr>
                </a:solidFill>
              </a:rPr>
              <a:t>PLANIFICACION DE RIESGOS</a:t>
            </a:r>
            <a:endParaRPr sz="48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1521075"/>
              </p:ext>
            </p:extLst>
          </p:nvPr>
        </p:nvGraphicFramePr>
        <p:xfrm>
          <a:off x="790347" y="121919"/>
          <a:ext cx="9520601" cy="6647102"/>
        </p:xfrm>
        <a:graphic>
          <a:graphicData uri="http://schemas.openxmlformats.org/drawingml/2006/table">
            <a:tbl>
              <a:tblPr firstRow="1" firstCol="1" bandRow="1">
                <a:tableStyleId>{D113A9D2-9D6B-4929-AA2D-F23B5EE8CBE7}</a:tableStyleId>
              </a:tblPr>
              <a:tblGrid>
                <a:gridCol w="2490534">
                  <a:extLst>
                    <a:ext uri="{9D8B030D-6E8A-4147-A177-3AD203B41FA5}">
                      <a16:colId xmlns:a16="http://schemas.microsoft.com/office/drawing/2014/main" val="1797350785"/>
                    </a:ext>
                  </a:extLst>
                </a:gridCol>
                <a:gridCol w="1822905">
                  <a:extLst>
                    <a:ext uri="{9D8B030D-6E8A-4147-A177-3AD203B41FA5}">
                      <a16:colId xmlns:a16="http://schemas.microsoft.com/office/drawing/2014/main" val="4151395421"/>
                    </a:ext>
                  </a:extLst>
                </a:gridCol>
                <a:gridCol w="1173008">
                  <a:extLst>
                    <a:ext uri="{9D8B030D-6E8A-4147-A177-3AD203B41FA5}">
                      <a16:colId xmlns:a16="http://schemas.microsoft.com/office/drawing/2014/main" val="1105629886"/>
                    </a:ext>
                  </a:extLst>
                </a:gridCol>
                <a:gridCol w="4034154">
                  <a:extLst>
                    <a:ext uri="{9D8B030D-6E8A-4147-A177-3AD203B41FA5}">
                      <a16:colId xmlns:a16="http://schemas.microsoft.com/office/drawing/2014/main" val="3269182291"/>
                    </a:ext>
                  </a:extLst>
                </a:gridCol>
              </a:tblGrid>
              <a:tr h="560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RIESGOS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PROBABILIDAD</a:t>
                      </a:r>
                      <a:endParaRPr lang="en-US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DE</a:t>
                      </a:r>
                      <a:endParaRPr lang="en-US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OCURRENCIA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NIVEL</a:t>
                      </a:r>
                      <a:endParaRPr lang="en-US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DE</a:t>
                      </a:r>
                      <a:endParaRPr lang="en-US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IMPACTO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ACCIÓN</a:t>
                      </a:r>
                      <a:endParaRPr lang="en-US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REMEDIAL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extLst>
                  <a:ext uri="{0D108BD9-81ED-4DB2-BD59-A6C34878D82A}">
                    <a16:rowId xmlns:a16="http://schemas.microsoft.com/office/drawing/2014/main" val="3144249180"/>
                  </a:ext>
                </a:extLst>
              </a:tr>
              <a:tr h="560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Atraso en la entrega de documentos asociados al proyecto.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%40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Solicitar un plazo extendido a los profesores encargados, con el compromiso de cumplir la nueva fecha.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extLst>
                  <a:ext uri="{0D108BD9-81ED-4DB2-BD59-A6C34878D82A}">
                    <a16:rowId xmlns:a16="http://schemas.microsoft.com/office/drawing/2014/main" val="3853957323"/>
                  </a:ext>
                </a:extLst>
              </a:tr>
              <a:tr h="3738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Atraso en la finalización del proyecto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%30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Solicitar extender el plazo de entrega, bajo las condiciones de los profesores.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extLst>
                  <a:ext uri="{0D108BD9-81ED-4DB2-BD59-A6C34878D82A}">
                    <a16:rowId xmlns:a16="http://schemas.microsoft.com/office/drawing/2014/main" val="3264769257"/>
                  </a:ext>
                </a:extLst>
              </a:tr>
              <a:tr h="6373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El personal no cumple con las expectativas en relación al trabajo a realizar.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%30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Llevar reunión a cabo sin tener que realizar una sanción grave.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extLst>
                  <a:ext uri="{0D108BD9-81ED-4DB2-BD59-A6C34878D82A}">
                    <a16:rowId xmlns:a16="http://schemas.microsoft.com/office/drawing/2014/main" val="4209823523"/>
                  </a:ext>
                </a:extLst>
              </a:tr>
              <a:tr h="56078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Inconvenientes en el funcionamiento correcto del robot.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%30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2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Consultar al profesor sobre funcionamiento o investigar en internet.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extLst>
                  <a:ext uri="{0D108BD9-81ED-4DB2-BD59-A6C34878D82A}">
                    <a16:rowId xmlns:a16="http://schemas.microsoft.com/office/drawing/2014/main" val="1560819687"/>
                  </a:ext>
                </a:extLst>
              </a:tr>
              <a:tr h="477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La ausencia de un integrante del equipo de trabajo a una sesión.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%30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Repartir las tareas propuestas entre los integrantes presentes en la sesión de trabajo.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extLst>
                  <a:ext uri="{0D108BD9-81ED-4DB2-BD59-A6C34878D82A}">
                    <a16:rowId xmlns:a16="http://schemas.microsoft.com/office/drawing/2014/main" val="187389607"/>
                  </a:ext>
                </a:extLst>
              </a:tr>
              <a:tr h="6373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Problemas de salud en el personal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%30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Asignar las tareas entre los demás integrantes del grupo hasta el regreso del integrante con problemas de salud a la sesiones de trabajo.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extLst>
                  <a:ext uri="{0D108BD9-81ED-4DB2-BD59-A6C34878D82A}">
                    <a16:rowId xmlns:a16="http://schemas.microsoft.com/office/drawing/2014/main" val="2525155504"/>
                  </a:ext>
                </a:extLst>
              </a:tr>
              <a:tr h="477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Perder toda la información.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%20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Comunicar de manera inmediata al profesor, mientras en conjunto se buscan respaldos antiguos.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extLst>
                  <a:ext uri="{0D108BD9-81ED-4DB2-BD59-A6C34878D82A}">
                    <a16:rowId xmlns:a16="http://schemas.microsoft.com/office/drawing/2014/main" val="3305270836"/>
                  </a:ext>
                </a:extLst>
              </a:tr>
              <a:tr h="79662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No tener al alcance la tecnología necesaria para llevar a cabo el proyecto como se desea.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%20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 </a:t>
                      </a:r>
                      <a:endParaRPr lang="en-US" sz="12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1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Bajar el nivel, ahora utópico, que se desea alcanzar, y adecuarse a la tecnología proporcionada.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extLst>
                  <a:ext uri="{0D108BD9-81ED-4DB2-BD59-A6C34878D82A}">
                    <a16:rowId xmlns:a16="http://schemas.microsoft.com/office/drawing/2014/main" val="2778379864"/>
                  </a:ext>
                </a:extLst>
              </a:tr>
              <a:tr h="18692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Cambios en el personal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%20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Reorganización del esquema de trabajo.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extLst>
                  <a:ext uri="{0D108BD9-81ED-4DB2-BD59-A6C34878D82A}">
                    <a16:rowId xmlns:a16="http://schemas.microsoft.com/office/drawing/2014/main" val="1370401417"/>
                  </a:ext>
                </a:extLst>
              </a:tr>
              <a:tr h="37385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Componentes defectuosos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%10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2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Solicitar al profesor cambiar componentes o comprar nuevos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extLst>
                  <a:ext uri="{0D108BD9-81ED-4DB2-BD59-A6C34878D82A}">
                    <a16:rowId xmlns:a16="http://schemas.microsoft.com/office/drawing/2014/main" val="3214465429"/>
                  </a:ext>
                </a:extLst>
              </a:tr>
              <a:tr h="4779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La falta de un computador para trabajar.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%10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>
                          <a:effectLst/>
                        </a:rPr>
                        <a:t>3</a:t>
                      </a:r>
                      <a:endParaRPr lang="en-US" sz="12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200" dirty="0">
                          <a:effectLst/>
                        </a:rPr>
                        <a:t>Solicitar computar a profesor de turno.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34972" marR="34972" marT="0" marB="0"/>
                </a:tc>
                <a:extLst>
                  <a:ext uri="{0D108BD9-81ED-4DB2-BD59-A6C34878D82A}">
                    <a16:rowId xmlns:a16="http://schemas.microsoft.com/office/drawing/2014/main" val="29023779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210146"/>
              </p:ext>
            </p:extLst>
          </p:nvPr>
        </p:nvGraphicFramePr>
        <p:xfrm>
          <a:off x="668541" y="1079866"/>
          <a:ext cx="9032808" cy="3393927"/>
        </p:xfrm>
        <a:graphic>
          <a:graphicData uri="http://schemas.openxmlformats.org/drawingml/2006/table">
            <a:tbl>
              <a:tblPr firstRow="1" firstCol="1" bandRow="1">
                <a:tableStyleId>{D113A9D2-9D6B-4929-AA2D-F23B5EE8CBE7}</a:tableStyleId>
              </a:tblPr>
              <a:tblGrid>
                <a:gridCol w="2772202">
                  <a:extLst>
                    <a:ext uri="{9D8B030D-6E8A-4147-A177-3AD203B41FA5}">
                      <a16:colId xmlns:a16="http://schemas.microsoft.com/office/drawing/2014/main" val="654181262"/>
                    </a:ext>
                  </a:extLst>
                </a:gridCol>
                <a:gridCol w="6260606">
                  <a:extLst>
                    <a:ext uri="{9D8B030D-6E8A-4147-A177-3AD203B41FA5}">
                      <a16:colId xmlns:a16="http://schemas.microsoft.com/office/drawing/2014/main" val="2892750036"/>
                    </a:ext>
                  </a:extLst>
                </a:gridCol>
              </a:tblGrid>
              <a:tr h="295549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TIPO DE RIESGO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INDICADORES POTENCIALES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17223768"/>
                  </a:ext>
                </a:extLst>
              </a:tr>
              <a:tr h="6112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Organizacional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Descoordinación en las tareas designadas para cada integrante del equipo.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75900313"/>
                  </a:ext>
                </a:extLst>
              </a:tr>
              <a:tr h="38907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Personas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Mala convivencia y comunicación entre los integrantes del equipo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6802210"/>
                  </a:ext>
                </a:extLst>
              </a:tr>
              <a:tr h="64259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Herramientas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Impedimento a acceder a lugares o herramientas de trabajo, para realizar el proyecto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29048758"/>
                  </a:ext>
                </a:extLst>
              </a:tr>
              <a:tr h="62095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Estimación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>
                          <a:effectLst/>
                        </a:rPr>
                        <a:t>Incumplir los plazos establecidos para las entregas de documentos correspondientes al proyecto.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547448"/>
                  </a:ext>
                </a:extLst>
              </a:tr>
              <a:tr h="662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Tecnología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1600" dirty="0">
                          <a:effectLst/>
                        </a:rPr>
                        <a:t>Detección de errores en la tecnología disponible, y no poder solucionarlos a corto plazo.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458222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1431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34"/>
          <p:cNvSpPr txBox="1">
            <a:spLocks noGrp="1"/>
          </p:cNvSpPr>
          <p:nvPr>
            <p:ph type="title"/>
          </p:nvPr>
        </p:nvSpPr>
        <p:spPr>
          <a:xfrm>
            <a:off x="820571" y="0"/>
            <a:ext cx="9905998" cy="1478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</a:pPr>
            <a:r>
              <a:rPr lang="es-MX" b="1" dirty="0">
                <a:solidFill>
                  <a:schemeClr val="bg2">
                    <a:lumMod val="75000"/>
                  </a:schemeClr>
                </a:solidFill>
              </a:rPr>
              <a:t>TIPOS DE RIESGOS	</a:t>
            </a:r>
            <a:endParaRPr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25" name="Google Shape;325;p34"/>
          <p:cNvSpPr txBox="1">
            <a:spLocks noGrp="1"/>
          </p:cNvSpPr>
          <p:nvPr>
            <p:ph idx="1"/>
          </p:nvPr>
        </p:nvSpPr>
        <p:spPr>
          <a:xfrm>
            <a:off x="820571" y="1286063"/>
            <a:ext cx="9905999" cy="48259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b="1" dirty="0"/>
              <a:t>Organizacional</a:t>
            </a:r>
            <a:r>
              <a:rPr lang="es-MX" dirty="0"/>
              <a:t>: Descoordinación en las tareas designadas ´para cada integrantes del equipo.</a:t>
            </a:r>
            <a:endParaRPr dirty="0"/>
          </a:p>
          <a:p>
            <a:pPr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b="1" dirty="0"/>
              <a:t>Personas</a:t>
            </a:r>
            <a:r>
              <a:rPr lang="es-MX" dirty="0"/>
              <a:t>: Mal convivencia y comunicación entre los integrantes del equipo.</a:t>
            </a:r>
            <a:endParaRPr dirty="0"/>
          </a:p>
          <a:p>
            <a:pPr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b="1" dirty="0"/>
              <a:t>Herramientas</a:t>
            </a:r>
            <a:r>
              <a:rPr lang="es-MX" dirty="0"/>
              <a:t>: Impedimento a acceder a lugares o herramientas del trabajo, para realizar el proyecto.</a:t>
            </a:r>
            <a:endParaRPr dirty="0"/>
          </a:p>
          <a:p>
            <a:pPr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b="1" dirty="0"/>
              <a:t>Estimación</a:t>
            </a:r>
            <a:r>
              <a:rPr lang="es-MX" dirty="0"/>
              <a:t>: Incumplir los plazos establecidos para las entregas de documentes correspondientes al proyecto.</a:t>
            </a:r>
            <a:endParaRPr dirty="0"/>
          </a:p>
          <a:p>
            <a:pPr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b="1" dirty="0"/>
              <a:t>Tecnología</a:t>
            </a:r>
            <a:r>
              <a:rPr lang="es-MX" dirty="0"/>
              <a:t>: Detección de errores en la tecnología disponible, y no poder solucionarlos a corto plazo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Google Shape;330;p35"/>
          <p:cNvSpPr txBox="1">
            <a:spLocks noGrp="1"/>
          </p:cNvSpPr>
          <p:nvPr>
            <p:ph type="title"/>
          </p:nvPr>
        </p:nvSpPr>
        <p:spPr>
          <a:xfrm>
            <a:off x="724316" y="0"/>
            <a:ext cx="9906000" cy="112294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</a:pPr>
            <a:r>
              <a:rPr lang="es-MX" b="1" dirty="0">
                <a:solidFill>
                  <a:schemeClr val="bg2">
                    <a:lumMod val="75000"/>
                  </a:schemeClr>
                </a:solidFill>
              </a:rPr>
              <a:t>PLANIFICACIÓN DE RECURSOS</a:t>
            </a:r>
            <a:endParaRPr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31" name="Google Shape;331;p35"/>
          <p:cNvSpPr txBox="1">
            <a:spLocks noGrp="1"/>
          </p:cNvSpPr>
          <p:nvPr>
            <p:ph type="body" idx="1"/>
          </p:nvPr>
        </p:nvSpPr>
        <p:spPr>
          <a:xfrm>
            <a:off x="348344" y="1122947"/>
            <a:ext cx="5025754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sz="2800" b="1" dirty="0">
                <a:solidFill>
                  <a:schemeClr val="bg2">
                    <a:lumMod val="75000"/>
                  </a:schemeClr>
                </a:solidFill>
              </a:rPr>
              <a:t>RECURSOS:		COSTOS:</a:t>
            </a:r>
            <a:endParaRPr sz="2800"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33" name="Google Shape;333;p35"/>
          <p:cNvSpPr txBox="1">
            <a:spLocks noGrp="1"/>
          </p:cNvSpPr>
          <p:nvPr>
            <p:ph sz="half" idx="2"/>
          </p:nvPr>
        </p:nvSpPr>
        <p:spPr>
          <a:xfrm>
            <a:off x="5791200" y="1283368"/>
            <a:ext cx="46466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sz="2800" b="1" dirty="0"/>
              <a:t>ESTIMACIÓN DE COSTO(TRABAJADORES)</a:t>
            </a:r>
            <a:endParaRPr sz="2800" b="1" dirty="0"/>
          </a:p>
        </p:txBody>
      </p:sp>
      <p:sp>
        <p:nvSpPr>
          <p:cNvPr id="332" name="Google Shape;332;p35"/>
          <p:cNvSpPr txBox="1">
            <a:spLocks noGrp="1"/>
          </p:cNvSpPr>
          <p:nvPr>
            <p:ph type="body" sz="quarter" idx="3"/>
          </p:nvPr>
        </p:nvSpPr>
        <p:spPr>
          <a:xfrm>
            <a:off x="348343" y="1946859"/>
            <a:ext cx="5442857" cy="44663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lvl="0" indent="-34290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775"/>
              <a:buFont typeface="Wingdings" panose="05000000000000000000" pitchFamily="2" charset="2"/>
              <a:buChar char="v"/>
            </a:pPr>
            <a:r>
              <a:rPr lang="es-MX" sz="2220" dirty="0">
                <a:solidFill>
                  <a:schemeClr val="bg2">
                    <a:lumMod val="75000"/>
                  </a:schemeClr>
                </a:solidFill>
              </a:rPr>
              <a:t>Hardware</a:t>
            </a:r>
            <a:endParaRPr dirty="0">
              <a:solidFill>
                <a:schemeClr val="bg2">
                  <a:lumMod val="75000"/>
                </a:schemeClr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75"/>
              <a:buNone/>
            </a:pPr>
            <a:r>
              <a:rPr lang="es-MX" sz="2220" dirty="0">
                <a:solidFill>
                  <a:schemeClr val="bg2">
                    <a:lumMod val="75000"/>
                  </a:schemeClr>
                </a:solidFill>
              </a:rPr>
              <a:t>-Computador-------------|$250,000</a:t>
            </a:r>
            <a:endParaRPr sz="2220" dirty="0">
              <a:solidFill>
                <a:schemeClr val="bg2">
                  <a:lumMod val="75000"/>
                </a:schemeClr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75"/>
              <a:buNone/>
            </a:pPr>
            <a:r>
              <a:rPr lang="es-MX" sz="2220" dirty="0">
                <a:solidFill>
                  <a:schemeClr val="bg2">
                    <a:lumMod val="75000"/>
                  </a:schemeClr>
                </a:solidFill>
              </a:rPr>
              <a:t>-Celular-</a:t>
            </a:r>
            <a:r>
              <a:rPr lang="es-MX" sz="2220" dirty="0" smtClean="0">
                <a:solidFill>
                  <a:schemeClr val="bg2">
                    <a:lumMod val="75000"/>
                  </a:schemeClr>
                </a:solidFill>
              </a:rPr>
              <a:t>----------------------|$</a:t>
            </a:r>
            <a:r>
              <a:rPr lang="es-MX" sz="2220" dirty="0">
                <a:solidFill>
                  <a:schemeClr val="bg2">
                    <a:lumMod val="75000"/>
                  </a:schemeClr>
                </a:solidFill>
              </a:rPr>
              <a:t>100,000</a:t>
            </a:r>
            <a:endParaRPr sz="2220" dirty="0">
              <a:solidFill>
                <a:schemeClr val="bg2">
                  <a:lumMod val="75000"/>
                </a:schemeClr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75"/>
              <a:buNone/>
            </a:pPr>
            <a:r>
              <a:rPr lang="es-MX" sz="2220" dirty="0">
                <a:solidFill>
                  <a:schemeClr val="bg2">
                    <a:lumMod val="75000"/>
                  </a:schemeClr>
                </a:solidFill>
              </a:rPr>
              <a:t>-</a:t>
            </a:r>
            <a:r>
              <a:rPr lang="es-MX" sz="2220" dirty="0" err="1">
                <a:solidFill>
                  <a:schemeClr val="bg2">
                    <a:lumMod val="75000"/>
                  </a:schemeClr>
                </a:solidFill>
              </a:rPr>
              <a:t>MicroSD</a:t>
            </a:r>
            <a:r>
              <a:rPr lang="es-MX" sz="2220" dirty="0">
                <a:solidFill>
                  <a:schemeClr val="bg2">
                    <a:lumMod val="75000"/>
                  </a:schemeClr>
                </a:solidFill>
              </a:rPr>
              <a:t>-</a:t>
            </a:r>
            <a:r>
              <a:rPr lang="es-MX" sz="2220" dirty="0" smtClean="0">
                <a:solidFill>
                  <a:schemeClr val="bg2">
                    <a:lumMod val="75000"/>
                  </a:schemeClr>
                </a:solidFill>
              </a:rPr>
              <a:t>----------------------|$</a:t>
            </a:r>
            <a:r>
              <a:rPr lang="es-MX" sz="2220" dirty="0">
                <a:solidFill>
                  <a:schemeClr val="bg2">
                    <a:lumMod val="75000"/>
                  </a:schemeClr>
                </a:solidFill>
              </a:rPr>
              <a:t>5,000</a:t>
            </a:r>
            <a:endParaRPr dirty="0">
              <a:solidFill>
                <a:schemeClr val="bg2">
                  <a:lumMod val="75000"/>
                </a:schemeClr>
              </a:solidFill>
            </a:endParaRPr>
          </a:p>
          <a:p>
            <a:pPr marL="342900" lvl="0" indent="-342900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75"/>
              <a:buFont typeface="Wingdings" panose="05000000000000000000" pitchFamily="2" charset="2"/>
              <a:buChar char="v"/>
            </a:pPr>
            <a:r>
              <a:rPr lang="es-MX" sz="2220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es-MX" sz="2220" dirty="0" smtClean="0">
                <a:solidFill>
                  <a:schemeClr val="bg2">
                    <a:lumMod val="75000"/>
                  </a:schemeClr>
                </a:solidFill>
              </a:rPr>
              <a:t>Software</a:t>
            </a:r>
            <a:endParaRPr dirty="0">
              <a:solidFill>
                <a:schemeClr val="bg2">
                  <a:lumMod val="75000"/>
                </a:schemeClr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75"/>
              <a:buNone/>
            </a:pPr>
            <a:r>
              <a:rPr lang="es-MX" sz="2220" dirty="0">
                <a:solidFill>
                  <a:schemeClr val="bg2">
                    <a:lumMod val="75000"/>
                  </a:schemeClr>
                </a:solidFill>
              </a:rPr>
              <a:t>-</a:t>
            </a:r>
            <a:r>
              <a:rPr lang="es-MX" sz="2220" dirty="0" err="1">
                <a:solidFill>
                  <a:schemeClr val="bg2">
                    <a:lumMod val="75000"/>
                  </a:schemeClr>
                </a:solidFill>
              </a:rPr>
              <a:t>Putty</a:t>
            </a:r>
            <a:r>
              <a:rPr lang="es-MX" sz="2220" dirty="0">
                <a:solidFill>
                  <a:schemeClr val="bg2">
                    <a:lumMod val="75000"/>
                  </a:schemeClr>
                </a:solidFill>
              </a:rPr>
              <a:t>-----------------------|$GRATIS</a:t>
            </a:r>
            <a:endParaRPr dirty="0">
              <a:solidFill>
                <a:schemeClr val="bg2">
                  <a:lumMod val="75000"/>
                </a:schemeClr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75"/>
              <a:buNone/>
            </a:pPr>
            <a:r>
              <a:rPr lang="es-MX" sz="2220" dirty="0">
                <a:solidFill>
                  <a:schemeClr val="bg2">
                    <a:lumMod val="75000"/>
                  </a:schemeClr>
                </a:solidFill>
              </a:rPr>
              <a:t>-OS Windows 10---------|$50,000</a:t>
            </a:r>
            <a:endParaRPr dirty="0">
              <a:solidFill>
                <a:schemeClr val="bg2">
                  <a:lumMod val="75000"/>
                </a:schemeClr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75"/>
              <a:buNone/>
            </a:pPr>
            <a:r>
              <a:rPr lang="es-MX" sz="2220" dirty="0">
                <a:solidFill>
                  <a:schemeClr val="bg2">
                    <a:lumMod val="75000"/>
                  </a:schemeClr>
                </a:solidFill>
              </a:rPr>
              <a:t>-</a:t>
            </a:r>
            <a:r>
              <a:rPr lang="es-MX" sz="2220" dirty="0" err="1">
                <a:solidFill>
                  <a:schemeClr val="bg2">
                    <a:lumMod val="75000"/>
                  </a:schemeClr>
                </a:solidFill>
              </a:rPr>
              <a:t>MobaTextEditor</a:t>
            </a:r>
            <a:r>
              <a:rPr lang="es-MX" sz="2220" dirty="0">
                <a:solidFill>
                  <a:schemeClr val="bg2">
                    <a:lumMod val="75000"/>
                  </a:schemeClr>
                </a:solidFill>
              </a:rPr>
              <a:t>----------|GRATIS</a:t>
            </a:r>
            <a:endParaRPr dirty="0">
              <a:solidFill>
                <a:schemeClr val="bg2">
                  <a:lumMod val="75000"/>
                </a:schemeClr>
              </a:solidFill>
            </a:endParaRPr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775"/>
              <a:buNone/>
            </a:pPr>
            <a:r>
              <a:rPr lang="es-MX" sz="2220" dirty="0">
                <a:solidFill>
                  <a:schemeClr val="bg2">
                    <a:lumMod val="75000"/>
                  </a:schemeClr>
                </a:solidFill>
              </a:rPr>
              <a:t>-Cuenta MEGA------------|$4,500(</a:t>
            </a:r>
            <a:r>
              <a:rPr lang="es-MX" sz="2220" dirty="0" err="1">
                <a:solidFill>
                  <a:schemeClr val="bg2">
                    <a:lumMod val="75000"/>
                  </a:schemeClr>
                </a:solidFill>
              </a:rPr>
              <a:t>mens</a:t>
            </a:r>
            <a:r>
              <a:rPr lang="es-MX" sz="2220" dirty="0">
                <a:solidFill>
                  <a:schemeClr val="bg2">
                    <a:lumMod val="75000"/>
                  </a:schemeClr>
                </a:solidFill>
              </a:rPr>
              <a:t>)</a:t>
            </a:r>
            <a:endParaRPr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334" name="Google Shape;334;p35"/>
          <p:cNvSpPr txBox="1">
            <a:spLocks noGrp="1"/>
          </p:cNvSpPr>
          <p:nvPr>
            <p:ph sz="quarter" idx="4"/>
          </p:nvPr>
        </p:nvSpPr>
        <p:spPr>
          <a:xfrm>
            <a:off x="5488400" y="2267700"/>
            <a:ext cx="6350674" cy="39726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dirty="0"/>
              <a:t>Tiempo de programación</a:t>
            </a:r>
            <a:r>
              <a:rPr lang="es-MX" dirty="0" smtClean="0"/>
              <a:t>: 2 </a:t>
            </a:r>
            <a:r>
              <a:rPr lang="es-MX" dirty="0"/>
              <a:t>meses</a:t>
            </a:r>
            <a:endParaRPr dirty="0"/>
          </a:p>
          <a:p>
            <a:pPr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dirty="0"/>
              <a:t>Costo total horas de programación: $5,000,000</a:t>
            </a:r>
            <a:endParaRPr dirty="0"/>
          </a:p>
          <a:p>
            <a:pPr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dirty="0"/>
              <a:t>Diseñador de sistema robóticos: $2,000,000</a:t>
            </a:r>
            <a:endParaRPr dirty="0"/>
          </a:p>
          <a:p>
            <a:pPr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dirty="0"/>
              <a:t>Encargado de los informes $1,800,000</a:t>
            </a:r>
            <a:endParaRPr dirty="0"/>
          </a:p>
          <a:p>
            <a:pPr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dirty="0"/>
              <a:t>Jefe de proyecto: $3,000,000</a:t>
            </a: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7" name="Marcador de contenido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36272" y="1766637"/>
            <a:ext cx="3517968" cy="351796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420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Google Shape;242;p20"/>
          <p:cNvSpPr txBox="1">
            <a:spLocks noGrp="1"/>
          </p:cNvSpPr>
          <p:nvPr>
            <p:ph type="title"/>
          </p:nvPr>
        </p:nvSpPr>
        <p:spPr>
          <a:xfrm>
            <a:off x="677334" y="394304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</a:pPr>
            <a:r>
              <a:rPr lang="es-MX" b="1" dirty="0">
                <a:solidFill>
                  <a:schemeClr val="bg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PANORAMA GENERAL</a:t>
            </a:r>
            <a:endParaRPr b="1" dirty="0">
              <a:solidFill>
                <a:schemeClr val="bg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3" name="Google Shape;243;p20"/>
          <p:cNvSpPr txBox="1">
            <a:spLocks noGrp="1"/>
          </p:cNvSpPr>
          <p:nvPr>
            <p:ph idx="1"/>
          </p:nvPr>
        </p:nvSpPr>
        <p:spPr>
          <a:xfrm>
            <a:off x="677334" y="1730828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000"/>
              <a:buNone/>
            </a:pPr>
            <a:r>
              <a:rPr lang="es-MX" dirty="0"/>
              <a:t>A continuación, </a:t>
            </a:r>
            <a:r>
              <a:rPr lang="es-MX" b="1" dirty="0"/>
              <a:t>se entregarán los objetivos del proyecto</a:t>
            </a:r>
            <a:r>
              <a:rPr lang="es-MX" dirty="0"/>
              <a:t>, una serie de suposiciones y restricciones respecto a la realización de este y </a:t>
            </a:r>
            <a:r>
              <a:rPr lang="es-MX" b="1" dirty="0"/>
              <a:t>se detallará información sobre los documentos a entregar durante el desarrollo del proyecto</a:t>
            </a:r>
            <a:r>
              <a:rPr lang="es-MX" dirty="0"/>
              <a:t>.</a:t>
            </a:r>
            <a:r>
              <a:rPr lang="es-MX" u="sng" dirty="0"/>
              <a:t> </a:t>
            </a:r>
            <a:endParaRPr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542" y="3619639"/>
            <a:ext cx="2810192" cy="281019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1"/>
          <p:cNvSpPr txBox="1">
            <a:spLocks noGrp="1"/>
          </p:cNvSpPr>
          <p:nvPr>
            <p:ph type="title"/>
          </p:nvPr>
        </p:nvSpPr>
        <p:spPr>
          <a:xfrm>
            <a:off x="860059" y="230652"/>
            <a:ext cx="9905998" cy="1478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</a:pPr>
            <a:r>
              <a:rPr lang="es-MX" b="1" dirty="0">
                <a:solidFill>
                  <a:schemeClr val="bg2">
                    <a:lumMod val="75000"/>
                  </a:schemeClr>
                </a:solidFill>
              </a:rPr>
              <a:t>OBJETIVO GENERAL DEL PROYECTO</a:t>
            </a:r>
            <a:endParaRPr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49" name="Google Shape;249;p21"/>
          <p:cNvSpPr txBox="1">
            <a:spLocks noGrp="1"/>
          </p:cNvSpPr>
          <p:nvPr>
            <p:ph idx="1"/>
          </p:nvPr>
        </p:nvSpPr>
        <p:spPr>
          <a:xfrm>
            <a:off x="860058" y="1604719"/>
            <a:ext cx="9905999" cy="35417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dirty="0"/>
              <a:t>El objetivo general en este proyecto, será realizar un robot con LEGO MINDSTORM, que sea capaz de competir en el juego llamado “</a:t>
            </a:r>
            <a:r>
              <a:rPr lang="es-MX" dirty="0" err="1"/>
              <a:t>Flip</a:t>
            </a:r>
            <a:r>
              <a:rPr lang="es-MX" dirty="0"/>
              <a:t> Tac Toe”, en el cual, el robot realiza una corrida contrarreloj contra un oponente en el cual, su objetivo es ir de manera específica a dar vuelta un tarro, en el cual el ganador es el cual consigue dar, con el boceto mirado desde mirada periférica desde arriba conseguir una línea recta o diagonal, además de trabajar en equipo y aprender a reconocer nuestras vulnerabilidades, e fuerzas para trabajar de manera consecuente en cada clase.</a:t>
            </a:r>
            <a:endParaRPr dirty="0"/>
          </a:p>
          <a:p>
            <a:pPr marL="228600" lvl="0" indent="-381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4" name="Google Shape;254;p22"/>
          <p:cNvSpPr txBox="1">
            <a:spLocks noGrp="1"/>
          </p:cNvSpPr>
          <p:nvPr>
            <p:ph type="title"/>
          </p:nvPr>
        </p:nvSpPr>
        <p:spPr>
          <a:xfrm>
            <a:off x="684212" y="298509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</a:pPr>
            <a:r>
              <a:rPr lang="es-MX" b="1" dirty="0">
                <a:solidFill>
                  <a:schemeClr val="bg2">
                    <a:lumMod val="75000"/>
                  </a:schemeClr>
                </a:solidFill>
              </a:rPr>
              <a:t>OBJETIVOS ESPECÍFICOS</a:t>
            </a:r>
            <a:endParaRPr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55" name="Google Shape;255;p22"/>
          <p:cNvSpPr txBox="1">
            <a:spLocks noGrp="1"/>
          </p:cNvSpPr>
          <p:nvPr>
            <p:ph idx="1"/>
          </p:nvPr>
        </p:nvSpPr>
        <p:spPr>
          <a:xfrm>
            <a:off x="684212" y="1713411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b="1" dirty="0"/>
              <a:t> Diseñar robot.</a:t>
            </a:r>
            <a:endParaRPr dirty="0"/>
          </a:p>
          <a:p>
            <a:pPr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b="1" dirty="0"/>
              <a:t> Implementar movimientos.</a:t>
            </a:r>
            <a:endParaRPr dirty="0"/>
          </a:p>
          <a:p>
            <a:pPr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b="1" dirty="0"/>
              <a:t> Revisión detallada al Robot.</a:t>
            </a:r>
            <a:endParaRPr dirty="0"/>
          </a:p>
          <a:p>
            <a:pPr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b="1" dirty="0"/>
              <a:t> Terminación del robot.</a:t>
            </a:r>
            <a:endParaRPr dirty="0"/>
          </a:p>
          <a:p>
            <a:pPr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b="1" dirty="0"/>
              <a:t> Pruebas y Ejecución del Robot.</a:t>
            </a:r>
            <a:endParaRPr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4664" y="1602375"/>
            <a:ext cx="4358121" cy="250834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0" name="Google Shape;260;p23"/>
          <p:cNvSpPr txBox="1">
            <a:spLocks noGrp="1"/>
          </p:cNvSpPr>
          <p:nvPr>
            <p:ph type="title"/>
          </p:nvPr>
        </p:nvSpPr>
        <p:spPr>
          <a:xfrm>
            <a:off x="1141412" y="0"/>
            <a:ext cx="9905998" cy="1478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</a:pPr>
            <a:r>
              <a:rPr lang="es-MX" b="1" dirty="0">
                <a:solidFill>
                  <a:schemeClr val="bg2">
                    <a:lumMod val="75000"/>
                  </a:schemeClr>
                </a:solidFill>
              </a:rPr>
              <a:t>RESTRICCIONES</a:t>
            </a:r>
            <a:r>
              <a:rPr lang="es-MX" dirty="0">
                <a:solidFill>
                  <a:srgbClr val="FF0000"/>
                </a:solidFill>
              </a:rPr>
              <a:t> </a:t>
            </a:r>
            <a:endParaRPr dirty="0">
              <a:solidFill>
                <a:srgbClr val="FF0000"/>
              </a:solidFill>
            </a:endParaRPr>
          </a:p>
        </p:txBody>
      </p:sp>
      <p:sp>
        <p:nvSpPr>
          <p:cNvPr id="261" name="Google Shape;261;p23"/>
          <p:cNvSpPr txBox="1">
            <a:spLocks noGrp="1"/>
          </p:cNvSpPr>
          <p:nvPr>
            <p:ph idx="1"/>
          </p:nvPr>
        </p:nvSpPr>
        <p:spPr>
          <a:xfrm>
            <a:off x="1141412" y="1478570"/>
            <a:ext cx="9905999" cy="323780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b="1" dirty="0"/>
              <a:t> </a:t>
            </a:r>
            <a:r>
              <a:rPr lang="es-MX" dirty="0"/>
              <a:t>Realizar cambios en la planificación del proyecto sin hacer consultas previas al resto del equipo de trabajo.</a:t>
            </a:r>
            <a:endParaRPr sz="1400" dirty="0"/>
          </a:p>
          <a:p>
            <a:pPr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b="1" dirty="0"/>
              <a:t> </a:t>
            </a:r>
            <a:r>
              <a:rPr lang="es-MX" dirty="0"/>
              <a:t>Extraer las herramientas (físicas) de trabajo fuera del área designada para el desarrollo del proyecto (Laboratorios).</a:t>
            </a:r>
            <a:endParaRPr dirty="0"/>
          </a:p>
          <a:p>
            <a:pPr lvl="0" algn="l" rtl="0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dirty="0"/>
              <a:t>Planificar el desarrollo del proyecto con herramientas que no están al alcance o disponibles para nuestro uso</a:t>
            </a:r>
            <a:endParaRPr dirty="0"/>
          </a:p>
        </p:txBody>
      </p:sp>
      <p:sp>
        <p:nvSpPr>
          <p:cNvPr id="2" name="Flecha derecha 1"/>
          <p:cNvSpPr/>
          <p:nvPr/>
        </p:nvSpPr>
        <p:spPr>
          <a:xfrm>
            <a:off x="2786743" y="4572000"/>
            <a:ext cx="2760617" cy="1254034"/>
          </a:xfrm>
          <a:prstGeom prst="rightArrow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isometricRightUp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5" name="Flecha derecha 4"/>
          <p:cNvSpPr/>
          <p:nvPr/>
        </p:nvSpPr>
        <p:spPr>
          <a:xfrm flipH="1">
            <a:off x="6094411" y="4572000"/>
            <a:ext cx="2760617" cy="1254034"/>
          </a:xfrm>
          <a:prstGeom prst="rightArrow">
            <a:avLst/>
          </a:prstGeom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  <a:scene3d>
            <a:camera prst="isometricLeftDown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" name="Google Shape;266;p24"/>
          <p:cNvSpPr txBox="1">
            <a:spLocks noGrp="1"/>
          </p:cNvSpPr>
          <p:nvPr>
            <p:ph type="title"/>
          </p:nvPr>
        </p:nvSpPr>
        <p:spPr>
          <a:xfrm>
            <a:off x="684212" y="359469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</a:pPr>
            <a:r>
              <a:rPr lang="es-MX" b="1" dirty="0">
                <a:solidFill>
                  <a:schemeClr val="bg2">
                    <a:lumMod val="75000"/>
                  </a:schemeClr>
                </a:solidFill>
              </a:rPr>
              <a:t>ENTREGABLES DEL PROYECTO</a:t>
            </a:r>
            <a:endParaRPr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67" name="Google Shape;267;p24"/>
          <p:cNvSpPr txBox="1">
            <a:spLocks noGrp="1"/>
          </p:cNvSpPr>
          <p:nvPr>
            <p:ph idx="1"/>
          </p:nvPr>
        </p:nvSpPr>
        <p:spPr>
          <a:xfrm>
            <a:off x="684212" y="1948543"/>
            <a:ext cx="8534400" cy="36152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dirty="0"/>
              <a:t>Durante la realización del proyecto habrá una serie de documentos a entregar con motivo de actualizar la información con respecto a los avances y organización del proyecto, tales como: </a:t>
            </a:r>
            <a:endParaRPr lang="es-MX" dirty="0" smtClean="0"/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b="1" dirty="0"/>
              <a:t>-</a:t>
            </a:r>
            <a:r>
              <a:rPr lang="es-MX" b="1" dirty="0" smtClean="0"/>
              <a:t>Plan </a:t>
            </a:r>
            <a:r>
              <a:rPr lang="es-MX" b="1" dirty="0"/>
              <a:t>de </a:t>
            </a:r>
            <a:r>
              <a:rPr lang="es-MX" b="1" dirty="0" smtClean="0"/>
              <a:t>proyecto.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b="1" dirty="0"/>
              <a:t>-</a:t>
            </a:r>
            <a:r>
              <a:rPr lang="es-MX" b="1" dirty="0" smtClean="0"/>
              <a:t>bitácoras </a:t>
            </a:r>
            <a:r>
              <a:rPr lang="es-MX" b="1" dirty="0"/>
              <a:t>de </a:t>
            </a:r>
            <a:r>
              <a:rPr lang="es-MX" b="1" dirty="0" smtClean="0"/>
              <a:t>seguimiento. 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b="1" dirty="0"/>
              <a:t>-</a:t>
            </a:r>
            <a:r>
              <a:rPr lang="es-MX" b="1" dirty="0" smtClean="0"/>
              <a:t>PowerPoint </a:t>
            </a:r>
            <a:r>
              <a:rPr lang="es-MX" dirty="0"/>
              <a:t>(en caso de </a:t>
            </a:r>
            <a:r>
              <a:rPr lang="es-MX" dirty="0" smtClean="0"/>
              <a:t>presentaciones).</a:t>
            </a:r>
          </a:p>
          <a:p>
            <a:pPr marL="0" lvl="0" indent="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b="1" dirty="0"/>
              <a:t>-</a:t>
            </a:r>
            <a:r>
              <a:rPr lang="es-MX" b="1" dirty="0" smtClean="0"/>
              <a:t>codificación </a:t>
            </a:r>
            <a:r>
              <a:rPr lang="es-MX" b="1" dirty="0"/>
              <a:t>e informes varios.</a:t>
            </a:r>
            <a:endParaRPr b="1" dirty="0"/>
          </a:p>
        </p:txBody>
      </p:sp>
      <p:sp>
        <p:nvSpPr>
          <p:cNvPr id="4" name="Cubo 3"/>
          <p:cNvSpPr/>
          <p:nvPr/>
        </p:nvSpPr>
        <p:spPr>
          <a:xfrm>
            <a:off x="6827520" y="3799719"/>
            <a:ext cx="2068875" cy="1724298"/>
          </a:xfrm>
          <a:prstGeom prst="cube">
            <a:avLst/>
          </a:prstGeom>
          <a:effectLst>
            <a:reflection blurRad="6350" stA="50000" endA="300" endPos="55500" dist="508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25"/>
          <p:cNvSpPr txBox="1">
            <a:spLocks noGrp="1"/>
          </p:cNvSpPr>
          <p:nvPr>
            <p:ph type="title"/>
          </p:nvPr>
        </p:nvSpPr>
        <p:spPr>
          <a:xfrm>
            <a:off x="113212" y="324634"/>
            <a:ext cx="8534400" cy="15070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</a:pPr>
            <a:r>
              <a:rPr lang="es-MX" b="1" dirty="0">
                <a:solidFill>
                  <a:schemeClr val="bg2">
                    <a:lumMod val="75000"/>
                  </a:schemeClr>
                </a:solidFill>
              </a:rPr>
              <a:t>ORGANIZACIÓN DEL PERSONAL Y MEDIOS DE COMUNICACION</a:t>
            </a:r>
            <a:endParaRPr b="1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73" name="Google Shape;273;p25"/>
          <p:cNvSpPr txBox="1">
            <a:spLocks noGrp="1"/>
          </p:cNvSpPr>
          <p:nvPr>
            <p:ph sz="half" idx="1"/>
          </p:nvPr>
        </p:nvSpPr>
        <p:spPr>
          <a:xfrm>
            <a:off x="113212" y="2152013"/>
            <a:ext cx="6122126" cy="44738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sz="2400" b="1" dirty="0"/>
              <a:t>Encargados de cada rol:</a:t>
            </a:r>
            <a:endParaRPr sz="2400" b="1" dirty="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b="1" dirty="0" smtClean="0"/>
              <a:t>	-</a:t>
            </a:r>
            <a:r>
              <a:rPr lang="es-MX" b="1" dirty="0"/>
              <a:t>Jefe de proyecto: </a:t>
            </a:r>
            <a:r>
              <a:rPr lang="es-MX" dirty="0"/>
              <a:t>José Diaz.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b="1" dirty="0"/>
              <a:t>	</a:t>
            </a:r>
            <a:r>
              <a:rPr lang="es-MX" b="1" dirty="0" smtClean="0"/>
              <a:t>-</a:t>
            </a:r>
            <a:r>
              <a:rPr lang="es-MX" b="1" dirty="0"/>
              <a:t>Programador: </a:t>
            </a:r>
            <a:r>
              <a:rPr lang="es-MX" dirty="0"/>
              <a:t>Félix Calle.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b="1" dirty="0" smtClean="0"/>
              <a:t>	-</a:t>
            </a:r>
            <a:r>
              <a:rPr lang="es-MX" b="1" dirty="0"/>
              <a:t>Encargado de informes: </a:t>
            </a:r>
            <a:r>
              <a:rPr lang="es-MX" dirty="0"/>
              <a:t>José Diaz.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b="1" dirty="0" smtClean="0"/>
              <a:t>	-</a:t>
            </a:r>
            <a:r>
              <a:rPr lang="es-MX" b="1" dirty="0"/>
              <a:t>Diseñador de sistemas robóticos: </a:t>
            </a:r>
            <a:endParaRPr lang="es-MX" b="1" dirty="0" smtClean="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dirty="0" smtClean="0"/>
              <a:t>	Kenny Cifuentes </a:t>
            </a:r>
            <a:r>
              <a:rPr lang="es-MX" dirty="0"/>
              <a:t>/ Isabel Condori.</a:t>
            </a:r>
            <a:endParaRPr dirty="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b="1" dirty="0" smtClean="0"/>
              <a:t>	-</a:t>
            </a:r>
            <a:r>
              <a:rPr lang="es-MX" b="1" dirty="0"/>
              <a:t>Encargado de las bitácoras: </a:t>
            </a:r>
            <a:r>
              <a:rPr lang="es-MX" dirty="0"/>
              <a:t>José Diaz </a:t>
            </a:r>
            <a:endParaRPr lang="es-MX" dirty="0" smtClean="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b="1" dirty="0" smtClean="0"/>
              <a:t>	-Encargado de la wiki: </a:t>
            </a:r>
            <a:r>
              <a:rPr lang="es-MX" dirty="0" smtClean="0"/>
              <a:t>Félix Calle.</a:t>
            </a:r>
            <a:endParaRPr b="1" dirty="0"/>
          </a:p>
        </p:txBody>
      </p:sp>
      <p:sp>
        <p:nvSpPr>
          <p:cNvPr id="274" name="Google Shape;274;p25"/>
          <p:cNvSpPr txBox="1">
            <a:spLocks noGrp="1"/>
          </p:cNvSpPr>
          <p:nvPr>
            <p:ph sz="half" idx="2"/>
          </p:nvPr>
        </p:nvSpPr>
        <p:spPr>
          <a:xfrm>
            <a:off x="6030496" y="2144300"/>
            <a:ext cx="4184034" cy="38807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 algn="l" rtl="0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Font typeface="Wingdings" panose="05000000000000000000" pitchFamily="2" charset="2"/>
              <a:buChar char="v"/>
            </a:pPr>
            <a:r>
              <a:rPr lang="es-MX" sz="2400" b="1" dirty="0"/>
              <a:t>Mecanismos de comunicación:</a:t>
            </a:r>
            <a:endParaRPr sz="2400" b="1" dirty="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b="1" dirty="0" smtClean="0"/>
              <a:t>	-SharePoint</a:t>
            </a:r>
            <a:endParaRPr b="1" dirty="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b="1" dirty="0" smtClean="0"/>
              <a:t>	-</a:t>
            </a:r>
            <a:r>
              <a:rPr lang="es-MX" b="1" dirty="0"/>
              <a:t>Google Drive</a:t>
            </a:r>
            <a:endParaRPr b="1" dirty="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b="1" dirty="0" smtClean="0"/>
              <a:t>	-</a:t>
            </a:r>
            <a:r>
              <a:rPr lang="es-MX" b="1" dirty="0"/>
              <a:t>Redes sociales(WhatsApp)</a:t>
            </a:r>
            <a:r>
              <a:rPr lang="es-MX" b="1" u="sng" dirty="0"/>
              <a:t> </a:t>
            </a:r>
            <a:endParaRPr b="1" dirty="0"/>
          </a:p>
          <a:p>
            <a:pPr marL="0" lvl="0" indent="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r>
              <a:rPr lang="es-MX" b="1" dirty="0" smtClean="0"/>
              <a:t>	-</a:t>
            </a:r>
            <a:r>
              <a:rPr lang="es-MX" b="1" dirty="0"/>
              <a:t>Word Online (OneDrive)</a:t>
            </a:r>
            <a:endParaRPr b="1" dirty="0"/>
          </a:p>
          <a:p>
            <a:pPr marL="228600" lvl="0" indent="-38100" algn="l" rtl="0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9" name="Google Shape;279;p26"/>
          <p:cNvSpPr txBox="1">
            <a:spLocks noGrp="1"/>
          </p:cNvSpPr>
          <p:nvPr>
            <p:ph type="title"/>
          </p:nvPr>
        </p:nvSpPr>
        <p:spPr>
          <a:xfrm>
            <a:off x="663742" y="2433670"/>
            <a:ext cx="9905998" cy="1478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Twentieth Century"/>
              <a:buNone/>
            </a:pPr>
            <a:r>
              <a:rPr lang="es-MX" sz="4400" b="1" dirty="0">
                <a:solidFill>
                  <a:schemeClr val="bg2">
                    <a:lumMod val="75000"/>
                  </a:schemeClr>
                </a:solidFill>
              </a:rPr>
              <a:t>PLANIFICACIÓN DEL PROYECTO</a:t>
            </a:r>
            <a:endParaRPr sz="4400" b="1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" name="Google Shape;284;p27"/>
          <p:cNvSpPr txBox="1">
            <a:spLocks noGrp="1"/>
          </p:cNvSpPr>
          <p:nvPr>
            <p:ph type="title"/>
          </p:nvPr>
        </p:nvSpPr>
        <p:spPr>
          <a:xfrm>
            <a:off x="781632" y="199207"/>
            <a:ext cx="9905998" cy="1478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Twentieth Century"/>
              <a:buNone/>
            </a:pPr>
            <a:r>
              <a:rPr lang="es-MX" b="1" dirty="0">
                <a:solidFill>
                  <a:schemeClr val="bg2">
                    <a:lumMod val="75000"/>
                  </a:schemeClr>
                </a:solidFill>
              </a:rPr>
              <a:t>-DISEÑAR ROBOT:</a:t>
            </a:r>
            <a:br>
              <a:rPr lang="es-MX" b="1" dirty="0">
                <a:solidFill>
                  <a:schemeClr val="bg2">
                    <a:lumMod val="75000"/>
                  </a:schemeClr>
                </a:solidFill>
              </a:rPr>
            </a:br>
            <a:endParaRPr b="1" dirty="0">
              <a:solidFill>
                <a:schemeClr val="bg2">
                  <a:lumMod val="75000"/>
                </a:schemeClr>
              </a:solidFill>
            </a:endParaRPr>
          </a:p>
        </p:txBody>
      </p:sp>
      <p:graphicFrame>
        <p:nvGraphicFramePr>
          <p:cNvPr id="285" name="Google Shape;285;p27"/>
          <p:cNvGraphicFramePr/>
          <p:nvPr>
            <p:extLst>
              <p:ext uri="{D42A27DB-BD31-4B8C-83A1-F6EECF244321}">
                <p14:modId xmlns:p14="http://schemas.microsoft.com/office/powerpoint/2010/main" val="1089336490"/>
              </p:ext>
            </p:extLst>
          </p:nvPr>
        </p:nvGraphicFramePr>
        <p:xfrm>
          <a:off x="882106" y="1096432"/>
          <a:ext cx="10428400" cy="5444262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260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71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071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3620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u="none" strike="noStrike" cap="none"/>
                        <a:t>NOMBRE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DESCRIPCION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RESPONSABLE</a:t>
                      </a:r>
                      <a:endParaRPr sz="18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/>
                        <a:t>PRODUCTO</a:t>
                      </a:r>
                      <a:endParaRPr sz="180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108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Visualizar el mejor modelo a incorporar para el juego Flip-tac-toe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>
                          <a:sym typeface="Twentieth Century"/>
                        </a:rPr>
                        <a:t>Buscar información y visualizar el mejor modelo para el robot.</a:t>
                      </a:r>
                      <a:endParaRPr sz="16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-Jose Diaz</a:t>
                      </a:r>
                      <a:endParaRPr sz="14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-Félix Calle</a:t>
                      </a:r>
                      <a:endParaRPr sz="14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-Isabel Condori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-Kenny Cifuentes</a:t>
                      </a:r>
                      <a:endParaRPr sz="1400" b="0"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Diseño Robot</a:t>
                      </a:r>
                      <a:br>
                        <a:rPr lang="es-MX" sz="16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6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6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6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lang="es-MX" sz="1600" dirty="0" smtClean="0"/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90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dirty="0">
                          <a:sym typeface="Twentieth Century"/>
                        </a:rPr>
                        <a:t>Verificar piezas necesarias</a:t>
                      </a:r>
                      <a:endParaRPr sz="1600" dirty="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Realizar contabilidad de piezas necesarias para el armado.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-Isabel Condori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-Kenny Cifuente</a:t>
                      </a:r>
                      <a:endParaRPr sz="1600"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Construcción Robot</a:t>
                      </a:r>
                      <a:b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2412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Realizar armado del robot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Comenzar a realizar el armado del mismo.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-Isabel Condori</a:t>
                      </a:r>
                      <a:endParaRPr sz="16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-Kenny Cifuentes</a:t>
                      </a:r>
                      <a:endParaRPr sz="1600" b="0">
                        <a:solidFill>
                          <a:schemeClr val="dk1"/>
                        </a:solidFill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Construcción Robot</a:t>
                      </a:r>
                      <a:b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sz="1800" dirty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35250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Verificar estabilidad del robot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>
                          <a:sym typeface="Twentieth Century"/>
                        </a:rPr>
                        <a:t>Ver cómo está la estabilidad del robot en sí.</a:t>
                      </a:r>
                      <a:endParaRPr sz="1600"/>
                    </a:p>
                  </a:txBody>
                  <a:tcPr marL="91450" marR="91450" marT="45725" marB="45725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-Jose Diaz</a:t>
                      </a:r>
                      <a:endParaRPr sz="14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-Félix Calle</a:t>
                      </a:r>
                      <a:endParaRPr sz="1400">
                        <a:sym typeface="Twentieth Century"/>
                      </a:endParaRPr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-Isabel Condori</a:t>
                      </a:r>
                      <a:endParaRPr/>
                    </a:p>
                    <a:p>
                      <a:pPr marL="0" marR="0" lvl="0" indent="0" algn="l" rtl="0">
                        <a:lnSpc>
                          <a:spcPct val="115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400">
                          <a:sym typeface="Twentieth Century"/>
                        </a:rPr>
                        <a:t>-Kenny Cifuentes</a:t>
                      </a:r>
                      <a:endParaRPr sz="1400" b="0">
                        <a:latin typeface="Twentieth Century"/>
                        <a:ea typeface="Twentieth Century"/>
                        <a:cs typeface="Twentieth Century"/>
                        <a:sym typeface="Twentieth Century"/>
                      </a:endParaRPr>
                    </a:p>
                  </a:txBody>
                  <a:tcPr marL="68575" marR="68575" marT="0" marB="0"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Robot</a:t>
                      </a:r>
                      <a:b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“</a:t>
                      </a:r>
                      <a:r>
                        <a:rPr lang="es-MX" sz="1800" kern="1200" dirty="0" err="1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Crusader</a:t>
                      </a:r>
                      <a:r>
                        <a:rPr lang="es-MX" sz="1800" kern="1200" dirty="0" smtClean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Fox”</a:t>
                      </a:r>
                      <a:endParaRPr lang="es-MX" sz="1800" dirty="0" smtClean="0"/>
                    </a:p>
                  </a:txBody>
                  <a:tcPr marL="91450" marR="91450" marT="45725" marB="457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79</TotalTime>
  <Words>1242</Words>
  <Application>Microsoft Office PowerPoint</Application>
  <PresentationFormat>Panorámica</PresentationFormat>
  <Paragraphs>267</Paragraphs>
  <Slides>19</Slides>
  <Notes>17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Twentieth Century</vt:lpstr>
      <vt:lpstr>Wingdings</vt:lpstr>
      <vt:lpstr>Wingdings 3</vt:lpstr>
      <vt:lpstr>Sector</vt:lpstr>
      <vt:lpstr>FORMULACIÓN DEL PROYECTO FLIP TAC TOE “Blue Fox: Crusader Fox”</vt:lpstr>
      <vt:lpstr>PANORAMA GENERAL</vt:lpstr>
      <vt:lpstr>OBJETIVO GENERAL DEL PROYECTO</vt:lpstr>
      <vt:lpstr>OBJETIVOS ESPECÍFICOS</vt:lpstr>
      <vt:lpstr>RESTRICCIONES </vt:lpstr>
      <vt:lpstr>ENTREGABLES DEL PROYECTO</vt:lpstr>
      <vt:lpstr>ORGANIZACIÓN DEL PERSONAL Y MEDIOS DE COMUNICACION</vt:lpstr>
      <vt:lpstr>PLANIFICACIÓN DEL PROYECTO</vt:lpstr>
      <vt:lpstr>-DISEÑAR ROBOT: </vt:lpstr>
      <vt:lpstr>-PRUEBAS Y EJECUCIÓN DEL ROBOT</vt:lpstr>
      <vt:lpstr>-REVISION DE ERRORES EN EL ROBOT</vt:lpstr>
      <vt:lpstr>-PRUEBAS Y EJECUCION DEL ROBOT </vt:lpstr>
      <vt:lpstr>PLANIFICACIÓN DE LA CARTA GANTT (PLANIFICACIÓN INICIAL)</vt:lpstr>
      <vt:lpstr>PLANIFICACION DE RIESGOS</vt:lpstr>
      <vt:lpstr>Presentación de PowerPoint</vt:lpstr>
      <vt:lpstr>Presentación de PowerPoint</vt:lpstr>
      <vt:lpstr>TIPOS DE RIESGOS </vt:lpstr>
      <vt:lpstr>PLANIFICACIÓN DE RECURSOS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FORMULACIÓN DEL PROYECTO FLIP TAC TOE “CRUSADER FOX”</dc:title>
  <dc:creator>Jose Diaz Paz</dc:creator>
  <cp:lastModifiedBy>Jose Diaz Paz</cp:lastModifiedBy>
  <cp:revision>13</cp:revision>
  <dcterms:modified xsi:type="dcterms:W3CDTF">2019-09-05T12:06:37Z</dcterms:modified>
</cp:coreProperties>
</file>